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9" r:id="rId2"/>
  </p:sldMasterIdLst>
  <p:notesMasterIdLst>
    <p:notesMasterId r:id="rId14"/>
  </p:notesMasterIdLst>
  <p:sldIdLst>
    <p:sldId id="256" r:id="rId3"/>
    <p:sldId id="308" r:id="rId4"/>
    <p:sldId id="316" r:id="rId5"/>
    <p:sldId id="323" r:id="rId6"/>
    <p:sldId id="317" r:id="rId7"/>
    <p:sldId id="369" r:id="rId8"/>
    <p:sldId id="370" r:id="rId9"/>
    <p:sldId id="326" r:id="rId10"/>
    <p:sldId id="332" r:id="rId11"/>
    <p:sldId id="334" r:id="rId12"/>
    <p:sldId id="342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C37F4-1EAB-408B-AA8F-83DF8901B158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7851C-8848-442C-8CDE-61668BB8A4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22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Marcador de Posição da Imagem do Diapositivo 1">
            <a:extLst>
              <a:ext uri="{FF2B5EF4-FFF2-40B4-BE49-F238E27FC236}">
                <a16:creationId xmlns:a16="http://schemas.microsoft.com/office/drawing/2014/main" id="{A54FC098-696B-4530-A0F6-30C924B7F7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Marcador de Posição de Notas 2">
            <a:extLst>
              <a:ext uri="{FF2B5EF4-FFF2-40B4-BE49-F238E27FC236}">
                <a16:creationId xmlns:a16="http://schemas.microsoft.com/office/drawing/2014/main" id="{6A90BD75-AD24-4C86-B47C-FB1FF32F0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41988" name="Marcador de Posição do Número do Diapositivo 3">
            <a:extLst>
              <a:ext uri="{FF2B5EF4-FFF2-40B4-BE49-F238E27FC236}">
                <a16:creationId xmlns:a16="http://schemas.microsoft.com/office/drawing/2014/main" id="{7DA3A405-B546-4628-83FB-0FCAEE0E2D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88562592-CA81-4619-8007-B2B6388E72B1}" type="slidenum">
              <a:rPr lang="pt-PT" altLang="pt-BR" u="none">
                <a:latin typeface="Arial" panose="020B0604020202020204" pitchFamily="34" charset="0"/>
              </a:rPr>
              <a:pPr eaLnBrk="1" hangingPunct="1"/>
              <a:t>4</a:t>
            </a:fld>
            <a:endParaRPr lang="pt-PT" altLang="pt-BR" u="non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Posição da Imagem do Diapositivo 1">
            <a:extLst>
              <a:ext uri="{FF2B5EF4-FFF2-40B4-BE49-F238E27FC236}">
                <a16:creationId xmlns:a16="http://schemas.microsoft.com/office/drawing/2014/main" id="{54F6F4E1-395B-408A-B352-088EEE7FD0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Marcador de Posição de Notas 2">
            <a:extLst>
              <a:ext uri="{FF2B5EF4-FFF2-40B4-BE49-F238E27FC236}">
                <a16:creationId xmlns:a16="http://schemas.microsoft.com/office/drawing/2014/main" id="{95C8B433-0B4C-4F49-ACEC-2271BBAC8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43012" name="Marcador de Posição do Número do Diapositivo 3">
            <a:extLst>
              <a:ext uri="{FF2B5EF4-FFF2-40B4-BE49-F238E27FC236}">
                <a16:creationId xmlns:a16="http://schemas.microsoft.com/office/drawing/2014/main" id="{A0C221EF-975B-4EB7-82FB-909441486C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736DAEAC-2CD1-447D-A3AB-6D17AB4805B4}" type="slidenum">
              <a:rPr lang="pt-PT" altLang="pt-BR" u="none">
                <a:latin typeface="Arial" panose="020B0604020202020204" pitchFamily="34" charset="0"/>
              </a:rPr>
              <a:pPr eaLnBrk="1" hangingPunct="1"/>
              <a:t>5</a:t>
            </a:fld>
            <a:endParaRPr lang="pt-PT" altLang="pt-BR" u="non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Marcador de Posição da Imagem do Diapositivo 1">
            <a:extLst>
              <a:ext uri="{FF2B5EF4-FFF2-40B4-BE49-F238E27FC236}">
                <a16:creationId xmlns:a16="http://schemas.microsoft.com/office/drawing/2014/main" id="{739DC5C6-487D-4123-BF08-008F389258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Marcador de Posição de Notas 2">
            <a:extLst>
              <a:ext uri="{FF2B5EF4-FFF2-40B4-BE49-F238E27FC236}">
                <a16:creationId xmlns:a16="http://schemas.microsoft.com/office/drawing/2014/main" id="{DAACD0FC-487E-471A-A53F-2F83F2CB1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44036" name="Marcador de Posição do Número do Diapositivo 3">
            <a:extLst>
              <a:ext uri="{FF2B5EF4-FFF2-40B4-BE49-F238E27FC236}">
                <a16:creationId xmlns:a16="http://schemas.microsoft.com/office/drawing/2014/main" id="{2DEF6C49-4BB1-4830-B753-DAFDE918E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DA00FB83-EE62-4825-83EE-4D5247FA0F07}" type="slidenum">
              <a:rPr lang="pt-PT" altLang="pt-BR" u="none">
                <a:latin typeface="Arial" panose="020B0604020202020204" pitchFamily="34" charset="0"/>
              </a:rPr>
              <a:pPr eaLnBrk="1" hangingPunct="1"/>
              <a:t>7</a:t>
            </a:fld>
            <a:endParaRPr lang="pt-PT" altLang="pt-BR" u="non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Marcador de Posição da Imagem do Diapositivo 1">
            <a:extLst>
              <a:ext uri="{FF2B5EF4-FFF2-40B4-BE49-F238E27FC236}">
                <a16:creationId xmlns:a16="http://schemas.microsoft.com/office/drawing/2014/main" id="{A1B1FF4A-31B6-4F99-99EA-A83F6F394B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Marcador de Posição de Notas 2">
            <a:extLst>
              <a:ext uri="{FF2B5EF4-FFF2-40B4-BE49-F238E27FC236}">
                <a16:creationId xmlns:a16="http://schemas.microsoft.com/office/drawing/2014/main" id="{8E3DAB58-0AEF-4C74-9EED-2AF319263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54276" name="Marcador de Posição do Número do Diapositivo 3">
            <a:extLst>
              <a:ext uri="{FF2B5EF4-FFF2-40B4-BE49-F238E27FC236}">
                <a16:creationId xmlns:a16="http://schemas.microsoft.com/office/drawing/2014/main" id="{F2A405D9-01B2-47C6-B1E3-5834E7C38A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E12F922E-0D4F-47DC-9280-97B7AA51C4BE}" type="slidenum">
              <a:rPr lang="pt-PT" altLang="pt-BR" u="none">
                <a:latin typeface="Arial" panose="020B0604020202020204" pitchFamily="34" charset="0"/>
              </a:rPr>
              <a:pPr eaLnBrk="1" hangingPunct="1"/>
              <a:t>10</a:t>
            </a:fld>
            <a:endParaRPr lang="pt-PT" altLang="pt-BR" u="non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7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39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145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134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1799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470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692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837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6751" y="382589"/>
            <a:ext cx="10562167" cy="7969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half" idx="1"/>
          </p:nvPr>
        </p:nvSpPr>
        <p:spPr>
          <a:xfrm>
            <a:off x="814917" y="2565401"/>
            <a:ext cx="5179483" cy="3565525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97601" y="2565401"/>
            <a:ext cx="5179484" cy="3565525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DDE6904-B824-414F-864C-0759C2BB228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2EC883-F181-4029-98A8-232200A3A7D0}" type="slidenum">
              <a:rPr lang="pt-PT" altLang="en-US"/>
              <a:pPr/>
              <a:t>‹nº›</a:t>
            </a:fld>
            <a:r>
              <a:rPr lang="pt-PT" altLang="en-US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53060793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630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0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289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637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8006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596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6594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928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461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433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094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19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6726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27222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8390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450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95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64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30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85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98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74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60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14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0513-63E3-4F69-941E-0221B7A93437}" type="datetimeFigureOut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CE0730-961D-4B99-9B35-86230552E9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57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899FCD8-93CB-4FD3-ACB5-DC7604859001}"/>
              </a:ext>
            </a:extLst>
          </p:cNvPr>
          <p:cNvSpPr/>
          <p:nvPr/>
        </p:nvSpPr>
        <p:spPr>
          <a:xfrm>
            <a:off x="2942735" y="2967335"/>
            <a:ext cx="6306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 pessoa humana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03FF2C6-1F97-4A7D-8A90-05A085804F42}"/>
              </a:ext>
            </a:extLst>
          </p:cNvPr>
          <p:cNvSpPr txBox="1"/>
          <p:nvPr/>
        </p:nvSpPr>
        <p:spPr>
          <a:xfrm>
            <a:off x="8311487" y="6250675"/>
            <a:ext cx="2906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Profº Msc. Pe. Humberto Brito</a:t>
            </a:r>
          </a:p>
        </p:txBody>
      </p:sp>
    </p:spTree>
    <p:extLst>
      <p:ext uri="{BB962C8B-B14F-4D97-AF65-F5344CB8AC3E}">
        <p14:creationId xmlns:p14="http://schemas.microsoft.com/office/powerpoint/2010/main" val="298458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EA5D6441-F229-4FD9-840C-E7CB69BB8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4" y="360364"/>
            <a:ext cx="7921625" cy="7969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s-ES_tradnl" sz="3200" dirty="0"/>
              <a:t>A</a:t>
            </a:r>
            <a:r>
              <a:rPr lang="pt-PT" sz="3200" dirty="0"/>
              <a:t> PESSOA: DIGNIDADE E MISTÉRIO</a:t>
            </a:r>
            <a:endParaRPr lang="pt-PT" sz="3200" dirty="0">
              <a:latin typeface="+mn-lt"/>
            </a:endParaRPr>
          </a:p>
        </p:txBody>
      </p:sp>
      <p:sp>
        <p:nvSpPr>
          <p:cNvPr id="31746" name="Rectangle 7">
            <a:extLst>
              <a:ext uri="{FF2B5EF4-FFF2-40B4-BE49-F238E27FC236}">
                <a16:creationId xmlns:a16="http://schemas.microsoft.com/office/drawing/2014/main" id="{C2B5EC46-E285-4B6F-BEA5-A8ADC08A15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EC39897D-E239-42DB-9235-93158883E20E}" type="slidenum">
              <a:rPr lang="pt-PT" altLang="en-US" u="none"/>
              <a:pPr eaLnBrk="1" hangingPunct="1"/>
              <a:t>10</a:t>
            </a:fld>
            <a:r>
              <a:rPr lang="pt-PT" altLang="en-US" u="none"/>
              <a:t>/31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7DB75347-F078-4C1B-9310-C0ADC1C0B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26" y="1357314"/>
            <a:ext cx="8461375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pt-PT" altLang="pt-BR" sz="2200" u="none"/>
              <a:t> </a:t>
            </a:r>
            <a:r>
              <a:rPr lang="pt-PT" altLang="pt-BR" sz="2100" u="none"/>
              <a:t>   A noção de </a:t>
            </a:r>
            <a:r>
              <a:rPr lang="pt-PT" altLang="pt-BR" sz="2100" b="1" u="none">
                <a:solidFill>
                  <a:srgbClr val="0066CC"/>
                </a:solidFill>
              </a:rPr>
              <a:t>natureza</a:t>
            </a:r>
            <a:r>
              <a:rPr lang="pt-PT" altLang="pt-BR" sz="2100" u="none">
                <a:solidFill>
                  <a:srgbClr val="0066CC"/>
                </a:solidFill>
              </a:rPr>
              <a:t> </a:t>
            </a:r>
            <a:r>
              <a:rPr lang="pt-PT" altLang="pt-BR" sz="2100" u="none"/>
              <a:t>provém da </a:t>
            </a:r>
            <a:r>
              <a:rPr lang="pt-PT" altLang="pt-BR" sz="2100" b="1" u="none">
                <a:solidFill>
                  <a:srgbClr val="0066CC"/>
                </a:solidFill>
              </a:rPr>
              <a:t>tradição aristotélico-tomista</a:t>
            </a:r>
            <a:r>
              <a:rPr lang="pt-PT" altLang="pt-BR" sz="2100" u="none"/>
              <a:t>.</a:t>
            </a:r>
          </a:p>
          <a:p>
            <a:pPr eaLnBrk="1" hangingPunct="1"/>
            <a:r>
              <a:rPr lang="pt-PT" altLang="pt-BR" sz="2100" u="none"/>
              <a:t> </a:t>
            </a:r>
          </a:p>
          <a:p>
            <a:pPr eaLnBrk="1" hangingPunct="1">
              <a:lnSpc>
                <a:spcPts val="1000"/>
              </a:lnSpc>
              <a:buClr>
                <a:srgbClr val="C00000"/>
              </a:buClr>
            </a:pPr>
            <a:endParaRPr lang="pt-PT" altLang="pt-BR" sz="2100" u="none"/>
          </a:p>
          <a:p>
            <a:pPr eaLnBrk="1" hangingPunct="1">
              <a:lnSpc>
                <a:spcPts val="3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PT" altLang="pt-BR" sz="2100" u="none"/>
              <a:t>   Aristóteles, no quadro da sua doutrina teleológica,</a:t>
            </a:r>
          </a:p>
          <a:p>
            <a:pPr eaLnBrk="1" hangingPunct="1">
              <a:lnSpc>
                <a:spcPts val="3000"/>
              </a:lnSpc>
            </a:pPr>
            <a:r>
              <a:rPr lang="pt-PT" altLang="pt-BR" sz="2100" u="none"/>
              <a:t>     indica que </a:t>
            </a:r>
            <a:r>
              <a:rPr lang="pt-PT" altLang="pt-BR" sz="2100" b="1" u="none">
                <a:solidFill>
                  <a:srgbClr val="008000"/>
                </a:solidFill>
              </a:rPr>
              <a:t>todos os seres </a:t>
            </a:r>
            <a:r>
              <a:rPr lang="pt-PT" altLang="pt-BR" sz="2100" u="none"/>
              <a:t>têm um modo de ser</a:t>
            </a:r>
          </a:p>
          <a:p>
            <a:pPr eaLnBrk="1" hangingPunct="1">
              <a:lnSpc>
                <a:spcPts val="3000"/>
              </a:lnSpc>
            </a:pPr>
            <a:r>
              <a:rPr lang="pt-PT" altLang="pt-BR" sz="2100" u="none"/>
              <a:t>     determinado que se denomina </a:t>
            </a:r>
            <a:r>
              <a:rPr lang="pt-PT" altLang="pt-BR" sz="2100" b="1" u="none">
                <a:solidFill>
                  <a:srgbClr val="008000"/>
                </a:solidFill>
              </a:rPr>
              <a:t>essência</a:t>
            </a:r>
            <a:r>
              <a:rPr lang="pt-PT" altLang="pt-BR" sz="2100" u="none"/>
              <a:t>. Esta </a:t>
            </a:r>
          </a:p>
          <a:p>
            <a:pPr eaLnBrk="1" hangingPunct="1">
              <a:lnSpc>
                <a:spcPts val="3000"/>
              </a:lnSpc>
            </a:pPr>
            <a:r>
              <a:rPr lang="pt-PT" altLang="pt-BR" sz="2100" u="none"/>
              <a:t>     essência ou modo de ser </a:t>
            </a:r>
            <a:r>
              <a:rPr lang="pt-PT" altLang="pt-BR" sz="2100" b="1" u="none">
                <a:solidFill>
                  <a:srgbClr val="FF6600"/>
                </a:solidFill>
              </a:rPr>
              <a:t>não é estática</a:t>
            </a:r>
            <a:r>
              <a:rPr lang="pt-PT" altLang="pt-BR" sz="2100" u="none"/>
              <a:t>, tendo </a:t>
            </a:r>
          </a:p>
          <a:p>
            <a:pPr eaLnBrk="1" hangingPunct="1">
              <a:lnSpc>
                <a:spcPts val="3000"/>
              </a:lnSpc>
            </a:pPr>
            <a:r>
              <a:rPr lang="pt-PT" altLang="pt-BR" sz="2100" u="none"/>
              <a:t>     sim um </a:t>
            </a:r>
            <a:r>
              <a:rPr lang="pt-PT" altLang="pt-BR" sz="2100" b="1" u="none">
                <a:solidFill>
                  <a:srgbClr val="FF6600"/>
                </a:solidFill>
              </a:rPr>
              <a:t>dinamismo interno </a:t>
            </a:r>
            <a:r>
              <a:rPr lang="pt-PT" altLang="pt-BR" sz="2100" u="none"/>
              <a:t>que a impulsiona a</a:t>
            </a:r>
          </a:p>
          <a:p>
            <a:pPr eaLnBrk="1" hangingPunct="1">
              <a:lnSpc>
                <a:spcPts val="3000"/>
              </a:lnSpc>
            </a:pPr>
            <a:r>
              <a:rPr lang="pt-PT" altLang="pt-BR" sz="2100" u="none"/>
              <a:t>     atuar para alcançar o fim (</a:t>
            </a:r>
            <a:r>
              <a:rPr lang="pt-PT" altLang="pt-BR" sz="2100" b="1" i="1" u="none">
                <a:solidFill>
                  <a:srgbClr val="FF6600"/>
                </a:solidFill>
              </a:rPr>
              <a:t>telos</a:t>
            </a:r>
            <a:r>
              <a:rPr lang="pt-PT" altLang="pt-BR" sz="2100" u="none"/>
              <a:t>) adequado às </a:t>
            </a:r>
          </a:p>
          <a:p>
            <a:pPr eaLnBrk="1" hangingPunct="1">
              <a:lnSpc>
                <a:spcPts val="3000"/>
              </a:lnSpc>
            </a:pPr>
            <a:r>
              <a:rPr lang="pt-PT" altLang="pt-BR" sz="2100" u="none"/>
              <a:t>     suas características. Ora, esse dinamismo interno </a:t>
            </a:r>
          </a:p>
          <a:p>
            <a:pPr eaLnBrk="1" hangingPunct="1">
              <a:lnSpc>
                <a:spcPts val="3000"/>
              </a:lnSpc>
            </a:pPr>
            <a:r>
              <a:rPr lang="pt-PT" altLang="pt-BR" sz="2100" u="none"/>
              <a:t>     ou, por outras palavras, a essência enquanto prin-</a:t>
            </a:r>
          </a:p>
          <a:p>
            <a:pPr eaLnBrk="1" hangingPunct="1">
              <a:lnSpc>
                <a:spcPts val="3000"/>
              </a:lnSpc>
            </a:pPr>
            <a:r>
              <a:rPr lang="pt-PT" altLang="pt-BR" sz="2100" u="none"/>
              <a:t>     cípio de operações, é o que se chama</a:t>
            </a:r>
            <a:r>
              <a:rPr lang="pt-PT" altLang="pt-BR" sz="2100" b="1" u="none">
                <a:solidFill>
                  <a:srgbClr val="0000FF"/>
                </a:solidFill>
              </a:rPr>
              <a:t> </a:t>
            </a:r>
            <a:r>
              <a:rPr lang="pt-PT" altLang="pt-BR" sz="2100" b="1" u="none">
                <a:solidFill>
                  <a:srgbClr val="0066CC"/>
                </a:solidFill>
              </a:rPr>
              <a:t>natureza</a:t>
            </a:r>
            <a:r>
              <a:rPr lang="pt-PT" altLang="pt-BR" sz="2100" u="none"/>
              <a:t>. </a:t>
            </a:r>
          </a:p>
          <a:p>
            <a:pPr eaLnBrk="1" hangingPunct="1">
              <a:lnSpc>
                <a:spcPts val="3000"/>
              </a:lnSpc>
            </a:pPr>
            <a:endParaRPr lang="pt-PT" altLang="pt-BR" sz="2100" u="none"/>
          </a:p>
          <a:p>
            <a:pPr eaLnBrk="1" hangingPunct="1">
              <a:lnSpc>
                <a:spcPts val="29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t-PT" altLang="pt-BR" sz="2100" u="none"/>
          </a:p>
        </p:txBody>
      </p:sp>
      <p:pic>
        <p:nvPicPr>
          <p:cNvPr id="5" name="Imagem 4" descr="Aristoteles.jpg">
            <a:extLst>
              <a:ext uri="{FF2B5EF4-FFF2-40B4-BE49-F238E27FC236}">
                <a16:creationId xmlns:a16="http://schemas.microsoft.com/office/drawing/2014/main" id="{3CA7D0FE-6F87-4E38-A011-8D3C9D2C9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2708276"/>
            <a:ext cx="2522538" cy="32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60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60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0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0B11B079-DCC1-4C6C-BAF0-1319A1577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4" y="360364"/>
            <a:ext cx="7273925" cy="7969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s-ES_tradnl" sz="3200" dirty="0"/>
              <a:t>A</a:t>
            </a:r>
            <a:r>
              <a:rPr lang="pt-PT" sz="3200" dirty="0"/>
              <a:t> PESSOA: DIGNIDADE E MISTÉRIO</a:t>
            </a:r>
            <a:endParaRPr lang="pt-PT" sz="3200" dirty="0">
              <a:latin typeface="+mn-lt"/>
            </a:endParaRP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523CFD72-16CC-46BE-BB76-5A3E888A4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377" y="1423037"/>
            <a:ext cx="10185661" cy="1210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just" eaLnBrk="1" hangingPunct="1">
              <a:lnSpc>
                <a:spcPts val="3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PT" altLang="pt-BR" sz="2100" u="none" dirty="0"/>
              <a:t>   </a:t>
            </a:r>
            <a:r>
              <a:rPr lang="pt-PT" altLang="pt-BR" sz="2100" b="1" u="none" dirty="0">
                <a:solidFill>
                  <a:srgbClr val="008000"/>
                </a:solidFill>
              </a:rPr>
              <a:t>No homem </a:t>
            </a:r>
            <a:r>
              <a:rPr lang="pt-PT" altLang="pt-BR" sz="2100" u="none" dirty="0"/>
              <a:t>sucede o </a:t>
            </a:r>
            <a:r>
              <a:rPr lang="pt-PT" altLang="pt-BR" sz="2100" b="1" u="none" dirty="0">
                <a:solidFill>
                  <a:srgbClr val="008000"/>
                </a:solidFill>
              </a:rPr>
              <a:t>mesmo</a:t>
            </a:r>
            <a:r>
              <a:rPr lang="pt-PT" altLang="pt-BR" sz="2100" u="none" dirty="0"/>
              <a:t>. Também as pessoas têm uma essência e uma natureza e, por isso, têm de atuar de um modo determinado para alcançar o que exige a sua perfeição. Mas, neste caso, existe uma diferença fundamental: a </a:t>
            </a:r>
            <a:r>
              <a:rPr lang="pt-PT" altLang="pt-BR" sz="2100" b="1" i="1" u="none" dirty="0">
                <a:solidFill>
                  <a:srgbClr val="FF6600"/>
                </a:solidFill>
              </a:rPr>
              <a:t>liberdade</a:t>
            </a:r>
            <a:r>
              <a:rPr lang="pt-PT" altLang="pt-BR" sz="2100" u="none" dirty="0"/>
              <a:t>.</a:t>
            </a:r>
            <a:r>
              <a:rPr lang="pt-PT" altLang="pt-BR" sz="2100" dirty="0"/>
              <a:t> </a:t>
            </a:r>
            <a:endParaRPr lang="pt-PT" altLang="pt-BR" sz="2100" u="none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CECEB03-0390-46BE-AB8D-D4D558E51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376" y="2339787"/>
            <a:ext cx="10185661" cy="369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PT" dirty="0"/>
              <a:t>    </a:t>
            </a:r>
          </a:p>
          <a:p>
            <a:pPr algn="just">
              <a:lnSpc>
                <a:spcPts val="3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pt-PT" dirty="0"/>
              <a:t>   A noção de </a:t>
            </a:r>
            <a:r>
              <a:rPr lang="pt-PT" b="1" dirty="0">
                <a:solidFill>
                  <a:srgbClr val="0066CC"/>
                </a:solidFill>
              </a:rPr>
              <a:t>natureza humana </a:t>
            </a:r>
            <a:r>
              <a:rPr lang="pt-PT" dirty="0"/>
              <a:t>tem importantes </a:t>
            </a:r>
            <a:r>
              <a:rPr lang="pt-PT" b="1" dirty="0">
                <a:solidFill>
                  <a:srgbClr val="0066CC"/>
                </a:solidFill>
              </a:rPr>
              <a:t>aplicações éticas e culturais: </a:t>
            </a:r>
            <a:r>
              <a:rPr lang="pt-PT" dirty="0">
                <a:solidFill>
                  <a:srgbClr val="0066CC"/>
                </a:solidFill>
              </a:rPr>
              <a:t> </a:t>
            </a:r>
          </a:p>
          <a:p>
            <a:pPr algn="just">
              <a:lnSpc>
                <a:spcPts val="1000"/>
              </a:lnSpc>
              <a:buClr>
                <a:srgbClr val="C00000"/>
              </a:buClr>
              <a:defRPr/>
            </a:pPr>
            <a:endParaRPr lang="pt-PT" dirty="0"/>
          </a:p>
          <a:p>
            <a:pPr algn="just">
              <a:defRPr/>
            </a:pPr>
            <a:r>
              <a:rPr lang="pt-PT" dirty="0"/>
              <a:t>    - permite</a:t>
            </a:r>
            <a:r>
              <a:rPr lang="pt-PT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fundamentar </a:t>
            </a:r>
            <a:r>
              <a:rPr lang="pt-PT" b="1" dirty="0">
                <a:solidFill>
                  <a:srgbClr val="0066CC"/>
                </a:solidFill>
              </a:rPr>
              <a:t>a </a:t>
            </a:r>
            <a:r>
              <a:rPr lang="pt-PT" b="1" i="1" dirty="0">
                <a:solidFill>
                  <a:srgbClr val="0066CC"/>
                </a:solidFill>
              </a:rPr>
              <a:t>igualdade essencial</a:t>
            </a:r>
            <a:r>
              <a:rPr lang="pt-PT" i="1" dirty="0">
                <a:solidFill>
                  <a:srgbClr val="0066CC"/>
                </a:solidFill>
              </a:rPr>
              <a:t> </a:t>
            </a:r>
            <a:r>
              <a:rPr lang="pt-PT" i="1" dirty="0"/>
              <a:t>de </a:t>
            </a:r>
            <a:r>
              <a:rPr lang="pt-PT" b="1" i="1" dirty="0">
                <a:solidFill>
                  <a:srgbClr val="0066CC"/>
                </a:solidFill>
              </a:rPr>
              <a:t>todos os homens</a:t>
            </a:r>
            <a:r>
              <a:rPr lang="pt-PT" dirty="0"/>
              <a:t>.</a:t>
            </a:r>
          </a:p>
          <a:p>
            <a:pPr algn="just">
              <a:lnSpc>
                <a:spcPts val="1000"/>
              </a:lnSpc>
              <a:defRPr/>
            </a:pPr>
            <a:endParaRPr lang="pt-PT" dirty="0"/>
          </a:p>
          <a:p>
            <a:pPr algn="just">
              <a:lnSpc>
                <a:spcPts val="3000"/>
              </a:lnSpc>
              <a:defRPr/>
            </a:pPr>
            <a:r>
              <a:rPr lang="pt-PT" dirty="0"/>
              <a:t>    - permite </a:t>
            </a:r>
            <a:r>
              <a:rPr lang="pt-PT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fundamentar</a:t>
            </a:r>
            <a:r>
              <a:rPr lang="pt-PT" dirty="0"/>
              <a:t> uma </a:t>
            </a:r>
            <a:r>
              <a:rPr lang="pt-PT" b="1" dirty="0">
                <a:solidFill>
                  <a:srgbClr val="0066CC"/>
                </a:solidFill>
              </a:rPr>
              <a:t>ética universal</a:t>
            </a:r>
            <a:r>
              <a:rPr lang="pt-PT" dirty="0"/>
              <a:t>, isto é, válida para todos os homens,      pela simples razão de que, se a natureza é comum, os princípios éticos gerais       também têm de sê-lo; </a:t>
            </a:r>
          </a:p>
          <a:p>
            <a:pPr algn="just">
              <a:lnSpc>
                <a:spcPts val="1000"/>
              </a:lnSpc>
              <a:defRPr/>
            </a:pPr>
            <a:endParaRPr lang="pt-PT" dirty="0"/>
          </a:p>
          <a:p>
            <a:pPr algn="just">
              <a:defRPr/>
            </a:pPr>
            <a:r>
              <a:rPr lang="pt-PT" dirty="0"/>
              <a:t>    - permite </a:t>
            </a:r>
            <a:r>
              <a:rPr lang="pt-PT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fundamentar</a:t>
            </a:r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b="1" dirty="0">
                <a:solidFill>
                  <a:srgbClr val="0066CC"/>
                </a:solidFill>
              </a:rPr>
              <a:t>a existência de </a:t>
            </a:r>
            <a:r>
              <a:rPr lang="pt-PT" b="1" i="1" dirty="0">
                <a:solidFill>
                  <a:srgbClr val="0066CC"/>
                </a:solidFill>
              </a:rPr>
              <a:t>imperativos morais absolutos</a:t>
            </a:r>
            <a:r>
              <a:rPr lang="pt-PT" dirty="0"/>
              <a:t>;</a:t>
            </a:r>
          </a:p>
          <a:p>
            <a:pPr algn="just">
              <a:lnSpc>
                <a:spcPts val="1000"/>
              </a:lnSpc>
              <a:defRPr/>
            </a:pPr>
            <a:endParaRPr lang="pt-PT" dirty="0"/>
          </a:p>
          <a:p>
            <a:pPr algn="just">
              <a:lnSpc>
                <a:spcPts val="3000"/>
              </a:lnSpc>
              <a:defRPr/>
            </a:pPr>
            <a:r>
              <a:rPr lang="pt-PT" dirty="0"/>
              <a:t>    - permite, por último, uma</a:t>
            </a:r>
            <a:r>
              <a:rPr lang="pt-PT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fundamentação</a:t>
            </a:r>
            <a:r>
              <a:rPr lang="pt-PT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b="1" i="1" dirty="0">
                <a:solidFill>
                  <a:srgbClr val="0066CC"/>
                </a:solidFill>
              </a:rPr>
              <a:t>transcendente da pessoa</a:t>
            </a:r>
            <a:r>
              <a:rPr lang="pt-PT" dirty="0"/>
              <a:t>, visto que      embora o homem seja livre, não cria a sua própria natureza, mas recebe-a.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08A9672A-F986-4EAE-9390-E5B4AD414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4" y="306389"/>
            <a:ext cx="7921625" cy="7969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s-ES_tradnl" sz="3200" dirty="0">
                <a:latin typeface="+mn-lt"/>
              </a:rPr>
              <a:t>APRESENTAÇÃO E INTRODUÇÃO</a:t>
            </a:r>
            <a:endParaRPr lang="pt-PT" sz="3200" dirty="0">
              <a:latin typeface="+mn-lt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FFD75DE3-E912-4166-8433-160360724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1422400"/>
            <a:ext cx="8135938" cy="52466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lnSpc>
                <a:spcPts val="3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pt-PT" sz="2100" u="none" dirty="0"/>
              <a:t>   A pergunta sobre o homem é uma </a:t>
            </a:r>
          </a:p>
          <a:p>
            <a:pPr algn="just" eaLnBrk="1" hangingPunct="1">
              <a:lnSpc>
                <a:spcPts val="3000"/>
              </a:lnSpc>
              <a:buClr>
                <a:srgbClr val="CC3300"/>
              </a:buClr>
              <a:defRPr/>
            </a:pPr>
            <a:r>
              <a:rPr lang="pt-PT" sz="2100" b="1" u="none" dirty="0">
                <a:solidFill>
                  <a:srgbClr val="00B050"/>
                </a:solidFill>
              </a:rPr>
              <a:t>     </a:t>
            </a:r>
            <a:r>
              <a:rPr lang="pt-PT" sz="2100" b="1" u="none" dirty="0">
                <a:solidFill>
                  <a:srgbClr val="FF0000"/>
                </a:solidFill>
              </a:rPr>
              <a:t>constante universal</a:t>
            </a:r>
            <a:r>
              <a:rPr lang="pt-PT" sz="2100" u="none" dirty="0"/>
              <a:t>. Qualquer </a:t>
            </a:r>
          </a:p>
          <a:p>
            <a:pPr algn="just" eaLnBrk="1" hangingPunct="1">
              <a:lnSpc>
                <a:spcPts val="3000"/>
              </a:lnSpc>
              <a:buClr>
                <a:srgbClr val="CC3300"/>
              </a:buClr>
              <a:defRPr/>
            </a:pPr>
            <a:r>
              <a:rPr lang="pt-PT" sz="2100" u="none" dirty="0"/>
              <a:t>     homem, qualquer mulher interrogam-</a:t>
            </a:r>
          </a:p>
          <a:p>
            <a:pPr algn="just" eaLnBrk="1" hangingPunct="1">
              <a:lnSpc>
                <a:spcPts val="3000"/>
              </a:lnSpc>
              <a:buClr>
                <a:srgbClr val="CC3300"/>
              </a:buClr>
              <a:defRPr/>
            </a:pPr>
            <a:r>
              <a:rPr lang="pt-PT" sz="2100" u="none" dirty="0"/>
              <a:t>     se sobre </a:t>
            </a:r>
            <a:r>
              <a:rPr lang="pt-PT" sz="2100" b="1" u="none" dirty="0">
                <a:solidFill>
                  <a:srgbClr val="009900"/>
                </a:solidFill>
              </a:rPr>
              <a:t>si próprios</a:t>
            </a:r>
            <a:r>
              <a:rPr lang="pt-PT" sz="2100" u="none" dirty="0"/>
              <a:t>, procuram   </a:t>
            </a:r>
          </a:p>
          <a:p>
            <a:pPr algn="just" eaLnBrk="1" hangingPunct="1">
              <a:lnSpc>
                <a:spcPts val="3000"/>
              </a:lnSpc>
              <a:buClr>
                <a:srgbClr val="CC3300"/>
              </a:buClr>
              <a:defRPr/>
            </a:pPr>
            <a:r>
              <a:rPr lang="pt-PT" sz="2100" u="none" dirty="0"/>
              <a:t>     saber o que são ou, melhor dito,</a:t>
            </a:r>
          </a:p>
          <a:p>
            <a:pPr algn="just" eaLnBrk="1" hangingPunct="1">
              <a:lnSpc>
                <a:spcPts val="3000"/>
              </a:lnSpc>
              <a:buClr>
                <a:srgbClr val="CC3300"/>
              </a:buClr>
              <a:defRPr/>
            </a:pPr>
            <a:r>
              <a:rPr lang="pt-PT" sz="2100" u="none" dirty="0"/>
              <a:t>     quem são e responder às perguntas </a:t>
            </a:r>
          </a:p>
          <a:p>
            <a:pPr algn="just" eaLnBrk="1" hangingPunct="1">
              <a:lnSpc>
                <a:spcPts val="3000"/>
              </a:lnSpc>
              <a:buClr>
                <a:srgbClr val="CC3300"/>
              </a:buClr>
              <a:defRPr/>
            </a:pPr>
            <a:r>
              <a:rPr lang="pt-PT" sz="2100" u="none" dirty="0"/>
              <a:t>     fundamentais sobre a existência: o que significa ser livre? O que são os</a:t>
            </a:r>
          </a:p>
          <a:p>
            <a:pPr algn="just" eaLnBrk="1" hangingPunct="1">
              <a:lnSpc>
                <a:spcPts val="3000"/>
              </a:lnSpc>
              <a:buClr>
                <a:srgbClr val="CC3300"/>
              </a:buClr>
              <a:defRPr/>
            </a:pPr>
            <a:r>
              <a:rPr lang="pt-PT" sz="2100" u="none" dirty="0"/>
              <a:t>     meus sentimentos? Terei uma alma espiritual? Que vai acontecer quando  </a:t>
            </a:r>
          </a:p>
          <a:p>
            <a:pPr algn="just" eaLnBrk="1" hangingPunct="1">
              <a:lnSpc>
                <a:spcPts val="3000"/>
              </a:lnSpc>
              <a:buClr>
                <a:srgbClr val="CC3300"/>
              </a:buClr>
              <a:defRPr/>
            </a:pPr>
            <a:r>
              <a:rPr lang="pt-PT" sz="2100" u="none" dirty="0"/>
              <a:t>     morrer? </a:t>
            </a:r>
          </a:p>
          <a:p>
            <a:pPr marL="342900" indent="-342900" algn="just" eaLnBrk="1" hangingPunct="1">
              <a:lnSpc>
                <a:spcPts val="12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endParaRPr lang="pt-PT" sz="2100" u="none" dirty="0"/>
          </a:p>
          <a:p>
            <a:pPr marL="342900" indent="-342900" algn="just" eaLnBrk="1" hangingPunct="1">
              <a:lnSpc>
                <a:spcPts val="30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pt-PT" sz="2100" u="none" dirty="0"/>
              <a:t>Estas perguntas fazem </a:t>
            </a:r>
            <a:r>
              <a:rPr lang="pt-PT" sz="2100" b="1" u="none" dirty="0">
                <a:solidFill>
                  <a:srgbClr val="0066CC"/>
                </a:solidFill>
              </a:rPr>
              <a:t>parte inseparável da existência humana</a:t>
            </a:r>
            <a:r>
              <a:rPr lang="pt-PT" sz="2100" u="none" dirty="0"/>
              <a:t>,   </a:t>
            </a:r>
          </a:p>
          <a:p>
            <a:pPr algn="just" eaLnBrk="1" hangingPunct="1">
              <a:lnSpc>
                <a:spcPts val="3000"/>
              </a:lnSpc>
              <a:buClr>
                <a:srgbClr val="CC3300"/>
              </a:buClr>
              <a:defRPr/>
            </a:pPr>
            <a:r>
              <a:rPr lang="pt-PT" sz="2100" u="none" dirty="0"/>
              <a:t>     porque as pessoas não podem viver sem darem uma resposta, mais ou   </a:t>
            </a:r>
          </a:p>
          <a:p>
            <a:pPr algn="just" eaLnBrk="1" hangingPunct="1">
              <a:lnSpc>
                <a:spcPts val="3000"/>
              </a:lnSpc>
              <a:buClr>
                <a:srgbClr val="CC3300"/>
              </a:buClr>
              <a:defRPr/>
            </a:pPr>
            <a:r>
              <a:rPr lang="pt-PT" sz="2100" u="none" dirty="0"/>
              <a:t>     menos explícita, a essas questões. Não o fazer significaria viver no absurdo, </a:t>
            </a:r>
          </a:p>
          <a:p>
            <a:pPr algn="just" eaLnBrk="1" hangingPunct="1">
              <a:lnSpc>
                <a:spcPts val="3000"/>
              </a:lnSpc>
              <a:buClr>
                <a:srgbClr val="CC3300"/>
              </a:buClr>
              <a:defRPr/>
            </a:pPr>
            <a:r>
              <a:rPr lang="pt-PT" sz="2100" u="none" dirty="0"/>
              <a:t>     na ignorância ou na irracionalidade, algo que é evidentemente inumano. </a:t>
            </a:r>
          </a:p>
        </p:txBody>
      </p:sp>
      <p:pic>
        <p:nvPicPr>
          <p:cNvPr id="9221" name="Imagem 4" descr="antropolog.bmp">
            <a:extLst>
              <a:ext uri="{FF2B5EF4-FFF2-40B4-BE49-F238E27FC236}">
                <a16:creationId xmlns:a16="http://schemas.microsoft.com/office/drawing/2014/main" id="{B69AE5A4-DC9A-45C1-B09E-FEB2165D69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1493839"/>
            <a:ext cx="35321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2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2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>
            <a:extLst>
              <a:ext uri="{FF2B5EF4-FFF2-40B4-BE49-F238E27FC236}">
                <a16:creationId xmlns:a16="http://schemas.microsoft.com/office/drawing/2014/main" id="{98E6A2F5-0658-4225-A3E4-4FBEA85E3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4" y="306389"/>
            <a:ext cx="7921625" cy="7969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s-ES_tradnl" sz="3200" dirty="0">
                <a:latin typeface="+mn-lt"/>
              </a:rPr>
              <a:t>APRESENTAÇÃO E INTRODUÇÃO</a:t>
            </a:r>
            <a:endParaRPr lang="pt-PT" sz="3200" dirty="0">
              <a:latin typeface="+mn-lt"/>
            </a:endParaRPr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8C92EB1E-D0F3-4FFF-9B6C-AE9A0E7B0B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31224" y="914399"/>
            <a:ext cx="10360191" cy="15827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2900"/>
              </a:lnSpc>
              <a:spcBef>
                <a:spcPts val="0"/>
              </a:spcBef>
              <a:defRPr/>
            </a:pPr>
            <a:r>
              <a:rPr lang="pt-PT" sz="8000" dirty="0"/>
              <a:t>   São, contudo, </a:t>
            </a:r>
            <a:r>
              <a:rPr lang="pt-PT" sz="8000" b="1" dirty="0">
                <a:solidFill>
                  <a:srgbClr val="0066CC"/>
                </a:solidFill>
              </a:rPr>
              <a:t>perguntas muito complexas</a:t>
            </a:r>
            <a:r>
              <a:rPr lang="pt-PT" sz="8000" dirty="0"/>
              <a:t>. Por isso, é-lhes dado todo o tipo de respostas: individuais, colectivas, religiosas, míticas, culturais. Um tipo de resposta especial, que é aquele que vamos expor aqui sobre </a:t>
            </a:r>
            <a:r>
              <a:rPr lang="pt-PT" sz="8000" b="1" dirty="0">
                <a:solidFill>
                  <a:srgbClr val="FF0000"/>
                </a:solidFill>
              </a:rPr>
              <a:t>antropologia filosófica</a:t>
            </a:r>
            <a:r>
              <a:rPr lang="pt-PT" sz="8000" dirty="0"/>
              <a:t>. As suas </a:t>
            </a:r>
            <a:r>
              <a:rPr lang="pt-PT" sz="8000" b="1" dirty="0">
                <a:solidFill>
                  <a:srgbClr val="008000"/>
                </a:solidFill>
              </a:rPr>
              <a:t>características</a:t>
            </a:r>
            <a:r>
              <a:rPr lang="pt-PT" sz="8000" dirty="0"/>
              <a:t> são as seguintes: </a:t>
            </a:r>
          </a:p>
          <a:p>
            <a:pPr marL="0" indent="0" algn="just">
              <a:lnSpc>
                <a:spcPct val="105000"/>
              </a:lnSpc>
              <a:spcBef>
                <a:spcPct val="25000"/>
              </a:spcBef>
              <a:buNone/>
              <a:defRPr/>
            </a:pPr>
            <a:endParaRPr lang="pt-PT" sz="8000" dirty="0"/>
          </a:p>
          <a:p>
            <a:pPr algn="just">
              <a:lnSpc>
                <a:spcPct val="105000"/>
              </a:lnSpc>
              <a:spcBef>
                <a:spcPct val="25000"/>
              </a:spcBef>
              <a:defRPr/>
            </a:pPr>
            <a:endParaRPr lang="pt-PT" sz="21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BE44B64-FB8F-4D93-83F6-FB1C418B1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7" y="2960192"/>
            <a:ext cx="9680078" cy="15827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5000"/>
              </a:lnSpc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pt-PT" sz="2100" b="1" dirty="0">
                <a:solidFill>
                  <a:srgbClr val="0000CC"/>
                </a:solidFill>
              </a:rPr>
              <a:t>  -  </a:t>
            </a:r>
            <a:r>
              <a:rPr lang="pt-PT" sz="2100" b="1" i="1" dirty="0">
                <a:solidFill>
                  <a:srgbClr val="0066CC"/>
                </a:solidFill>
              </a:rPr>
              <a:t>Explicativa</a:t>
            </a:r>
            <a:r>
              <a:rPr lang="pt-PT" sz="2100" b="1" dirty="0"/>
              <a:t>: </a:t>
            </a:r>
            <a:r>
              <a:rPr lang="pt-PT" sz="2100" dirty="0"/>
              <a:t>a antropologia filosófica procura </a:t>
            </a:r>
            <a:r>
              <a:rPr lang="pt-PT" sz="2100" b="1" dirty="0">
                <a:solidFill>
                  <a:srgbClr val="FF6600"/>
                </a:solidFill>
              </a:rPr>
              <a:t>explicar</a:t>
            </a:r>
            <a:r>
              <a:rPr lang="pt-PT" sz="2100" dirty="0"/>
              <a:t> e </a:t>
            </a:r>
            <a:r>
              <a:rPr lang="pt-PT" sz="2100" b="1" dirty="0">
                <a:solidFill>
                  <a:srgbClr val="FF6600"/>
                </a:solidFill>
              </a:rPr>
              <a:t>entender</a:t>
            </a:r>
            <a:r>
              <a:rPr lang="pt-PT" sz="2100" dirty="0"/>
              <a:t>.</a:t>
            </a:r>
          </a:p>
          <a:p>
            <a:pPr marL="0" indent="0">
              <a:lnSpc>
                <a:spcPts val="600"/>
              </a:lnSpc>
              <a:spcBef>
                <a:spcPts val="0"/>
              </a:spcBef>
              <a:buNone/>
              <a:defRPr/>
            </a:pPr>
            <a:endParaRPr lang="pt-PT" sz="2100" b="1" i="1" dirty="0">
              <a:solidFill>
                <a:srgbClr val="0066CC"/>
              </a:solidFill>
            </a:endParaRPr>
          </a:p>
          <a:p>
            <a:pPr marL="0" indent="0" algn="just">
              <a:lnSpc>
                <a:spcPct val="105000"/>
              </a:lnSpc>
              <a:spcBef>
                <a:spcPct val="25000"/>
              </a:spcBef>
              <a:buNone/>
              <a:defRPr/>
            </a:pPr>
            <a:r>
              <a:rPr lang="pt-PT" sz="2100" b="1" i="1" dirty="0">
                <a:solidFill>
                  <a:srgbClr val="0066CC"/>
                </a:solidFill>
              </a:rPr>
              <a:t>  -  Metafísica ou ontológica</a:t>
            </a:r>
            <a:r>
              <a:rPr lang="pt-PT" sz="2100" dirty="0"/>
              <a:t> : existem muitas concepções filosóficas sobre o homem; a ontológica entende-o </a:t>
            </a:r>
            <a:r>
              <a:rPr lang="pt-PT" sz="2100" b="1" dirty="0">
                <a:solidFill>
                  <a:srgbClr val="FF6600"/>
                </a:solidFill>
              </a:rPr>
              <a:t>não como </a:t>
            </a:r>
            <a:r>
              <a:rPr lang="pt-PT" sz="2100" dirty="0"/>
              <a:t>um </a:t>
            </a:r>
            <a:r>
              <a:rPr lang="pt-PT" sz="2100" b="1" dirty="0">
                <a:solidFill>
                  <a:srgbClr val="FF6600"/>
                </a:solidFill>
              </a:rPr>
              <a:t>fluxo de      sensações</a:t>
            </a:r>
            <a:r>
              <a:rPr lang="pt-PT" sz="2100" b="1" dirty="0">
                <a:solidFill>
                  <a:srgbClr val="FFC000"/>
                </a:solidFill>
              </a:rPr>
              <a:t> </a:t>
            </a:r>
            <a:r>
              <a:rPr lang="pt-PT" sz="2100" dirty="0"/>
              <a:t>ou </a:t>
            </a:r>
            <a:r>
              <a:rPr lang="pt-PT" sz="2100" b="1" dirty="0">
                <a:solidFill>
                  <a:srgbClr val="FF6600"/>
                </a:solidFill>
              </a:rPr>
              <a:t>de fenômenos</a:t>
            </a:r>
            <a:r>
              <a:rPr lang="pt-PT" sz="2100" dirty="0"/>
              <a:t>, mas como um </a:t>
            </a:r>
            <a:r>
              <a:rPr lang="pt-PT" sz="2100" b="1" dirty="0">
                <a:solidFill>
                  <a:srgbClr val="008000"/>
                </a:solidFill>
              </a:rPr>
              <a:t>ser subsistente e      permanente</a:t>
            </a:r>
            <a:r>
              <a:rPr lang="pt-PT" sz="2100" dirty="0"/>
              <a:t>, que mantém a sua  identidade apesar das mudanças</a:t>
            </a:r>
          </a:p>
          <a:p>
            <a:pPr marL="0" indent="0">
              <a:lnSpc>
                <a:spcPct val="105000"/>
              </a:lnSpc>
              <a:spcBef>
                <a:spcPct val="25000"/>
              </a:spcBef>
              <a:buNone/>
              <a:defRPr/>
            </a:pPr>
            <a:r>
              <a:rPr lang="pt-PT" sz="2100" dirty="0"/>
              <a:t>     por que vai sofrendo.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  <a:defRPr/>
            </a:pPr>
            <a:endParaRPr lang="pt-PT" sz="2100" dirty="0"/>
          </a:p>
          <a:p>
            <a:pPr marL="0" indent="0">
              <a:lnSpc>
                <a:spcPct val="105000"/>
              </a:lnSpc>
              <a:spcBef>
                <a:spcPct val="25000"/>
              </a:spcBef>
              <a:buNone/>
              <a:defRPr/>
            </a:pPr>
            <a:r>
              <a:rPr lang="pt-PT" sz="2100" dirty="0"/>
              <a:t>      </a:t>
            </a:r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id="{1FE4571E-9DAE-4340-9B38-E821AB1CEA2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71268" y="3052156"/>
            <a:ext cx="201613" cy="212725"/>
          </a:xfrm>
          <a:prstGeom prst="downArrow">
            <a:avLst>
              <a:gd name="adj1" fmla="val 50000"/>
              <a:gd name="adj2" fmla="val 26378"/>
            </a:avLst>
          </a:prstGeom>
          <a:solidFill>
            <a:srgbClr val="0000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eaVert" tIns="46800" anchor="ctr"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endParaRPr lang="pt-BR" altLang="pt-BR" b="1" u="none">
              <a:solidFill>
                <a:srgbClr val="FFFF00"/>
              </a:solidFill>
            </a:endParaRPr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52BFD6EB-AC30-4432-9D68-5140EFFB08E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70476" y="3535726"/>
            <a:ext cx="201612" cy="212725"/>
          </a:xfrm>
          <a:prstGeom prst="downArrow">
            <a:avLst>
              <a:gd name="adj1" fmla="val 50000"/>
              <a:gd name="adj2" fmla="val 26378"/>
            </a:avLst>
          </a:prstGeom>
          <a:solidFill>
            <a:srgbClr val="0000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eaVert" tIns="46800" anchor="ctr"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endParaRPr lang="pt-BR" altLang="pt-BR" b="1" u="none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>
            <a:extLst>
              <a:ext uri="{FF2B5EF4-FFF2-40B4-BE49-F238E27FC236}">
                <a16:creationId xmlns:a16="http://schemas.microsoft.com/office/drawing/2014/main" id="{CDB81F6E-4498-46DE-944C-F92B75F17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4" y="306389"/>
            <a:ext cx="7921625" cy="7969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s-ES_tradnl" sz="3200" dirty="0">
                <a:latin typeface="+mn-lt"/>
              </a:rPr>
              <a:t>APRESENTAÇÃO E INTRODUÇÃO</a:t>
            </a:r>
            <a:endParaRPr lang="pt-PT" sz="3200" dirty="0">
              <a:latin typeface="+mn-lt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0E1EA138-8BE3-4933-B1FB-BEADD5837A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36798" y="2951221"/>
            <a:ext cx="9590844" cy="815975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2900"/>
              </a:lnSpc>
              <a:spcBef>
                <a:spcPct val="0"/>
              </a:spcBef>
            </a:pPr>
            <a:r>
              <a:rPr lang="pt-PT" altLang="pt-BR" sz="2400" b="1" dirty="0">
                <a:solidFill>
                  <a:srgbClr val="FF9900"/>
                </a:solidFill>
              </a:rPr>
              <a:t>   </a:t>
            </a:r>
            <a:r>
              <a:rPr lang="pt-PT" altLang="pt-BR" sz="2400" b="1" dirty="0">
                <a:solidFill>
                  <a:srgbClr val="FF6600"/>
                </a:solidFill>
              </a:rPr>
              <a:t>Sem</a:t>
            </a:r>
            <a:r>
              <a:rPr lang="pt-PT" altLang="pt-BR" sz="2400" b="1" i="1" dirty="0">
                <a:solidFill>
                  <a:srgbClr val="FF6600"/>
                </a:solidFill>
              </a:rPr>
              <a:t> sínteses </a:t>
            </a:r>
            <a:r>
              <a:rPr lang="pt-PT" altLang="pt-BR" sz="2400" dirty="0"/>
              <a:t>nem </a:t>
            </a:r>
            <a:r>
              <a:rPr lang="pt-PT" altLang="pt-BR" sz="2400" b="1" i="1" dirty="0">
                <a:solidFill>
                  <a:srgbClr val="008000"/>
                </a:solidFill>
              </a:rPr>
              <a:t>visões globais</a:t>
            </a:r>
            <a:r>
              <a:rPr lang="pt-PT" altLang="pt-BR" sz="2400" dirty="0"/>
              <a:t>, o homem </a:t>
            </a:r>
            <a:r>
              <a:rPr lang="pt-PT" altLang="pt-BR" sz="2400" b="1" dirty="0">
                <a:solidFill>
                  <a:srgbClr val="FF6600"/>
                </a:solidFill>
              </a:rPr>
              <a:t>perde-se</a:t>
            </a:r>
            <a:r>
              <a:rPr lang="pt-PT" altLang="pt-BR" sz="2400" dirty="0"/>
              <a:t> no oceano </a:t>
            </a:r>
          </a:p>
          <a:p>
            <a:pPr marL="0" indent="0">
              <a:lnSpc>
                <a:spcPts val="2900"/>
              </a:lnSpc>
              <a:spcBef>
                <a:spcPct val="0"/>
              </a:spcBef>
              <a:buNone/>
            </a:pPr>
            <a:r>
              <a:rPr lang="pt-PT" altLang="pt-BR" sz="2400" dirty="0"/>
              <a:t>     da</a:t>
            </a:r>
            <a:r>
              <a:rPr lang="pt-PT" altLang="pt-BR" sz="2400" dirty="0">
                <a:solidFill>
                  <a:srgbClr val="FF0000"/>
                </a:solidFill>
              </a:rPr>
              <a:t> </a:t>
            </a:r>
            <a:r>
              <a:rPr lang="pt-PT" altLang="pt-BR" sz="2400" dirty="0"/>
              <a:t>informação e do saber.</a:t>
            </a:r>
          </a:p>
        </p:txBody>
      </p:sp>
      <p:sp>
        <p:nvSpPr>
          <p:cNvPr id="11269" name="Rectângulo 2">
            <a:extLst>
              <a:ext uri="{FF2B5EF4-FFF2-40B4-BE49-F238E27FC236}">
                <a16:creationId xmlns:a16="http://schemas.microsoft.com/office/drawing/2014/main" id="{D0CE2764-4ED1-419A-9107-EB38ECE5A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64" y="1632645"/>
            <a:ext cx="9537581" cy="83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just" eaLnBrk="1" hangingPunct="1">
              <a:lnSpc>
                <a:spcPct val="10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pt-PT" altLang="pt-BR" sz="2400" u="none" dirty="0"/>
              <a:t> - </a:t>
            </a:r>
            <a:r>
              <a:rPr lang="pt-PT" altLang="pt-BR" sz="2400" b="1" i="1" u="none" dirty="0">
                <a:solidFill>
                  <a:srgbClr val="0066CC"/>
                </a:solidFill>
              </a:rPr>
              <a:t>Integral</a:t>
            </a:r>
            <a:r>
              <a:rPr lang="pt-PT" altLang="pt-BR" sz="2400" u="none" dirty="0"/>
              <a:t>: oferece uma visão do homem que tem em conta </a:t>
            </a:r>
            <a:r>
              <a:rPr lang="pt-PT" altLang="pt-BR" sz="2400" b="1" u="none" dirty="0">
                <a:solidFill>
                  <a:srgbClr val="008000"/>
                </a:solidFill>
              </a:rPr>
              <a:t>todos</a:t>
            </a:r>
            <a:r>
              <a:rPr lang="pt-PT" altLang="pt-BR" sz="2400" u="none" dirty="0">
                <a:solidFill>
                  <a:srgbClr val="008000"/>
                </a:solidFill>
              </a:rPr>
              <a:t> </a:t>
            </a:r>
            <a:r>
              <a:rPr lang="pt-PT" altLang="pt-BR" sz="2400" u="none" dirty="0"/>
              <a:t>os seus </a:t>
            </a:r>
            <a:r>
              <a:rPr lang="pt-PT" altLang="pt-BR" sz="2400" b="1" u="none" dirty="0">
                <a:solidFill>
                  <a:srgbClr val="008000"/>
                </a:solidFill>
              </a:rPr>
              <a:t>aspectos</a:t>
            </a:r>
            <a:r>
              <a:rPr lang="pt-PT" altLang="pt-BR" sz="2400" u="none" dirty="0">
                <a:solidFill>
                  <a:srgbClr val="00B050"/>
                </a:solidFill>
              </a:rPr>
              <a:t> </a:t>
            </a:r>
            <a:r>
              <a:rPr lang="pt-PT" altLang="pt-BR" sz="2400" u="none" dirty="0"/>
              <a:t>e  </a:t>
            </a:r>
            <a:r>
              <a:rPr lang="pt-PT" altLang="pt-BR" sz="2400" b="1" u="none" dirty="0">
                <a:solidFill>
                  <a:srgbClr val="008000"/>
                </a:solidFill>
              </a:rPr>
              <a:t>dimensões</a:t>
            </a:r>
            <a:r>
              <a:rPr lang="pt-PT" altLang="pt-BR" sz="2400" u="none" dirty="0"/>
              <a:t>: psicológicos, biológicos, socio-lógicos, espirituais, etc.         </a:t>
            </a:r>
            <a:endParaRPr lang="pt-PT" altLang="pt-BR" sz="2400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119F78C8-3DF5-4DCF-B972-9E4681E3B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98" y="4388156"/>
            <a:ext cx="9372481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just">
              <a:lnSpc>
                <a:spcPts val="2900"/>
              </a:lnSpc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pt-PT" altLang="pt-BR" sz="2400" u="none" dirty="0"/>
              <a:t>   Existem, de qualquer forma, antropologias filosóficas que adotam uma atitude </a:t>
            </a:r>
            <a:r>
              <a:rPr lang="pt-PT" altLang="pt-BR" sz="2400" b="1" i="1" u="none" dirty="0">
                <a:solidFill>
                  <a:srgbClr val="FF6600"/>
                </a:solidFill>
              </a:rPr>
              <a:t>reducionista</a:t>
            </a:r>
            <a:r>
              <a:rPr lang="pt-PT" altLang="pt-BR" sz="2400" u="none" dirty="0"/>
              <a:t>, isto é, que se centram de modo exclusivo num aspecto da pessoa  esquecendo outros. São reducionistas, por exemplo, todas as filosofias que prescindem da dimensão espiritual, como o marxismo ou o materialismo cientista. </a:t>
            </a:r>
          </a:p>
          <a:p>
            <a:pPr>
              <a:lnSpc>
                <a:spcPct val="105000"/>
              </a:lnSpc>
              <a:spcBef>
                <a:spcPct val="2500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pt-PT" altLang="pt-BR" sz="2400" u="none" dirty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>
            <a:extLst>
              <a:ext uri="{FF2B5EF4-FFF2-40B4-BE49-F238E27FC236}">
                <a16:creationId xmlns:a16="http://schemas.microsoft.com/office/drawing/2014/main" id="{D8AB678E-C850-4532-8430-109BABF5D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4" y="306389"/>
            <a:ext cx="7921625" cy="7969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s-ES_tradnl" sz="3200" dirty="0">
                <a:latin typeface="+mn-lt"/>
              </a:rPr>
              <a:t>APRESENTAÇÃO E INTRODUÇÃO</a:t>
            </a:r>
            <a:endParaRPr lang="pt-PT" sz="3200" dirty="0">
              <a:latin typeface="+mn-lt"/>
            </a:endParaRPr>
          </a:p>
        </p:txBody>
      </p:sp>
      <p:sp>
        <p:nvSpPr>
          <p:cNvPr id="12292" name="Rectângulo 1">
            <a:extLst>
              <a:ext uri="{FF2B5EF4-FFF2-40B4-BE49-F238E27FC236}">
                <a16:creationId xmlns:a16="http://schemas.microsoft.com/office/drawing/2014/main" id="{801F0161-CE4F-4B9C-B46D-E5970D96B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1412876"/>
            <a:ext cx="7559675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ts val="2900"/>
              </a:lnSpc>
            </a:pPr>
            <a:r>
              <a:rPr lang="pt-PT" altLang="pt-BR" sz="2100" b="1" u="none">
                <a:cs typeface="Arial" panose="020B0604020202020204" pitchFamily="34" charset="0"/>
              </a:rPr>
              <a:t>-</a:t>
            </a:r>
            <a:r>
              <a:rPr lang="pt-PT" altLang="pt-BR" sz="2100" b="1" u="none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  <a:r>
              <a:rPr lang="pt-PT" altLang="pt-BR" sz="2100" b="1" i="1" u="none">
                <a:solidFill>
                  <a:srgbClr val="0066CC"/>
                </a:solidFill>
                <a:cs typeface="Arial" panose="020B0604020202020204" pitchFamily="34" charset="0"/>
              </a:rPr>
              <a:t>Científica</a:t>
            </a:r>
            <a:r>
              <a:rPr lang="pt-PT" altLang="pt-BR" sz="2100" u="none">
                <a:cs typeface="Arial" panose="020B0604020202020204" pitchFamily="34" charset="0"/>
              </a:rPr>
              <a:t>: a Antropologia é um </a:t>
            </a:r>
            <a:r>
              <a:rPr lang="pt-PT" altLang="pt-BR" sz="2100" b="1" u="none">
                <a:solidFill>
                  <a:srgbClr val="FF6600"/>
                </a:solidFill>
                <a:cs typeface="Arial" panose="020B0604020202020204" pitchFamily="34" charset="0"/>
              </a:rPr>
              <a:t>saber científico </a:t>
            </a:r>
            <a:r>
              <a:rPr lang="pt-PT" altLang="pt-BR" sz="2100" u="none">
                <a:cs typeface="Arial" panose="020B0604020202020204" pitchFamily="34" charset="0"/>
              </a:rPr>
              <a:t>no sentido de procurar   </a:t>
            </a:r>
          </a:p>
          <a:p>
            <a:pPr eaLnBrk="1" hangingPunct="1">
              <a:lnSpc>
                <a:spcPts val="2900"/>
              </a:lnSpc>
            </a:pPr>
            <a:r>
              <a:rPr lang="pt-PT" altLang="pt-BR" sz="2100" u="none">
                <a:cs typeface="Arial" panose="020B0604020202020204" pitchFamily="34" charset="0"/>
              </a:rPr>
              <a:t>  conhecer com profundidade, estabelecendo ligações, estruturando o   </a:t>
            </a:r>
          </a:p>
          <a:p>
            <a:pPr eaLnBrk="1" hangingPunct="1">
              <a:lnSpc>
                <a:spcPts val="2900"/>
              </a:lnSpc>
            </a:pPr>
            <a:r>
              <a:rPr lang="pt-PT" altLang="pt-BR" sz="2100" u="none">
                <a:cs typeface="Arial" panose="020B0604020202020204" pitchFamily="34" charset="0"/>
              </a:rPr>
              <a:t>  saber de maneira sistemática, etc. Isto não significa que seja uma ciência  </a:t>
            </a:r>
          </a:p>
          <a:p>
            <a:pPr eaLnBrk="1" hangingPunct="1">
              <a:lnSpc>
                <a:spcPts val="2900"/>
              </a:lnSpc>
            </a:pPr>
            <a:r>
              <a:rPr lang="pt-PT" altLang="pt-BR" sz="2100" u="none">
                <a:cs typeface="Arial" panose="020B0604020202020204" pitchFamily="34" charset="0"/>
              </a:rPr>
              <a:t>  experimental, semelhante à matemática ou à física. </a:t>
            </a:r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D3F633EE-B7C1-48F5-8104-A06F1C6C712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285207" y="1527970"/>
            <a:ext cx="201613" cy="212725"/>
          </a:xfrm>
          <a:prstGeom prst="downArrow">
            <a:avLst>
              <a:gd name="adj1" fmla="val 50000"/>
              <a:gd name="adj2" fmla="val 26378"/>
            </a:avLst>
          </a:prstGeom>
          <a:solidFill>
            <a:srgbClr val="0000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eaVert" tIns="46800" anchor="ctr"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endParaRPr lang="pt-BR" altLang="pt-BR" b="1" u="none">
              <a:solidFill>
                <a:srgbClr val="FFFF00"/>
              </a:solidFill>
            </a:endParaRPr>
          </a:p>
        </p:txBody>
      </p:sp>
      <p:sp>
        <p:nvSpPr>
          <p:cNvPr id="12294" name="Rectângulo 1">
            <a:extLst>
              <a:ext uri="{FF2B5EF4-FFF2-40B4-BE49-F238E27FC236}">
                <a16:creationId xmlns:a16="http://schemas.microsoft.com/office/drawing/2014/main" id="{387B9B83-3C4E-4DBC-9487-CD3901E09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3" y="3136901"/>
            <a:ext cx="7777162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ts val="2900"/>
              </a:lnSpc>
            </a:pPr>
            <a:r>
              <a:rPr lang="pt-PT" altLang="pt-BR" sz="2100" b="1" u="none" dirty="0"/>
              <a:t>-</a:t>
            </a:r>
            <a:r>
              <a:rPr lang="pt-PT" altLang="pt-BR" sz="2100" b="1" u="none" dirty="0">
                <a:solidFill>
                  <a:srgbClr val="0000CC"/>
                </a:solidFill>
              </a:rPr>
              <a:t> </a:t>
            </a:r>
            <a:r>
              <a:rPr lang="pt-PT" altLang="pt-BR" sz="2100" b="1" i="1" u="none" dirty="0">
                <a:solidFill>
                  <a:srgbClr val="0066CC"/>
                </a:solidFill>
              </a:rPr>
              <a:t>Experimental</a:t>
            </a:r>
            <a:r>
              <a:rPr lang="pt-PT" altLang="pt-BR" sz="2100" u="none" dirty="0"/>
              <a:t>: a antropologia filosófica surge a </a:t>
            </a:r>
          </a:p>
          <a:p>
            <a:pPr eaLnBrk="1" hangingPunct="1">
              <a:lnSpc>
                <a:spcPts val="2900"/>
              </a:lnSpc>
            </a:pPr>
            <a:r>
              <a:rPr lang="pt-PT" altLang="pt-BR" sz="2100" u="none" dirty="0"/>
              <a:t>  partir da análise da experiência humana. Não se</a:t>
            </a:r>
          </a:p>
          <a:p>
            <a:pPr eaLnBrk="1" hangingPunct="1">
              <a:lnSpc>
                <a:spcPts val="2900"/>
              </a:lnSpc>
            </a:pPr>
            <a:r>
              <a:rPr lang="pt-PT" altLang="pt-BR" sz="2100" u="none" dirty="0"/>
              <a:t>  trata de um saber abstracto que se deduz de pre-</a:t>
            </a:r>
          </a:p>
          <a:p>
            <a:pPr eaLnBrk="1" hangingPunct="1">
              <a:lnSpc>
                <a:spcPts val="2900"/>
              </a:lnSpc>
            </a:pPr>
            <a:r>
              <a:rPr lang="pt-PT" altLang="pt-BR" sz="2100" u="none" dirty="0"/>
              <a:t>  missas teóricas e irreais, mas de uma </a:t>
            </a:r>
            <a:r>
              <a:rPr lang="pt-PT" altLang="pt-BR" sz="2100" b="1" u="none" dirty="0">
                <a:solidFill>
                  <a:srgbClr val="FF6600"/>
                </a:solidFill>
              </a:rPr>
              <a:t>reflexão </a:t>
            </a:r>
          </a:p>
          <a:p>
            <a:pPr eaLnBrk="1" hangingPunct="1">
              <a:lnSpc>
                <a:spcPts val="2900"/>
              </a:lnSpc>
            </a:pPr>
            <a:r>
              <a:rPr lang="pt-PT" altLang="pt-BR" sz="2100" b="1" u="none" dirty="0">
                <a:solidFill>
                  <a:srgbClr val="FF6600"/>
                </a:solidFill>
              </a:rPr>
              <a:t>  sobre o homem e a sua vida</a:t>
            </a:r>
            <a:r>
              <a:rPr lang="pt-PT" altLang="pt-BR" sz="2100" u="none" dirty="0"/>
              <a:t>. Por isso, quem se</a:t>
            </a:r>
          </a:p>
          <a:p>
            <a:pPr eaLnBrk="1" hangingPunct="1">
              <a:lnSpc>
                <a:spcPts val="2900"/>
              </a:lnSpc>
            </a:pPr>
            <a:r>
              <a:rPr lang="pt-PT" altLang="pt-BR" sz="2100" u="none" dirty="0"/>
              <a:t>  dedica à antropologia filosófica deve ter, na medida do possível, um con-   </a:t>
            </a:r>
          </a:p>
          <a:p>
            <a:pPr eaLnBrk="1" hangingPunct="1">
              <a:lnSpc>
                <a:spcPts val="2900"/>
              </a:lnSpc>
            </a:pPr>
            <a:r>
              <a:rPr lang="pt-PT" altLang="pt-BR" sz="2100" u="none" dirty="0"/>
              <a:t>  tato profundo e rico com as realidades humanas. Nesta tarefa, é muito   </a:t>
            </a:r>
          </a:p>
          <a:p>
            <a:pPr eaLnBrk="1" hangingPunct="1">
              <a:lnSpc>
                <a:spcPts val="2900"/>
              </a:lnSpc>
            </a:pPr>
            <a:r>
              <a:rPr lang="pt-PT" altLang="pt-BR" sz="2100" u="none" dirty="0"/>
              <a:t>  útil o recurso às experiências que outras pessoas tiveram e nos transmi-</a:t>
            </a:r>
          </a:p>
          <a:p>
            <a:pPr eaLnBrk="1" hangingPunct="1">
              <a:lnSpc>
                <a:spcPts val="2900"/>
              </a:lnSpc>
            </a:pPr>
            <a:r>
              <a:rPr lang="pt-PT" altLang="pt-BR" sz="2100" u="none" dirty="0"/>
              <a:t>  tem através da literatura, da arte, do cinema, etc. 	</a:t>
            </a:r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F258171A-BE33-4618-90F3-99E97EE147D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285207" y="3274220"/>
            <a:ext cx="201613" cy="212725"/>
          </a:xfrm>
          <a:prstGeom prst="downArrow">
            <a:avLst>
              <a:gd name="adj1" fmla="val 50000"/>
              <a:gd name="adj2" fmla="val 26378"/>
            </a:avLst>
          </a:prstGeom>
          <a:solidFill>
            <a:srgbClr val="0000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eaVert" tIns="46800" anchor="ctr"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endParaRPr lang="pt-BR" altLang="pt-BR" b="1" u="none">
              <a:solidFill>
                <a:srgbClr val="FFFF00"/>
              </a:solidFill>
            </a:endParaRPr>
          </a:p>
        </p:txBody>
      </p:sp>
      <p:pic>
        <p:nvPicPr>
          <p:cNvPr id="12295" name="Imagem 12" descr="O-marketing-e-o-comportamento-do-consumidor-2.jpg">
            <a:extLst>
              <a:ext uri="{FF2B5EF4-FFF2-40B4-BE49-F238E27FC236}">
                <a16:creationId xmlns:a16="http://schemas.microsoft.com/office/drawing/2014/main" id="{9D887384-9D5D-46C8-8A5D-925D6DA17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3279776"/>
            <a:ext cx="21907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B703B1AB-3A74-4C05-9BA2-C6E90F267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4" y="306389"/>
            <a:ext cx="7921625" cy="7969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i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s-ES_tradnl" sz="3200">
                <a:latin typeface="+mn-lt"/>
              </a:rPr>
              <a:t>APRESENTAÇÃO E INTRODUÇÃO</a:t>
            </a:r>
            <a:endParaRPr lang="pt-PT" sz="3200" dirty="0">
              <a:latin typeface="+mn-lt"/>
            </a:endParaRPr>
          </a:p>
        </p:txBody>
      </p:sp>
      <p:sp>
        <p:nvSpPr>
          <p:cNvPr id="13314" name="Rectangle 7">
            <a:extLst>
              <a:ext uri="{FF2B5EF4-FFF2-40B4-BE49-F238E27FC236}">
                <a16:creationId xmlns:a16="http://schemas.microsoft.com/office/drawing/2014/main" id="{64978EC2-90AE-4D71-8DC0-917A71E5EF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3FD6F745-290A-4E28-86B9-363086BE75EB}" type="slidenum">
              <a:rPr lang="pt-PT" altLang="en-US" u="none"/>
              <a:pPr eaLnBrk="1" hangingPunct="1"/>
              <a:t>6</a:t>
            </a:fld>
            <a:r>
              <a:rPr lang="pt-PT" altLang="en-US" u="none"/>
              <a:t>/31</a:t>
            </a: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971E5696-6C49-473B-8DF0-658AA8FF4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2384425"/>
            <a:ext cx="828040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ts val="3200"/>
              </a:lnSpc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pt-PT" altLang="pt-BR" sz="2100" u="none" dirty="0"/>
              <a:t>   Salientamos, por último, que a antropologia que</a:t>
            </a:r>
          </a:p>
          <a:p>
            <a:pPr>
              <a:lnSpc>
                <a:spcPts val="3200"/>
              </a:lnSpc>
              <a:buClr>
                <a:srgbClr val="CC3300"/>
              </a:buClr>
            </a:pPr>
            <a:r>
              <a:rPr lang="pt-PT" altLang="pt-BR" sz="2100" u="none" dirty="0"/>
              <a:t>     estamos a apresentar  tem a particularidade de se</a:t>
            </a:r>
          </a:p>
          <a:p>
            <a:pPr>
              <a:lnSpc>
                <a:spcPts val="3200"/>
              </a:lnSpc>
              <a:buClr>
                <a:srgbClr val="CC3300"/>
              </a:buClr>
            </a:pPr>
            <a:r>
              <a:rPr lang="pt-PT" altLang="pt-BR" sz="2100" u="none" dirty="0"/>
              <a:t>     inspirar no</a:t>
            </a:r>
            <a:r>
              <a:rPr lang="pt-PT" altLang="pt-BR" sz="2100" b="1" u="none" dirty="0">
                <a:solidFill>
                  <a:srgbClr val="FF6600"/>
                </a:solidFill>
              </a:rPr>
              <a:t> personalismo</a:t>
            </a:r>
            <a:r>
              <a:rPr lang="pt-PT" altLang="pt-BR" sz="2100" u="none" dirty="0"/>
              <a:t>, uma corrente filosófica </a:t>
            </a:r>
          </a:p>
          <a:p>
            <a:pPr>
              <a:lnSpc>
                <a:spcPts val="3200"/>
              </a:lnSpc>
              <a:buClr>
                <a:srgbClr val="CC3300"/>
              </a:buClr>
            </a:pPr>
            <a:r>
              <a:rPr lang="pt-PT" altLang="pt-BR" sz="2100" u="none" dirty="0"/>
              <a:t>     fundada por</a:t>
            </a:r>
            <a:r>
              <a:rPr lang="pt-PT" altLang="pt-BR" sz="2100" u="none" dirty="0">
                <a:solidFill>
                  <a:srgbClr val="008000"/>
                </a:solidFill>
              </a:rPr>
              <a:t> </a:t>
            </a:r>
            <a:r>
              <a:rPr lang="pt-PT" altLang="pt-BR" sz="2100" b="1" u="none" dirty="0">
                <a:solidFill>
                  <a:srgbClr val="008000"/>
                </a:solidFill>
              </a:rPr>
              <a:t>Emmanuel Mounier</a:t>
            </a:r>
            <a:r>
              <a:rPr lang="pt-PT" altLang="pt-BR" sz="2100" u="none" dirty="0">
                <a:solidFill>
                  <a:srgbClr val="008000"/>
                </a:solidFill>
              </a:rPr>
              <a:t> </a:t>
            </a:r>
            <a:r>
              <a:rPr lang="pt-PT" altLang="pt-BR" sz="2100" u="none" dirty="0"/>
              <a:t>(1905-1950), na</a:t>
            </a:r>
          </a:p>
          <a:p>
            <a:pPr>
              <a:lnSpc>
                <a:spcPts val="3200"/>
              </a:lnSpc>
              <a:buClr>
                <a:srgbClr val="CC3300"/>
              </a:buClr>
            </a:pPr>
            <a:r>
              <a:rPr lang="pt-PT" altLang="pt-BR" sz="2100" u="none" dirty="0"/>
              <a:t>    </a:t>
            </a:r>
            <a:r>
              <a:rPr lang="pt-PT" altLang="pt-BR" sz="2100" b="1" u="none" dirty="0">
                <a:solidFill>
                  <a:srgbClr val="0066CC"/>
                </a:solidFill>
              </a:rPr>
              <a:t> França </a:t>
            </a:r>
            <a:r>
              <a:rPr lang="pt-PT" altLang="pt-BR" sz="2100" u="none" dirty="0"/>
              <a:t>do período de entre-guerras mundiais (do</a:t>
            </a:r>
          </a:p>
          <a:p>
            <a:pPr>
              <a:lnSpc>
                <a:spcPts val="3200"/>
              </a:lnSpc>
              <a:buClr>
                <a:srgbClr val="CC3300"/>
              </a:buClr>
            </a:pPr>
            <a:r>
              <a:rPr lang="pt-PT" altLang="pt-BR" sz="2100" u="none" dirty="0"/>
              <a:t>     século XX), e que mais tarde se estendeu a outros</a:t>
            </a:r>
          </a:p>
          <a:p>
            <a:pPr>
              <a:lnSpc>
                <a:spcPts val="3200"/>
              </a:lnSpc>
              <a:buClr>
                <a:srgbClr val="CC3300"/>
              </a:buClr>
            </a:pPr>
            <a:r>
              <a:rPr lang="pt-PT" altLang="pt-BR" sz="2100" u="none" dirty="0"/>
              <a:t>     países europeus, como Itália, Espanha, Alemanha,</a:t>
            </a:r>
          </a:p>
          <a:p>
            <a:pPr>
              <a:lnSpc>
                <a:spcPts val="3200"/>
              </a:lnSpc>
              <a:buClr>
                <a:srgbClr val="CC3300"/>
              </a:buClr>
            </a:pPr>
            <a:r>
              <a:rPr lang="pt-PT" altLang="pt-BR" sz="2100" u="none" dirty="0"/>
              <a:t>     Polônia, etc.</a:t>
            </a:r>
          </a:p>
          <a:p>
            <a:pPr>
              <a:lnSpc>
                <a:spcPts val="3000"/>
              </a:lnSpc>
              <a:buClr>
                <a:srgbClr val="CC3300"/>
              </a:buClr>
            </a:pPr>
            <a:r>
              <a:rPr lang="pt-PT" altLang="pt-BR" sz="2100" u="none" dirty="0"/>
              <a:t>    </a:t>
            </a:r>
          </a:p>
        </p:txBody>
      </p:sp>
      <p:pic>
        <p:nvPicPr>
          <p:cNvPr id="13317" name="Imagem 6" descr="Emmanuel Mounier.jpg">
            <a:extLst>
              <a:ext uri="{FF2B5EF4-FFF2-40B4-BE49-F238E27FC236}">
                <a16:creationId xmlns:a16="http://schemas.microsoft.com/office/drawing/2014/main" id="{1DE8ECBD-4901-49D0-A6B8-3AEA4A47B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2527301"/>
            <a:ext cx="213360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FA32F74C-B3FF-4C73-894F-BA7391569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4" y="306389"/>
            <a:ext cx="7921625" cy="7969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i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s-ES_tradnl" sz="3200">
                <a:latin typeface="+mn-lt"/>
              </a:rPr>
              <a:t>APRESENTAÇÃO E INTRODUÇÃO</a:t>
            </a:r>
            <a:endParaRPr lang="pt-PT" sz="3200" dirty="0">
              <a:latin typeface="+mn-lt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3067BE9C-228D-4519-BBC7-3C5A10C8D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2219325"/>
            <a:ext cx="8280400" cy="15827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marL="342900" indent="-342900">
              <a:lnSpc>
                <a:spcPts val="3200"/>
              </a:lnSpc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pt-PT" sz="2100" u="none" dirty="0"/>
              <a:t>Alguns dos seus principais representantes são</a:t>
            </a:r>
          </a:p>
          <a:p>
            <a:pPr>
              <a:lnSpc>
                <a:spcPts val="3200"/>
              </a:lnSpc>
              <a:buClr>
                <a:srgbClr val="CC3300"/>
              </a:buClr>
              <a:defRPr/>
            </a:pPr>
            <a:r>
              <a:rPr lang="pt-PT" sz="2100" u="none" dirty="0"/>
              <a:t>      </a:t>
            </a:r>
            <a:r>
              <a:rPr lang="pt-PT" sz="2100" b="1" u="none" dirty="0" err="1">
                <a:solidFill>
                  <a:srgbClr val="008000"/>
                </a:solidFill>
              </a:rPr>
              <a:t>Maritain</a:t>
            </a:r>
            <a:r>
              <a:rPr lang="pt-PT" sz="2100" b="1" u="none" dirty="0">
                <a:solidFill>
                  <a:srgbClr val="008000"/>
                </a:solidFill>
              </a:rPr>
              <a:t>, </a:t>
            </a:r>
            <a:r>
              <a:rPr lang="pt-PT" sz="2100" b="1" u="none" dirty="0" err="1">
                <a:solidFill>
                  <a:srgbClr val="008000"/>
                </a:solidFill>
              </a:rPr>
              <a:t>Wojtyla</a:t>
            </a:r>
            <a:r>
              <a:rPr lang="pt-PT" sz="2100" b="1" u="none" dirty="0">
                <a:solidFill>
                  <a:srgbClr val="008000"/>
                </a:solidFill>
              </a:rPr>
              <a:t>, </a:t>
            </a:r>
            <a:r>
              <a:rPr lang="pt-PT" sz="2100" b="1" u="none" dirty="0" err="1">
                <a:solidFill>
                  <a:srgbClr val="008000"/>
                </a:solidFill>
              </a:rPr>
              <a:t>Guardini</a:t>
            </a:r>
            <a:r>
              <a:rPr lang="pt-PT" sz="2100" b="1" u="none" dirty="0">
                <a:solidFill>
                  <a:srgbClr val="008000"/>
                </a:solidFill>
              </a:rPr>
              <a:t>, </a:t>
            </a:r>
            <a:r>
              <a:rPr lang="pt-PT" sz="2100" b="1" u="none" dirty="0" err="1">
                <a:solidFill>
                  <a:srgbClr val="008000"/>
                </a:solidFill>
              </a:rPr>
              <a:t>von</a:t>
            </a:r>
            <a:r>
              <a:rPr lang="pt-PT" sz="2100" b="1" u="none" dirty="0">
                <a:solidFill>
                  <a:srgbClr val="008000"/>
                </a:solidFill>
              </a:rPr>
              <a:t> </a:t>
            </a:r>
            <a:r>
              <a:rPr lang="pt-PT" sz="2100" b="1" u="none" dirty="0" err="1">
                <a:solidFill>
                  <a:srgbClr val="008000"/>
                </a:solidFill>
              </a:rPr>
              <a:t>Hildebrand</a:t>
            </a:r>
            <a:r>
              <a:rPr lang="pt-PT" sz="2100" b="1" u="none" dirty="0">
                <a:solidFill>
                  <a:srgbClr val="008000"/>
                </a:solidFill>
              </a:rPr>
              <a:t>, </a:t>
            </a:r>
          </a:p>
          <a:p>
            <a:pPr>
              <a:lnSpc>
                <a:spcPts val="3200"/>
              </a:lnSpc>
              <a:buClr>
                <a:srgbClr val="CC3300"/>
              </a:buClr>
              <a:defRPr/>
            </a:pPr>
            <a:r>
              <a:rPr lang="pt-PT" sz="2100" b="1" u="none" dirty="0">
                <a:solidFill>
                  <a:srgbClr val="008000"/>
                </a:solidFill>
              </a:rPr>
              <a:t>      </a:t>
            </a:r>
            <a:r>
              <a:rPr lang="pt-PT" sz="2100" b="1" u="none" dirty="0" err="1">
                <a:solidFill>
                  <a:srgbClr val="008000"/>
                </a:solidFill>
              </a:rPr>
              <a:t>Mounier</a:t>
            </a:r>
            <a:r>
              <a:rPr lang="pt-PT" sz="2100" b="1" u="none" dirty="0">
                <a:solidFill>
                  <a:srgbClr val="008000"/>
                </a:solidFill>
              </a:rPr>
              <a:t>, </a:t>
            </a:r>
            <a:r>
              <a:rPr lang="pt-PT" sz="2100" b="1" u="none" dirty="0" err="1">
                <a:solidFill>
                  <a:srgbClr val="008000"/>
                </a:solidFill>
              </a:rPr>
              <a:t>Marías</a:t>
            </a:r>
            <a:r>
              <a:rPr lang="pt-PT" sz="2100" b="1" u="none" dirty="0">
                <a:solidFill>
                  <a:srgbClr val="008000"/>
                </a:solidFill>
              </a:rPr>
              <a:t>, Marcel ou </a:t>
            </a:r>
            <a:r>
              <a:rPr lang="pt-PT" sz="2100" b="1" u="none" dirty="0" err="1">
                <a:solidFill>
                  <a:srgbClr val="008000"/>
                </a:solidFill>
              </a:rPr>
              <a:t>Buber</a:t>
            </a:r>
            <a:r>
              <a:rPr lang="pt-PT" sz="2100" b="1" u="none" dirty="0">
                <a:solidFill>
                  <a:srgbClr val="008000"/>
                </a:solidFill>
              </a:rPr>
              <a:t> </a:t>
            </a:r>
            <a:r>
              <a:rPr lang="pt-PT" sz="2100" u="none" dirty="0"/>
              <a:t>e a sua </a:t>
            </a:r>
          </a:p>
          <a:p>
            <a:pPr>
              <a:lnSpc>
                <a:spcPts val="3200"/>
              </a:lnSpc>
              <a:buClr>
                <a:srgbClr val="CC3300"/>
              </a:buClr>
              <a:defRPr/>
            </a:pPr>
            <a:r>
              <a:rPr lang="pt-PT" sz="2100" u="none" dirty="0"/>
              <a:t>      tese principal é elaborar toda a antropologia</a:t>
            </a:r>
          </a:p>
          <a:p>
            <a:pPr>
              <a:lnSpc>
                <a:spcPts val="3200"/>
              </a:lnSpc>
              <a:buClr>
                <a:srgbClr val="CC3300"/>
              </a:buClr>
              <a:defRPr/>
            </a:pPr>
            <a:r>
              <a:rPr lang="pt-PT" sz="2100" u="none" dirty="0"/>
              <a:t>      filosófica em torno do conceito de pessoa. </a:t>
            </a:r>
          </a:p>
          <a:p>
            <a:pPr>
              <a:lnSpc>
                <a:spcPts val="3200"/>
              </a:lnSpc>
              <a:buClr>
                <a:srgbClr val="CC3300"/>
              </a:buClr>
              <a:defRPr/>
            </a:pPr>
            <a:r>
              <a:rPr lang="pt-PT" sz="2100" u="none" dirty="0"/>
              <a:t>      Por isso, começaremos por explicar o que devemos entender por</a:t>
            </a:r>
          </a:p>
          <a:p>
            <a:pPr>
              <a:lnSpc>
                <a:spcPts val="3200"/>
              </a:lnSpc>
              <a:buClr>
                <a:srgbClr val="CC3300"/>
              </a:buClr>
              <a:defRPr/>
            </a:pPr>
            <a:r>
              <a:rPr lang="pt-PT" sz="2100" u="none" dirty="0"/>
              <a:t>      </a:t>
            </a:r>
            <a:r>
              <a:rPr lang="pt-PT" sz="2100" b="1" u="none" dirty="0">
                <a:solidFill>
                  <a:srgbClr val="FF6600"/>
                </a:solidFill>
              </a:rPr>
              <a:t>pessoa humana</a:t>
            </a:r>
            <a:r>
              <a:rPr lang="pt-PT" sz="2100" u="none" dirty="0"/>
              <a:t>. </a:t>
            </a:r>
          </a:p>
        </p:txBody>
      </p:sp>
      <p:pic>
        <p:nvPicPr>
          <p:cNvPr id="6" name="Imagem 7">
            <a:extLst>
              <a:ext uri="{FF2B5EF4-FFF2-40B4-BE49-F238E27FC236}">
                <a16:creationId xmlns:a16="http://schemas.microsoft.com/office/drawing/2014/main" id="{BDD67395-CEF0-4859-8EC9-087B126494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764" y="1263982"/>
            <a:ext cx="2397125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5">
            <a:extLst>
              <a:ext uri="{FF2B5EF4-FFF2-40B4-BE49-F238E27FC236}">
                <a16:creationId xmlns:a16="http://schemas.microsoft.com/office/drawing/2014/main" id="{F3179C60-A27D-4C13-A44B-4692CF62B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78038" y="360364"/>
            <a:ext cx="7402512" cy="7969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s-ES_tradnl" sz="3200" dirty="0"/>
              <a:t>A</a:t>
            </a:r>
            <a:r>
              <a:rPr lang="pt-PT" sz="3200" dirty="0"/>
              <a:t> PESSOA: DIGNIDADE E MISTÉRIO </a:t>
            </a:r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A413B926-CE44-4F87-9F5E-B5D99A2907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44776" y="2347913"/>
            <a:ext cx="7554913" cy="431800"/>
          </a:xfrm>
        </p:spPr>
        <p:txBody>
          <a:bodyPr/>
          <a:lstStyle/>
          <a:p>
            <a:r>
              <a:rPr lang="pt-PT" altLang="pt-BR" sz="2100"/>
              <a:t>Será possível </a:t>
            </a:r>
            <a:r>
              <a:rPr lang="pt-PT" altLang="pt-BR" sz="2100" b="1">
                <a:solidFill>
                  <a:srgbClr val="0000FF"/>
                </a:solidFill>
              </a:rPr>
              <a:t>definir</a:t>
            </a:r>
            <a:r>
              <a:rPr lang="pt-PT" altLang="pt-BR" sz="2100"/>
              <a:t> a pessoa? 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7513D581-07C5-41EE-9DEE-DE33A84DA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2995614"/>
            <a:ext cx="7307262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ts val="3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PT" altLang="pt-BR" sz="2100" u="none"/>
              <a:t>    Provavelmente, a melhor definição que</a:t>
            </a:r>
          </a:p>
          <a:p>
            <a:pPr eaLnBrk="1" hangingPunct="1">
              <a:lnSpc>
                <a:spcPts val="3000"/>
              </a:lnSpc>
              <a:buClr>
                <a:srgbClr val="C00000"/>
              </a:buClr>
            </a:pPr>
            <a:r>
              <a:rPr lang="pt-PT" altLang="pt-BR" sz="2100" u="none"/>
              <a:t>      existe de pessoa é a que foi dada por </a:t>
            </a:r>
          </a:p>
          <a:p>
            <a:pPr eaLnBrk="1" hangingPunct="1">
              <a:lnSpc>
                <a:spcPts val="3000"/>
              </a:lnSpc>
              <a:buClr>
                <a:srgbClr val="C00000"/>
              </a:buClr>
            </a:pPr>
            <a:r>
              <a:rPr lang="pt-PT" altLang="pt-BR" sz="2100" b="1" u="none">
                <a:solidFill>
                  <a:srgbClr val="FF6600"/>
                </a:solidFill>
              </a:rPr>
              <a:t>      Boecio </a:t>
            </a:r>
            <a:r>
              <a:rPr lang="pt-PT" altLang="pt-BR" sz="2100" u="none"/>
              <a:t>no início da Idade Média (cerca </a:t>
            </a:r>
          </a:p>
          <a:p>
            <a:pPr eaLnBrk="1" hangingPunct="1">
              <a:lnSpc>
                <a:spcPts val="3000"/>
              </a:lnSpc>
              <a:buClr>
                <a:srgbClr val="C00000"/>
              </a:buClr>
            </a:pPr>
            <a:r>
              <a:rPr lang="pt-PT" altLang="pt-BR" sz="2100" u="none"/>
              <a:t>      de 480-525) e que, posteriormente, foi</a:t>
            </a:r>
          </a:p>
          <a:p>
            <a:pPr eaLnBrk="1" hangingPunct="1">
              <a:lnSpc>
                <a:spcPts val="3000"/>
              </a:lnSpc>
              <a:buClr>
                <a:srgbClr val="C00000"/>
              </a:buClr>
            </a:pPr>
            <a:r>
              <a:rPr lang="pt-PT" altLang="pt-BR" sz="2100" u="none"/>
              <a:t>      assumida pela</a:t>
            </a:r>
            <a:r>
              <a:rPr lang="pt-PT" altLang="pt-BR" sz="2100" u="none">
                <a:solidFill>
                  <a:srgbClr val="FF6600"/>
                </a:solidFill>
              </a:rPr>
              <a:t> </a:t>
            </a:r>
            <a:r>
              <a:rPr lang="pt-PT" altLang="pt-BR" sz="2100" b="1" u="none">
                <a:solidFill>
                  <a:srgbClr val="FF6600"/>
                </a:solidFill>
              </a:rPr>
              <a:t>escolástica</a:t>
            </a:r>
            <a:r>
              <a:rPr lang="pt-PT" altLang="pt-BR" sz="2100" u="none">
                <a:solidFill>
                  <a:srgbClr val="FF6600"/>
                </a:solidFill>
              </a:rPr>
              <a:t> </a:t>
            </a:r>
            <a:r>
              <a:rPr lang="pt-PT" altLang="pt-BR" sz="2100" u="none"/>
              <a:t>e, nomeada-</a:t>
            </a:r>
          </a:p>
          <a:p>
            <a:pPr eaLnBrk="1" hangingPunct="1">
              <a:lnSpc>
                <a:spcPts val="3000"/>
              </a:lnSpc>
              <a:buClr>
                <a:srgbClr val="C00000"/>
              </a:buClr>
            </a:pPr>
            <a:r>
              <a:rPr lang="pt-PT" altLang="pt-BR" sz="2100" u="none"/>
              <a:t>      mente, por </a:t>
            </a:r>
            <a:r>
              <a:rPr lang="pt-PT" altLang="pt-BR" sz="2100" b="1" u="none">
                <a:solidFill>
                  <a:srgbClr val="FF6600"/>
                </a:solidFill>
              </a:rPr>
              <a:t>S. Tomás de Aquino</a:t>
            </a:r>
            <a:r>
              <a:rPr lang="pt-PT" altLang="pt-BR" sz="2100" u="none"/>
              <a:t>: </a:t>
            </a:r>
            <a:r>
              <a:rPr lang="pt-PT" altLang="pt-BR" sz="2100" b="1" i="1" u="none">
                <a:solidFill>
                  <a:srgbClr val="008000"/>
                </a:solidFill>
              </a:rPr>
              <a:t>pessoa </a:t>
            </a:r>
          </a:p>
          <a:p>
            <a:pPr eaLnBrk="1" hangingPunct="1">
              <a:lnSpc>
                <a:spcPts val="3000"/>
              </a:lnSpc>
              <a:buClr>
                <a:srgbClr val="C00000"/>
              </a:buClr>
            </a:pPr>
            <a:r>
              <a:rPr lang="pt-PT" altLang="pt-BR" sz="2100" b="1" i="1" u="none">
                <a:solidFill>
                  <a:srgbClr val="008000"/>
                </a:solidFill>
              </a:rPr>
              <a:t>      é a</a:t>
            </a:r>
            <a:r>
              <a:rPr lang="pt-PT" altLang="pt-BR" sz="2100" b="1" u="none">
                <a:solidFill>
                  <a:srgbClr val="008000"/>
                </a:solidFill>
              </a:rPr>
              <a:t> </a:t>
            </a:r>
            <a:r>
              <a:rPr lang="pt-PT" altLang="pt-BR" sz="2100" b="1" i="1" u="none">
                <a:solidFill>
                  <a:srgbClr val="008000"/>
                </a:solidFill>
              </a:rPr>
              <a:t>substância individual de natureza</a:t>
            </a:r>
          </a:p>
          <a:p>
            <a:pPr eaLnBrk="1" hangingPunct="1">
              <a:lnSpc>
                <a:spcPts val="3000"/>
              </a:lnSpc>
              <a:buClr>
                <a:srgbClr val="C00000"/>
              </a:buClr>
            </a:pPr>
            <a:r>
              <a:rPr lang="pt-PT" altLang="pt-BR" sz="2100" b="1" i="1" u="none">
                <a:solidFill>
                  <a:srgbClr val="008000"/>
                </a:solidFill>
              </a:rPr>
              <a:t>      racional</a:t>
            </a:r>
            <a:r>
              <a:rPr lang="pt-PT" altLang="pt-BR" sz="2100" u="none"/>
              <a:t>.  </a:t>
            </a:r>
          </a:p>
        </p:txBody>
      </p:sp>
      <p:pic>
        <p:nvPicPr>
          <p:cNvPr id="6" name="Imagem 5" descr="boecio.jpg">
            <a:extLst>
              <a:ext uri="{FF2B5EF4-FFF2-40B4-BE49-F238E27FC236}">
                <a16:creationId xmlns:a16="http://schemas.microsoft.com/office/drawing/2014/main" id="{6EFDD29F-419A-49FE-99C1-C206AE7F4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3097213"/>
            <a:ext cx="22225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7" name="Rectangle 1">
            <a:extLst>
              <a:ext uri="{FF2B5EF4-FFF2-40B4-BE49-F238E27FC236}">
                <a16:creationId xmlns:a16="http://schemas.microsoft.com/office/drawing/2014/main" id="{7C9EE151-173D-4CFF-B047-385FF1218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1776413"/>
            <a:ext cx="7056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pt-PT" sz="2000" b="1" dirty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1.   A  PESSOA: DIGNIDADE E MISTÉRIO </a:t>
            </a:r>
            <a:endParaRPr lang="pt-PT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E0F0B842-263B-4404-A69C-057F926D9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78039" y="360364"/>
            <a:ext cx="7921625" cy="7969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es-ES_tradnl" sz="3200" dirty="0"/>
              <a:t>A</a:t>
            </a:r>
            <a:r>
              <a:rPr lang="pt-PT" sz="3200" dirty="0"/>
              <a:t> PESSOA: DIGNIDADE E MISTÉRIO </a:t>
            </a:r>
          </a:p>
        </p:txBody>
      </p:sp>
      <p:sp>
        <p:nvSpPr>
          <p:cNvPr id="30722" name="Rectangle 7">
            <a:extLst>
              <a:ext uri="{FF2B5EF4-FFF2-40B4-BE49-F238E27FC236}">
                <a16:creationId xmlns:a16="http://schemas.microsoft.com/office/drawing/2014/main" id="{5C5FB5F3-9AA4-4996-ABC5-851E1183A74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AF796831-B222-4C64-AE10-F79E7F33B067}" type="slidenum">
              <a:rPr lang="pt-PT" altLang="en-US" u="none"/>
              <a:pPr eaLnBrk="1" hangingPunct="1"/>
              <a:t>9</a:t>
            </a:fld>
            <a:r>
              <a:rPr lang="pt-PT" altLang="en-US" u="none"/>
              <a:t>/31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F2F0E7C7-3821-4D54-A78B-E5D9C8617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2060576"/>
            <a:ext cx="8043862" cy="450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t-PT" sz="2200" b="1" dirty="0">
                <a:latin typeface="+mj-lt"/>
              </a:rPr>
              <a:t> 4.  A natureza humana </a:t>
            </a:r>
          </a:p>
          <a:p>
            <a:pPr algn="just">
              <a:defRPr/>
            </a:pPr>
            <a:endParaRPr lang="pt-PT" sz="2100" dirty="0"/>
          </a:p>
          <a:p>
            <a:pPr algn="just">
              <a:lnSpc>
                <a:spcPts val="3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pt-PT" sz="2100" dirty="0"/>
              <a:t>    Embora a pessoa possua um carácter </a:t>
            </a:r>
          </a:p>
          <a:p>
            <a:pPr algn="just">
              <a:lnSpc>
                <a:spcPts val="3000"/>
              </a:lnSpc>
              <a:buClr>
                <a:srgbClr val="C00000"/>
              </a:buClr>
              <a:defRPr/>
            </a:pPr>
            <a:r>
              <a:rPr lang="pt-PT" sz="2100" dirty="0"/>
              <a:t>      único e irrepetível, também é verdade </a:t>
            </a:r>
          </a:p>
          <a:p>
            <a:pPr algn="just">
              <a:lnSpc>
                <a:spcPts val="3000"/>
              </a:lnSpc>
              <a:buClr>
                <a:srgbClr val="C00000"/>
              </a:buClr>
              <a:defRPr/>
            </a:pPr>
            <a:r>
              <a:rPr lang="pt-PT" sz="2100" dirty="0"/>
              <a:t>      que, ao fim e ao cabo, todos os homens</a:t>
            </a:r>
          </a:p>
          <a:p>
            <a:pPr algn="just">
              <a:lnSpc>
                <a:spcPts val="3000"/>
              </a:lnSpc>
              <a:buClr>
                <a:srgbClr val="C00000"/>
              </a:buClr>
              <a:defRPr/>
            </a:pPr>
            <a:r>
              <a:rPr lang="pt-PT" sz="2100" dirty="0"/>
              <a:t>      são homens, isto é, </a:t>
            </a:r>
            <a:r>
              <a:rPr lang="pt-PT" sz="2100" i="1" dirty="0"/>
              <a:t>possuem </a:t>
            </a:r>
            <a:r>
              <a:rPr lang="pt-PT" sz="2100" b="1" i="1" dirty="0" err="1">
                <a:solidFill>
                  <a:srgbClr val="0066CC"/>
                </a:solidFill>
              </a:rPr>
              <a:t>caracte</a:t>
            </a:r>
            <a:r>
              <a:rPr lang="pt-PT" sz="2100" i="1" dirty="0">
                <a:solidFill>
                  <a:srgbClr val="0066CC"/>
                </a:solidFill>
              </a:rPr>
              <a:t>-</a:t>
            </a:r>
          </a:p>
          <a:p>
            <a:pPr algn="just">
              <a:lnSpc>
                <a:spcPts val="3000"/>
              </a:lnSpc>
              <a:buClr>
                <a:srgbClr val="C00000"/>
              </a:buClr>
              <a:defRPr/>
            </a:pPr>
            <a:r>
              <a:rPr lang="pt-PT" sz="2100" b="1" i="1" dirty="0">
                <a:solidFill>
                  <a:srgbClr val="0066CC"/>
                </a:solidFill>
              </a:rPr>
              <a:t>      rísticas comuns</a:t>
            </a:r>
            <a:r>
              <a:rPr lang="pt-PT" sz="2100" b="1" i="1" dirty="0">
                <a:solidFill>
                  <a:srgbClr val="0000FF"/>
                </a:solidFill>
              </a:rPr>
              <a:t>  </a:t>
            </a:r>
            <a:r>
              <a:rPr lang="pt-PT" sz="2100" i="1" dirty="0"/>
              <a:t>que permitem identificá-los </a:t>
            </a:r>
            <a:r>
              <a:rPr lang="pt-PT" sz="2100" b="1" i="1" dirty="0">
                <a:solidFill>
                  <a:srgbClr val="0066CC"/>
                </a:solidFill>
              </a:rPr>
              <a:t>como pessoas</a:t>
            </a:r>
            <a:r>
              <a:rPr lang="pt-PT" sz="2100" b="1" dirty="0">
                <a:solidFill>
                  <a:srgbClr val="0066CC"/>
                </a:solidFill>
              </a:rPr>
              <a:t>  </a:t>
            </a:r>
            <a:r>
              <a:rPr lang="pt-PT" sz="2100" dirty="0"/>
              <a:t>e não como leões, rochas ou macacos. A noção que reflete do modo mais adequado esta semelhança é a de</a:t>
            </a:r>
            <a:r>
              <a:rPr lang="pt-PT" sz="2100" i="1" dirty="0">
                <a:solidFill>
                  <a:srgbClr val="0066CC"/>
                </a:solidFill>
              </a:rPr>
              <a:t> </a:t>
            </a:r>
            <a:r>
              <a:rPr lang="pt-PT" sz="2100" b="1" i="1" dirty="0">
                <a:solidFill>
                  <a:srgbClr val="0066CC"/>
                </a:solidFill>
              </a:rPr>
              <a:t>natureza</a:t>
            </a:r>
            <a:r>
              <a:rPr lang="pt-PT" sz="2100" dirty="0"/>
              <a:t>. </a:t>
            </a:r>
          </a:p>
          <a:p>
            <a:pPr algn="just">
              <a:defRPr/>
            </a:pPr>
            <a:r>
              <a:rPr lang="pt-PT" sz="2100" dirty="0"/>
              <a:t> </a:t>
            </a:r>
          </a:p>
          <a:p>
            <a:pPr algn="just">
              <a:lnSpc>
                <a:spcPts val="3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pt-PT" sz="2100" dirty="0"/>
          </a:p>
        </p:txBody>
      </p:sp>
      <p:pic>
        <p:nvPicPr>
          <p:cNvPr id="5" name="Imagem 4" descr="natureza_humana.jpg">
            <a:extLst>
              <a:ext uri="{FF2B5EF4-FFF2-40B4-BE49-F238E27FC236}">
                <a16:creationId xmlns:a16="http://schemas.microsoft.com/office/drawing/2014/main" id="{16A73111-84DD-4D4C-9559-3189E0CF5163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4" y="1696802"/>
            <a:ext cx="2806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1121</Words>
  <Application>Microsoft Office PowerPoint</Application>
  <PresentationFormat>Widescreen</PresentationFormat>
  <Paragraphs>115</Paragraphs>
  <Slides>11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Century Gothic</vt:lpstr>
      <vt:lpstr>Wingdings</vt:lpstr>
      <vt:lpstr>Wingdings 3</vt:lpstr>
      <vt:lpstr>Cacho</vt:lpstr>
      <vt:lpstr>1_Cacho</vt:lpstr>
      <vt:lpstr>Apresentação do PowerPoint</vt:lpstr>
      <vt:lpstr> APRESENTAÇÃO E INTRODUÇÃO</vt:lpstr>
      <vt:lpstr> APRESENTAÇÃO E INTRODUÇÃO</vt:lpstr>
      <vt:lpstr> APRESENTAÇÃO E INTRODUÇÃO</vt:lpstr>
      <vt:lpstr> APRESENTAÇÃO E INTRODUÇÃO</vt:lpstr>
      <vt:lpstr> APRESENTAÇÃO E INTRODUÇÃO</vt:lpstr>
      <vt:lpstr> APRESENTAÇÃO E INTRODUÇÃO</vt:lpstr>
      <vt:lpstr> A PESSOA: DIGNIDADE E MISTÉRIO </vt:lpstr>
      <vt:lpstr> A PESSOA: DIGNIDADE E MISTÉRIO </vt:lpstr>
      <vt:lpstr> A PESSOA: DIGNIDADE E MISTÉRIO</vt:lpstr>
      <vt:lpstr> A PESSOA: DIGNIDADE E MISTÉRIO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humberto brito</dc:creator>
  <cp:lastModifiedBy>humberto brito</cp:lastModifiedBy>
  <cp:revision>3</cp:revision>
  <dcterms:created xsi:type="dcterms:W3CDTF">2020-04-28T21:16:38Z</dcterms:created>
  <dcterms:modified xsi:type="dcterms:W3CDTF">2020-04-28T21:41:28Z</dcterms:modified>
</cp:coreProperties>
</file>