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311" r:id="rId25"/>
    <p:sldId id="312" r:id="rId26"/>
    <p:sldId id="296" r:id="rId27"/>
    <p:sldId id="297" r:id="rId28"/>
    <p:sldId id="298" r:id="rId29"/>
    <p:sldId id="299" r:id="rId30"/>
    <p:sldId id="300" r:id="rId31"/>
    <p:sldId id="301" r:id="rId32"/>
    <p:sldId id="302" r:id="rId33"/>
    <p:sldId id="303" r:id="rId34"/>
    <p:sldId id="304" r:id="rId35"/>
    <p:sldId id="305" r:id="rId36"/>
    <p:sldId id="306" r:id="rId37"/>
    <p:sldId id="307" r:id="rId38"/>
    <p:sldId id="281" r:id="rId39"/>
    <p:sldId id="282" r:id="rId40"/>
    <p:sldId id="283" r:id="rId41"/>
    <p:sldId id="284" r:id="rId42"/>
    <p:sldId id="285" r:id="rId43"/>
    <p:sldId id="290" r:id="rId44"/>
    <p:sldId id="291" r:id="rId45"/>
    <p:sldId id="292" r:id="rId46"/>
    <p:sldId id="293" r:id="rId47"/>
    <p:sldId id="294" r:id="rId48"/>
    <p:sldId id="295" r:id="rId49"/>
    <p:sldId id="310" r:id="rId50"/>
    <p:sldId id="279" r:id="rId51"/>
  </p:sldIdLst>
  <p:sldSz cx="9144000" cy="6858000" type="screen4x3"/>
  <p:notesSz cx="9144000" cy="6858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280160"/>
            <a:ext cx="533400" cy="228600"/>
          </a:xfrm>
          <a:custGeom>
            <a:avLst/>
            <a:gdLst/>
            <a:ahLst/>
            <a:cxnLst/>
            <a:rect l="l" t="t" r="r" b="b"/>
            <a:pathLst>
              <a:path w="533400" h="228600">
                <a:moveTo>
                  <a:pt x="0" y="228600"/>
                </a:moveTo>
                <a:lnTo>
                  <a:pt x="533400" y="228600"/>
                </a:lnTo>
                <a:lnTo>
                  <a:pt x="5334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90550" y="1280160"/>
            <a:ext cx="8553450" cy="228600"/>
          </a:xfrm>
          <a:custGeom>
            <a:avLst/>
            <a:gdLst/>
            <a:ahLst/>
            <a:cxnLst/>
            <a:rect l="l" t="t" r="r" b="b"/>
            <a:pathLst>
              <a:path w="8553450" h="228600">
                <a:moveTo>
                  <a:pt x="0" y="228600"/>
                </a:moveTo>
                <a:lnTo>
                  <a:pt x="8553450" y="228600"/>
                </a:lnTo>
                <a:lnTo>
                  <a:pt x="855345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62000" y="2276868"/>
            <a:ext cx="7620000" cy="381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91387" y="343865"/>
            <a:ext cx="7761224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006FC0"/>
                </a:solidFill>
                <a:latin typeface="Tw Cen MT"/>
                <a:cs typeface="Tw Cen MT"/>
              </a:defRPr>
            </a:lvl1pPr>
          </a:lstStyle>
          <a:p>
            <a:pPr marL="12700">
              <a:lnSpc>
                <a:spcPts val="1580"/>
              </a:lnSpc>
            </a:pPr>
            <a:r>
              <a:rPr spc="-5" dirty="0"/>
              <a:t>Profª </a:t>
            </a:r>
            <a:r>
              <a:rPr dirty="0"/>
              <a:t>Sandra</a:t>
            </a:r>
            <a:r>
              <a:rPr spc="-120" dirty="0"/>
              <a:t> </a:t>
            </a:r>
            <a:r>
              <a:rPr dirty="0"/>
              <a:t>Nascimento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0" i="0">
                <a:solidFill>
                  <a:srgbClr val="775F54"/>
                </a:solidFill>
                <a:latin typeface="Tw Cen MT"/>
                <a:cs typeface="Tw Cen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tx1"/>
                </a:solidFill>
                <a:latin typeface="Tw Cen MT"/>
                <a:cs typeface="Tw Cen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006FC0"/>
                </a:solidFill>
                <a:latin typeface="Tw Cen MT"/>
                <a:cs typeface="Tw Cen MT"/>
              </a:defRPr>
            </a:lvl1pPr>
          </a:lstStyle>
          <a:p>
            <a:pPr marL="12700">
              <a:lnSpc>
                <a:spcPts val="1580"/>
              </a:lnSpc>
            </a:pPr>
            <a:r>
              <a:rPr spc="-5" dirty="0"/>
              <a:t>Profª </a:t>
            </a:r>
            <a:r>
              <a:rPr dirty="0"/>
              <a:t>Sandra</a:t>
            </a:r>
            <a:r>
              <a:rPr spc="-120" dirty="0"/>
              <a:t> </a:t>
            </a:r>
            <a:r>
              <a:rPr dirty="0"/>
              <a:t>Nascimento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0" i="0">
                <a:solidFill>
                  <a:srgbClr val="775F54"/>
                </a:solidFill>
                <a:latin typeface="Tw Cen MT"/>
                <a:cs typeface="Tw Cen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006FC0"/>
                </a:solidFill>
                <a:latin typeface="Tw Cen MT"/>
                <a:cs typeface="Tw Cen MT"/>
              </a:defRPr>
            </a:lvl1pPr>
          </a:lstStyle>
          <a:p>
            <a:pPr marL="12700">
              <a:lnSpc>
                <a:spcPts val="1580"/>
              </a:lnSpc>
            </a:pPr>
            <a:r>
              <a:rPr spc="-5" dirty="0"/>
              <a:t>Profª </a:t>
            </a:r>
            <a:r>
              <a:rPr dirty="0"/>
              <a:t>Sandra</a:t>
            </a:r>
            <a:r>
              <a:rPr spc="-120" dirty="0"/>
              <a:t> </a:t>
            </a:r>
            <a:r>
              <a:rPr dirty="0"/>
              <a:t>Nascimento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0" i="0">
                <a:solidFill>
                  <a:srgbClr val="775F54"/>
                </a:solidFill>
                <a:latin typeface="Tw Cen MT"/>
                <a:cs typeface="Tw Cen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006FC0"/>
                </a:solidFill>
                <a:latin typeface="Tw Cen MT"/>
                <a:cs typeface="Tw Cen MT"/>
              </a:defRPr>
            </a:lvl1pPr>
          </a:lstStyle>
          <a:p>
            <a:pPr marL="12700">
              <a:lnSpc>
                <a:spcPts val="1580"/>
              </a:lnSpc>
            </a:pPr>
            <a:r>
              <a:rPr spc="-5" dirty="0"/>
              <a:t>Profª </a:t>
            </a:r>
            <a:r>
              <a:rPr dirty="0"/>
              <a:t>Sandra</a:t>
            </a:r>
            <a:r>
              <a:rPr spc="-120" dirty="0"/>
              <a:t> </a:t>
            </a:r>
            <a:r>
              <a:rPr dirty="0"/>
              <a:t>Nascimento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4/14/2020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006FC0"/>
                </a:solidFill>
                <a:latin typeface="Tw Cen MT"/>
                <a:cs typeface="Tw Cen MT"/>
              </a:defRPr>
            </a:lvl1pPr>
          </a:lstStyle>
          <a:p>
            <a:pPr marL="12700">
              <a:lnSpc>
                <a:spcPts val="1580"/>
              </a:lnSpc>
            </a:pPr>
            <a:r>
              <a:rPr spc="-5" dirty="0"/>
              <a:t>Profª </a:t>
            </a:r>
            <a:r>
              <a:rPr dirty="0"/>
              <a:t>Sandra</a:t>
            </a:r>
            <a:r>
              <a:rPr spc="-120" dirty="0"/>
              <a:t> </a:t>
            </a:r>
            <a:r>
              <a:rPr dirty="0"/>
              <a:t>Nascimento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4/14/2020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68BC1DB-9EAA-43DC-A7D3-5AAE192B5136}" type="datetimeFigureOut">
              <a:rPr lang="pt-BR"/>
              <a:pPr>
                <a:defRPr/>
              </a:pPr>
              <a:t>14/04/2020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9FFD0C6-A6B5-4135-9F08-0175D74C224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280160"/>
            <a:ext cx="533400" cy="228600"/>
          </a:xfrm>
          <a:custGeom>
            <a:avLst/>
            <a:gdLst/>
            <a:ahLst/>
            <a:cxnLst/>
            <a:rect l="l" t="t" r="r" b="b"/>
            <a:pathLst>
              <a:path w="533400" h="228600">
                <a:moveTo>
                  <a:pt x="0" y="228600"/>
                </a:moveTo>
                <a:lnTo>
                  <a:pt x="533400" y="228600"/>
                </a:lnTo>
                <a:lnTo>
                  <a:pt x="5334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90550" y="1280160"/>
            <a:ext cx="8553450" cy="228600"/>
          </a:xfrm>
          <a:custGeom>
            <a:avLst/>
            <a:gdLst/>
            <a:ahLst/>
            <a:cxnLst/>
            <a:rect l="l" t="t" r="r" b="b"/>
            <a:pathLst>
              <a:path w="8553450" h="228600">
                <a:moveTo>
                  <a:pt x="0" y="228600"/>
                </a:moveTo>
                <a:lnTo>
                  <a:pt x="8553450" y="228600"/>
                </a:lnTo>
                <a:lnTo>
                  <a:pt x="855345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8267" y="104647"/>
            <a:ext cx="7533640" cy="11849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0" i="0">
                <a:solidFill>
                  <a:srgbClr val="775F54"/>
                </a:solidFill>
                <a:latin typeface="Tw Cen MT"/>
                <a:cs typeface="Tw Cen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11732" y="2853944"/>
            <a:ext cx="3987165" cy="2236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0" i="0">
                <a:solidFill>
                  <a:schemeClr val="tx1"/>
                </a:solidFill>
                <a:latin typeface="Tw Cen MT"/>
                <a:cs typeface="Tw Cen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291831" y="6627144"/>
            <a:ext cx="1807845" cy="2197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006FC0"/>
                </a:solidFill>
                <a:latin typeface="Tw Cen MT"/>
                <a:cs typeface="Tw Cen MT"/>
              </a:defRPr>
            </a:lvl1pPr>
          </a:lstStyle>
          <a:p>
            <a:pPr marL="12700">
              <a:lnSpc>
                <a:spcPts val="1580"/>
              </a:lnSpc>
            </a:pPr>
            <a:r>
              <a:rPr spc="-5" dirty="0"/>
              <a:t>Profª </a:t>
            </a:r>
            <a:r>
              <a:rPr dirty="0"/>
              <a:t>Sandra</a:t>
            </a:r>
            <a:r>
              <a:rPr spc="-120" dirty="0"/>
              <a:t> </a:t>
            </a:r>
            <a:r>
              <a:rPr dirty="0"/>
              <a:t>Nascimento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26" Type="http://schemas.openxmlformats.org/officeDocument/2006/relationships/image" Target="../media/image53.png"/><Relationship Id="rId3" Type="http://schemas.openxmlformats.org/officeDocument/2006/relationships/image" Target="../media/image30.png"/><Relationship Id="rId21" Type="http://schemas.openxmlformats.org/officeDocument/2006/relationships/image" Target="../media/image48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5" Type="http://schemas.openxmlformats.org/officeDocument/2006/relationships/image" Target="../media/image52.png"/><Relationship Id="rId2" Type="http://schemas.openxmlformats.org/officeDocument/2006/relationships/image" Target="../media/image3.png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29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24" Type="http://schemas.openxmlformats.org/officeDocument/2006/relationships/image" Target="../media/image51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23" Type="http://schemas.openxmlformats.org/officeDocument/2006/relationships/image" Target="../media/image50.png"/><Relationship Id="rId28" Type="http://schemas.openxmlformats.org/officeDocument/2006/relationships/image" Target="../media/image55.pn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Relationship Id="rId22" Type="http://schemas.openxmlformats.org/officeDocument/2006/relationships/image" Target="../media/image49.png"/><Relationship Id="rId27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https://3.bp.blogspot.com/-eBmtI9aVy0k/T9tGgSIz6FI/AAAAAAAAAaM/jGcwkBIlFdA/s320/Sem+t%C3%ADtulo.JPG" TargetMode="External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https://3.bp.blogspot.com/-ru3CE4--9Xk/T_GkSyGeSmI/AAAAAAAAAcI/KNDD7q94TDQ/s320/PANGEIA5.JPG" TargetMode="External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515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 eaLnBrk="0" hangingPunct="0"/>
            <a:r>
              <a:rPr lang="pt-BR" b="1" dirty="0" smtClean="0">
                <a:cs typeface="Times New Roman" pitchFamily="18" charset="0"/>
              </a:rPr>
              <a:t>FACULDADE CATOLICA DE BELÉM</a:t>
            </a:r>
            <a:endParaRPr lang="pt-BR" dirty="0" smtClean="0"/>
          </a:p>
          <a:p>
            <a:pPr algn="ctr" eaLnBrk="0" hangingPunct="0"/>
            <a:r>
              <a:rPr lang="pt-BR" b="1" dirty="0" smtClean="0">
                <a:cs typeface="Times New Roman" pitchFamily="18" charset="0"/>
              </a:rPr>
              <a:t>         INSTITUTO DOM VICENTE ZICO-INVIZ</a:t>
            </a:r>
            <a:endParaRPr lang="pt-BR" dirty="0"/>
          </a:p>
        </p:txBody>
      </p:sp>
      <p:sp>
        <p:nvSpPr>
          <p:cNvPr id="3" name="object 3"/>
          <p:cNvSpPr/>
          <p:nvPr/>
        </p:nvSpPr>
        <p:spPr>
          <a:xfrm>
            <a:off x="0" y="5971032"/>
            <a:ext cx="9144000" cy="887094"/>
          </a:xfrm>
          <a:custGeom>
            <a:avLst/>
            <a:gdLst/>
            <a:ahLst/>
            <a:cxnLst/>
            <a:rect l="l" t="t" r="r" b="b"/>
            <a:pathLst>
              <a:path w="9144000" h="887095">
                <a:moveTo>
                  <a:pt x="0" y="886968"/>
                </a:moveTo>
                <a:lnTo>
                  <a:pt x="9144000" y="886968"/>
                </a:lnTo>
                <a:lnTo>
                  <a:pt x="9144000" y="0"/>
                </a:lnTo>
                <a:lnTo>
                  <a:pt x="0" y="0"/>
                </a:lnTo>
                <a:lnTo>
                  <a:pt x="0" y="8869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053328"/>
            <a:ext cx="2240280" cy="713740"/>
          </a:xfrm>
          <a:custGeom>
            <a:avLst/>
            <a:gdLst/>
            <a:ahLst/>
            <a:cxnLst/>
            <a:rect l="l" t="t" r="r" b="b"/>
            <a:pathLst>
              <a:path w="2240280" h="713740">
                <a:moveTo>
                  <a:pt x="0" y="713232"/>
                </a:moveTo>
                <a:lnTo>
                  <a:pt x="2240280" y="713232"/>
                </a:lnTo>
                <a:lnTo>
                  <a:pt x="2240280" y="0"/>
                </a:lnTo>
                <a:lnTo>
                  <a:pt x="0" y="0"/>
                </a:lnTo>
                <a:lnTo>
                  <a:pt x="0" y="713232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59151" y="6044184"/>
            <a:ext cx="6784975" cy="713740"/>
          </a:xfrm>
          <a:custGeom>
            <a:avLst/>
            <a:gdLst/>
            <a:ahLst/>
            <a:cxnLst/>
            <a:rect l="l" t="t" r="r" b="b"/>
            <a:pathLst>
              <a:path w="6784975" h="713740">
                <a:moveTo>
                  <a:pt x="0" y="713231"/>
                </a:moveTo>
                <a:lnTo>
                  <a:pt x="6784848" y="713231"/>
                </a:lnTo>
                <a:lnTo>
                  <a:pt x="6784848" y="0"/>
                </a:lnTo>
                <a:lnTo>
                  <a:pt x="0" y="0"/>
                </a:lnTo>
                <a:lnTo>
                  <a:pt x="0" y="713231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441194" y="6163767"/>
            <a:ext cx="3513454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 smtClean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spc="-30" dirty="0">
                <a:solidFill>
                  <a:srgbClr val="FFFFFF"/>
                </a:solidFill>
                <a:latin typeface="Tw Cen MT"/>
                <a:cs typeface="Tw Cen MT"/>
              </a:rPr>
              <a:t>DERIVA</a:t>
            </a:r>
            <a:r>
              <a:rPr sz="2600" spc="-6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Tw Cen MT"/>
                <a:cs typeface="Tw Cen MT"/>
              </a:rPr>
              <a:t>CONTINENTAL</a:t>
            </a:r>
            <a:endParaRPr sz="2600" dirty="0">
              <a:latin typeface="Tw Cen MT"/>
              <a:cs typeface="Tw Cen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2371" y="6118656"/>
            <a:ext cx="190373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935" marR="110489" algn="ctr">
              <a:lnSpc>
                <a:spcPct val="100000"/>
              </a:lnSpc>
              <a:spcBef>
                <a:spcPts val="100"/>
              </a:spcBef>
            </a:pPr>
            <a:endParaRPr sz="12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200" b="1" spc="-5" dirty="0" smtClean="0">
                <a:solidFill>
                  <a:srgbClr val="FFFFFF"/>
                </a:solidFill>
                <a:latin typeface="Calibri"/>
                <a:cs typeface="Calibri"/>
              </a:rPr>
              <a:t>PROFª</a:t>
            </a:r>
            <a:r>
              <a:rPr lang="pt-BR" sz="1200" b="1" spc="-5" dirty="0" smtClean="0">
                <a:solidFill>
                  <a:srgbClr val="FFFFFF"/>
                </a:solidFill>
                <a:latin typeface="Calibri"/>
                <a:cs typeface="Calibri"/>
              </a:rPr>
              <a:t>. </a:t>
            </a:r>
            <a:r>
              <a:rPr sz="1200" b="1" spc="-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pt-BR" sz="1200" b="1" spc="-5" dirty="0" smtClean="0">
                <a:solidFill>
                  <a:srgbClr val="FFFFFF"/>
                </a:solidFill>
                <a:latin typeface="Calibri"/>
                <a:cs typeface="Calibri"/>
              </a:rPr>
              <a:t> ANDRÉIA SANTOS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60791" y="289051"/>
            <a:ext cx="1206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EBDDC3"/>
                </a:solidFill>
                <a:latin typeface="Tw Cen MT"/>
                <a:cs typeface="Tw Cen MT"/>
              </a:rPr>
              <a:t>1</a:t>
            </a:r>
            <a:endParaRPr sz="14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1387" y="343865"/>
            <a:ext cx="40176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5" dirty="0">
                <a:solidFill>
                  <a:srgbClr val="775F54"/>
                </a:solidFill>
                <a:latin typeface="Tw Cen MT"/>
                <a:cs typeface="Tw Cen MT"/>
              </a:rPr>
              <a:t>Deriva</a:t>
            </a:r>
            <a:r>
              <a:rPr sz="4400" spc="-65" dirty="0">
                <a:solidFill>
                  <a:srgbClr val="775F54"/>
                </a:solidFill>
                <a:latin typeface="Tw Cen MT"/>
                <a:cs typeface="Tw Cen MT"/>
              </a:rPr>
              <a:t> </a:t>
            </a:r>
            <a:r>
              <a:rPr sz="4400" dirty="0">
                <a:solidFill>
                  <a:srgbClr val="775F54"/>
                </a:solidFill>
                <a:latin typeface="Tw Cen MT"/>
                <a:cs typeface="Tw Cen MT"/>
              </a:rPr>
              <a:t>continental</a:t>
            </a:r>
            <a:endParaRPr sz="4400">
              <a:latin typeface="Tw Cen MT"/>
              <a:cs typeface="Tw Cen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929626" y="0"/>
            <a:ext cx="1214374" cy="12143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291831" y="6601459"/>
            <a:ext cx="18078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006FC0"/>
                </a:solidFill>
                <a:latin typeface="Tw Cen MT"/>
                <a:cs typeface="Tw Cen MT"/>
              </a:rPr>
              <a:t>Profª </a:t>
            </a:r>
            <a:r>
              <a:rPr sz="1400" dirty="0">
                <a:solidFill>
                  <a:srgbClr val="006FC0"/>
                </a:solidFill>
                <a:latin typeface="Tw Cen MT"/>
                <a:cs typeface="Tw Cen MT"/>
              </a:rPr>
              <a:t>Sandra</a:t>
            </a:r>
            <a:r>
              <a:rPr sz="1400" spc="-120" dirty="0">
                <a:solidFill>
                  <a:srgbClr val="006FC0"/>
                </a:solidFill>
                <a:latin typeface="Tw Cen MT"/>
                <a:cs typeface="Tw Cen MT"/>
              </a:rPr>
              <a:t> </a:t>
            </a:r>
            <a:r>
              <a:rPr sz="1400" dirty="0">
                <a:solidFill>
                  <a:srgbClr val="006FC0"/>
                </a:solidFill>
                <a:latin typeface="Tw Cen MT"/>
                <a:cs typeface="Tw Cen MT"/>
              </a:rPr>
              <a:t>Nascimento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2313" y="1266190"/>
            <a:ext cx="1873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Tw Cen MT"/>
                <a:cs typeface="Tw Cen MT"/>
              </a:rPr>
              <a:t>10</a:t>
            </a:r>
            <a:endParaRPr sz="12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80160"/>
            <a:ext cx="533400" cy="228600"/>
          </a:xfrm>
          <a:custGeom>
            <a:avLst/>
            <a:gdLst/>
            <a:ahLst/>
            <a:cxnLst/>
            <a:rect l="l" t="t" r="r" b="b"/>
            <a:pathLst>
              <a:path w="533400" h="228600">
                <a:moveTo>
                  <a:pt x="0" y="228600"/>
                </a:moveTo>
                <a:lnTo>
                  <a:pt x="533400" y="228600"/>
                </a:lnTo>
                <a:lnTo>
                  <a:pt x="5334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0550" y="1280160"/>
            <a:ext cx="8553450" cy="228600"/>
          </a:xfrm>
          <a:custGeom>
            <a:avLst/>
            <a:gdLst/>
            <a:ahLst/>
            <a:cxnLst/>
            <a:rect l="l" t="t" r="r" b="b"/>
            <a:pathLst>
              <a:path w="8553450" h="228600">
                <a:moveTo>
                  <a:pt x="0" y="228600"/>
                </a:moveTo>
                <a:lnTo>
                  <a:pt x="8553450" y="228600"/>
                </a:lnTo>
                <a:lnTo>
                  <a:pt x="855345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2313" y="1266190"/>
            <a:ext cx="1873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Tw Cen MT"/>
                <a:cs typeface="Tw Cen MT"/>
              </a:rPr>
              <a:t>11</a:t>
            </a:r>
            <a:endParaRPr sz="12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Argumentos que </a:t>
            </a:r>
            <a:r>
              <a:rPr spc="-10" dirty="0"/>
              <a:t>apoiavam </a:t>
            </a:r>
            <a:r>
              <a:rPr dirty="0"/>
              <a:t>a teoria</a:t>
            </a:r>
            <a:r>
              <a:rPr spc="-90" dirty="0"/>
              <a:t> </a:t>
            </a:r>
            <a:r>
              <a:rPr dirty="0"/>
              <a:t>da  </a:t>
            </a:r>
            <a:r>
              <a:rPr spc="-15" dirty="0"/>
              <a:t>deriva</a:t>
            </a:r>
            <a:r>
              <a:rPr spc="-25" dirty="0"/>
              <a:t> </a:t>
            </a:r>
            <a:r>
              <a:rPr dirty="0"/>
              <a:t>continental</a:t>
            </a:r>
          </a:p>
        </p:txBody>
      </p:sp>
      <p:sp>
        <p:nvSpPr>
          <p:cNvPr id="3" name="object 3"/>
          <p:cNvSpPr/>
          <p:nvPr/>
        </p:nvSpPr>
        <p:spPr>
          <a:xfrm>
            <a:off x="612775" y="2340584"/>
            <a:ext cx="4247515" cy="605155"/>
          </a:xfrm>
          <a:custGeom>
            <a:avLst/>
            <a:gdLst/>
            <a:ahLst/>
            <a:cxnLst/>
            <a:rect l="l" t="t" r="r" b="b"/>
            <a:pathLst>
              <a:path w="4247515" h="605155">
                <a:moveTo>
                  <a:pt x="0" y="604799"/>
                </a:moveTo>
                <a:lnTo>
                  <a:pt x="4247261" y="604799"/>
                </a:lnTo>
                <a:lnTo>
                  <a:pt x="4247261" y="0"/>
                </a:lnTo>
                <a:lnTo>
                  <a:pt x="0" y="0"/>
                </a:lnTo>
                <a:lnTo>
                  <a:pt x="0" y="604799"/>
                </a:lnTo>
                <a:close/>
              </a:path>
            </a:pathLst>
          </a:custGeom>
          <a:ln w="1905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25131" y="1986279"/>
            <a:ext cx="2973070" cy="708660"/>
          </a:xfrm>
          <a:custGeom>
            <a:avLst/>
            <a:gdLst/>
            <a:ahLst/>
            <a:cxnLst/>
            <a:rect l="l" t="t" r="r" b="b"/>
            <a:pathLst>
              <a:path w="2973070" h="708660">
                <a:moveTo>
                  <a:pt x="2854947" y="0"/>
                </a:moveTo>
                <a:lnTo>
                  <a:pt x="118084" y="0"/>
                </a:lnTo>
                <a:lnTo>
                  <a:pt x="72121" y="9274"/>
                </a:lnTo>
                <a:lnTo>
                  <a:pt x="34586" y="34575"/>
                </a:lnTo>
                <a:lnTo>
                  <a:pt x="9279" y="72116"/>
                </a:lnTo>
                <a:lnTo>
                  <a:pt x="0" y="118110"/>
                </a:lnTo>
                <a:lnTo>
                  <a:pt x="0" y="590423"/>
                </a:lnTo>
                <a:lnTo>
                  <a:pt x="9279" y="636363"/>
                </a:lnTo>
                <a:lnTo>
                  <a:pt x="34586" y="673909"/>
                </a:lnTo>
                <a:lnTo>
                  <a:pt x="72121" y="699240"/>
                </a:lnTo>
                <a:lnTo>
                  <a:pt x="118084" y="708533"/>
                </a:lnTo>
                <a:lnTo>
                  <a:pt x="2854947" y="708533"/>
                </a:lnTo>
                <a:lnTo>
                  <a:pt x="2900941" y="699240"/>
                </a:lnTo>
                <a:lnTo>
                  <a:pt x="2938481" y="673909"/>
                </a:lnTo>
                <a:lnTo>
                  <a:pt x="2963782" y="636363"/>
                </a:lnTo>
                <a:lnTo>
                  <a:pt x="2973057" y="590423"/>
                </a:lnTo>
                <a:lnTo>
                  <a:pt x="2973057" y="118110"/>
                </a:lnTo>
                <a:lnTo>
                  <a:pt x="2963782" y="72116"/>
                </a:lnTo>
                <a:lnTo>
                  <a:pt x="2938481" y="34575"/>
                </a:lnTo>
                <a:lnTo>
                  <a:pt x="2900941" y="9274"/>
                </a:lnTo>
                <a:lnTo>
                  <a:pt x="2854947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25131" y="1986279"/>
            <a:ext cx="2973070" cy="708660"/>
          </a:xfrm>
          <a:custGeom>
            <a:avLst/>
            <a:gdLst/>
            <a:ahLst/>
            <a:cxnLst/>
            <a:rect l="l" t="t" r="r" b="b"/>
            <a:pathLst>
              <a:path w="2973070" h="708660">
                <a:moveTo>
                  <a:pt x="0" y="118110"/>
                </a:moveTo>
                <a:lnTo>
                  <a:pt x="9279" y="72116"/>
                </a:lnTo>
                <a:lnTo>
                  <a:pt x="34586" y="34575"/>
                </a:lnTo>
                <a:lnTo>
                  <a:pt x="72121" y="9274"/>
                </a:lnTo>
                <a:lnTo>
                  <a:pt x="118084" y="0"/>
                </a:lnTo>
                <a:lnTo>
                  <a:pt x="2854947" y="0"/>
                </a:lnTo>
                <a:lnTo>
                  <a:pt x="2900941" y="9274"/>
                </a:lnTo>
                <a:lnTo>
                  <a:pt x="2938481" y="34575"/>
                </a:lnTo>
                <a:lnTo>
                  <a:pt x="2963782" y="72116"/>
                </a:lnTo>
                <a:lnTo>
                  <a:pt x="2973057" y="118110"/>
                </a:lnTo>
                <a:lnTo>
                  <a:pt x="2973057" y="590423"/>
                </a:lnTo>
                <a:lnTo>
                  <a:pt x="2963782" y="636363"/>
                </a:lnTo>
                <a:lnTo>
                  <a:pt x="2938481" y="673909"/>
                </a:lnTo>
                <a:lnTo>
                  <a:pt x="2900941" y="699240"/>
                </a:lnTo>
                <a:lnTo>
                  <a:pt x="2854947" y="708533"/>
                </a:lnTo>
                <a:lnTo>
                  <a:pt x="118084" y="708533"/>
                </a:lnTo>
                <a:lnTo>
                  <a:pt x="72121" y="699240"/>
                </a:lnTo>
                <a:lnTo>
                  <a:pt x="34586" y="673909"/>
                </a:lnTo>
                <a:lnTo>
                  <a:pt x="9279" y="636363"/>
                </a:lnTo>
                <a:lnTo>
                  <a:pt x="0" y="590423"/>
                </a:lnTo>
                <a:lnTo>
                  <a:pt x="0" y="118110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2775" y="3429228"/>
            <a:ext cx="4247515" cy="605155"/>
          </a:xfrm>
          <a:custGeom>
            <a:avLst/>
            <a:gdLst/>
            <a:ahLst/>
            <a:cxnLst/>
            <a:rect l="l" t="t" r="r" b="b"/>
            <a:pathLst>
              <a:path w="4247515" h="605154">
                <a:moveTo>
                  <a:pt x="0" y="604799"/>
                </a:moveTo>
                <a:lnTo>
                  <a:pt x="4247261" y="604799"/>
                </a:lnTo>
                <a:lnTo>
                  <a:pt x="4247261" y="0"/>
                </a:lnTo>
                <a:lnTo>
                  <a:pt x="0" y="0"/>
                </a:lnTo>
                <a:lnTo>
                  <a:pt x="0" y="604799"/>
                </a:lnTo>
                <a:close/>
              </a:path>
            </a:pathLst>
          </a:custGeom>
          <a:ln w="19050">
            <a:solidFill>
              <a:srgbClr val="25DE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25131" y="3074923"/>
            <a:ext cx="2973070" cy="708660"/>
          </a:xfrm>
          <a:custGeom>
            <a:avLst/>
            <a:gdLst/>
            <a:ahLst/>
            <a:cxnLst/>
            <a:rect l="l" t="t" r="r" b="b"/>
            <a:pathLst>
              <a:path w="2973070" h="708660">
                <a:moveTo>
                  <a:pt x="2854947" y="0"/>
                </a:moveTo>
                <a:lnTo>
                  <a:pt x="118084" y="0"/>
                </a:lnTo>
                <a:lnTo>
                  <a:pt x="72121" y="9274"/>
                </a:lnTo>
                <a:lnTo>
                  <a:pt x="34586" y="34575"/>
                </a:lnTo>
                <a:lnTo>
                  <a:pt x="9279" y="72116"/>
                </a:lnTo>
                <a:lnTo>
                  <a:pt x="0" y="118110"/>
                </a:lnTo>
                <a:lnTo>
                  <a:pt x="0" y="590423"/>
                </a:lnTo>
                <a:lnTo>
                  <a:pt x="9279" y="636363"/>
                </a:lnTo>
                <a:lnTo>
                  <a:pt x="34586" y="673909"/>
                </a:lnTo>
                <a:lnTo>
                  <a:pt x="72121" y="699240"/>
                </a:lnTo>
                <a:lnTo>
                  <a:pt x="118084" y="708532"/>
                </a:lnTo>
                <a:lnTo>
                  <a:pt x="2854947" y="708532"/>
                </a:lnTo>
                <a:lnTo>
                  <a:pt x="2900941" y="699240"/>
                </a:lnTo>
                <a:lnTo>
                  <a:pt x="2938481" y="673909"/>
                </a:lnTo>
                <a:lnTo>
                  <a:pt x="2963782" y="636363"/>
                </a:lnTo>
                <a:lnTo>
                  <a:pt x="2973057" y="590423"/>
                </a:lnTo>
                <a:lnTo>
                  <a:pt x="2973057" y="118110"/>
                </a:lnTo>
                <a:lnTo>
                  <a:pt x="2963782" y="72116"/>
                </a:lnTo>
                <a:lnTo>
                  <a:pt x="2938481" y="34575"/>
                </a:lnTo>
                <a:lnTo>
                  <a:pt x="2900941" y="9274"/>
                </a:lnTo>
                <a:lnTo>
                  <a:pt x="2854947" y="0"/>
                </a:lnTo>
                <a:close/>
              </a:path>
            </a:pathLst>
          </a:custGeom>
          <a:solidFill>
            <a:srgbClr val="25DE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5131" y="3074923"/>
            <a:ext cx="2973070" cy="708660"/>
          </a:xfrm>
          <a:custGeom>
            <a:avLst/>
            <a:gdLst/>
            <a:ahLst/>
            <a:cxnLst/>
            <a:rect l="l" t="t" r="r" b="b"/>
            <a:pathLst>
              <a:path w="2973070" h="708660">
                <a:moveTo>
                  <a:pt x="0" y="118110"/>
                </a:moveTo>
                <a:lnTo>
                  <a:pt x="9279" y="72116"/>
                </a:lnTo>
                <a:lnTo>
                  <a:pt x="34586" y="34575"/>
                </a:lnTo>
                <a:lnTo>
                  <a:pt x="72121" y="9274"/>
                </a:lnTo>
                <a:lnTo>
                  <a:pt x="118084" y="0"/>
                </a:lnTo>
                <a:lnTo>
                  <a:pt x="2854947" y="0"/>
                </a:lnTo>
                <a:lnTo>
                  <a:pt x="2900941" y="9274"/>
                </a:lnTo>
                <a:lnTo>
                  <a:pt x="2938481" y="34575"/>
                </a:lnTo>
                <a:lnTo>
                  <a:pt x="2963782" y="72116"/>
                </a:lnTo>
                <a:lnTo>
                  <a:pt x="2973057" y="118110"/>
                </a:lnTo>
                <a:lnTo>
                  <a:pt x="2973057" y="590423"/>
                </a:lnTo>
                <a:lnTo>
                  <a:pt x="2963782" y="636363"/>
                </a:lnTo>
                <a:lnTo>
                  <a:pt x="2938481" y="673909"/>
                </a:lnTo>
                <a:lnTo>
                  <a:pt x="2900941" y="699240"/>
                </a:lnTo>
                <a:lnTo>
                  <a:pt x="2854947" y="708532"/>
                </a:lnTo>
                <a:lnTo>
                  <a:pt x="118084" y="708532"/>
                </a:lnTo>
                <a:lnTo>
                  <a:pt x="72121" y="699240"/>
                </a:lnTo>
                <a:lnTo>
                  <a:pt x="34586" y="673909"/>
                </a:lnTo>
                <a:lnTo>
                  <a:pt x="9279" y="636363"/>
                </a:lnTo>
                <a:lnTo>
                  <a:pt x="0" y="590423"/>
                </a:lnTo>
                <a:lnTo>
                  <a:pt x="0" y="118110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2775" y="4517872"/>
            <a:ext cx="4247515" cy="605155"/>
          </a:xfrm>
          <a:custGeom>
            <a:avLst/>
            <a:gdLst/>
            <a:ahLst/>
            <a:cxnLst/>
            <a:rect l="l" t="t" r="r" b="b"/>
            <a:pathLst>
              <a:path w="4247515" h="605154">
                <a:moveTo>
                  <a:pt x="0" y="604799"/>
                </a:moveTo>
                <a:lnTo>
                  <a:pt x="4247261" y="604799"/>
                </a:lnTo>
                <a:lnTo>
                  <a:pt x="4247261" y="0"/>
                </a:lnTo>
                <a:lnTo>
                  <a:pt x="0" y="0"/>
                </a:lnTo>
                <a:lnTo>
                  <a:pt x="0" y="604799"/>
                </a:lnTo>
                <a:close/>
              </a:path>
            </a:pathLst>
          </a:custGeom>
          <a:ln w="19050">
            <a:solidFill>
              <a:srgbClr val="66C2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25131" y="4163567"/>
            <a:ext cx="2973070" cy="708660"/>
          </a:xfrm>
          <a:custGeom>
            <a:avLst/>
            <a:gdLst/>
            <a:ahLst/>
            <a:cxnLst/>
            <a:rect l="l" t="t" r="r" b="b"/>
            <a:pathLst>
              <a:path w="2973070" h="708660">
                <a:moveTo>
                  <a:pt x="2854947" y="0"/>
                </a:moveTo>
                <a:lnTo>
                  <a:pt x="118084" y="0"/>
                </a:lnTo>
                <a:lnTo>
                  <a:pt x="72121" y="9274"/>
                </a:lnTo>
                <a:lnTo>
                  <a:pt x="34586" y="34575"/>
                </a:lnTo>
                <a:lnTo>
                  <a:pt x="9279" y="72116"/>
                </a:lnTo>
                <a:lnTo>
                  <a:pt x="0" y="118109"/>
                </a:lnTo>
                <a:lnTo>
                  <a:pt x="0" y="590422"/>
                </a:lnTo>
                <a:lnTo>
                  <a:pt x="9279" y="636363"/>
                </a:lnTo>
                <a:lnTo>
                  <a:pt x="34586" y="673909"/>
                </a:lnTo>
                <a:lnTo>
                  <a:pt x="72121" y="699240"/>
                </a:lnTo>
                <a:lnTo>
                  <a:pt x="118084" y="708532"/>
                </a:lnTo>
                <a:lnTo>
                  <a:pt x="2854947" y="708532"/>
                </a:lnTo>
                <a:lnTo>
                  <a:pt x="2900941" y="699240"/>
                </a:lnTo>
                <a:lnTo>
                  <a:pt x="2938481" y="673909"/>
                </a:lnTo>
                <a:lnTo>
                  <a:pt x="2963782" y="636363"/>
                </a:lnTo>
                <a:lnTo>
                  <a:pt x="2973057" y="590422"/>
                </a:lnTo>
                <a:lnTo>
                  <a:pt x="2973057" y="118109"/>
                </a:lnTo>
                <a:lnTo>
                  <a:pt x="2963782" y="72116"/>
                </a:lnTo>
                <a:lnTo>
                  <a:pt x="2938481" y="34575"/>
                </a:lnTo>
                <a:lnTo>
                  <a:pt x="2900941" y="9274"/>
                </a:lnTo>
                <a:lnTo>
                  <a:pt x="2854947" y="0"/>
                </a:lnTo>
                <a:close/>
              </a:path>
            </a:pathLst>
          </a:custGeom>
          <a:solidFill>
            <a:srgbClr val="66C2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5131" y="4163567"/>
            <a:ext cx="2973070" cy="708660"/>
          </a:xfrm>
          <a:custGeom>
            <a:avLst/>
            <a:gdLst/>
            <a:ahLst/>
            <a:cxnLst/>
            <a:rect l="l" t="t" r="r" b="b"/>
            <a:pathLst>
              <a:path w="2973070" h="708660">
                <a:moveTo>
                  <a:pt x="0" y="118109"/>
                </a:moveTo>
                <a:lnTo>
                  <a:pt x="9279" y="72116"/>
                </a:lnTo>
                <a:lnTo>
                  <a:pt x="34586" y="34575"/>
                </a:lnTo>
                <a:lnTo>
                  <a:pt x="72121" y="9274"/>
                </a:lnTo>
                <a:lnTo>
                  <a:pt x="118084" y="0"/>
                </a:lnTo>
                <a:lnTo>
                  <a:pt x="2854947" y="0"/>
                </a:lnTo>
                <a:lnTo>
                  <a:pt x="2900941" y="9274"/>
                </a:lnTo>
                <a:lnTo>
                  <a:pt x="2938481" y="34575"/>
                </a:lnTo>
                <a:lnTo>
                  <a:pt x="2963782" y="72116"/>
                </a:lnTo>
                <a:lnTo>
                  <a:pt x="2973057" y="118109"/>
                </a:lnTo>
                <a:lnTo>
                  <a:pt x="2973057" y="590422"/>
                </a:lnTo>
                <a:lnTo>
                  <a:pt x="2963782" y="636363"/>
                </a:lnTo>
                <a:lnTo>
                  <a:pt x="2938481" y="673909"/>
                </a:lnTo>
                <a:lnTo>
                  <a:pt x="2900941" y="699240"/>
                </a:lnTo>
                <a:lnTo>
                  <a:pt x="2854947" y="708532"/>
                </a:lnTo>
                <a:lnTo>
                  <a:pt x="118084" y="708532"/>
                </a:lnTo>
                <a:lnTo>
                  <a:pt x="72121" y="699240"/>
                </a:lnTo>
                <a:lnTo>
                  <a:pt x="34586" y="673909"/>
                </a:lnTo>
                <a:lnTo>
                  <a:pt x="9279" y="636363"/>
                </a:lnTo>
                <a:lnTo>
                  <a:pt x="0" y="590422"/>
                </a:lnTo>
                <a:lnTo>
                  <a:pt x="0" y="118109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2775" y="5606453"/>
            <a:ext cx="4247515" cy="605155"/>
          </a:xfrm>
          <a:custGeom>
            <a:avLst/>
            <a:gdLst/>
            <a:ahLst/>
            <a:cxnLst/>
            <a:rect l="l" t="t" r="r" b="b"/>
            <a:pathLst>
              <a:path w="4247515" h="605154">
                <a:moveTo>
                  <a:pt x="0" y="604799"/>
                </a:moveTo>
                <a:lnTo>
                  <a:pt x="4247261" y="604799"/>
                </a:lnTo>
                <a:lnTo>
                  <a:pt x="4247261" y="0"/>
                </a:lnTo>
                <a:lnTo>
                  <a:pt x="0" y="0"/>
                </a:lnTo>
                <a:lnTo>
                  <a:pt x="0" y="604799"/>
                </a:lnTo>
                <a:close/>
              </a:path>
            </a:pathLst>
          </a:custGeom>
          <a:ln w="19050">
            <a:solidFill>
              <a:srgbClr val="A4AB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5131" y="5252211"/>
            <a:ext cx="2973070" cy="708660"/>
          </a:xfrm>
          <a:custGeom>
            <a:avLst/>
            <a:gdLst/>
            <a:ahLst/>
            <a:cxnLst/>
            <a:rect l="l" t="t" r="r" b="b"/>
            <a:pathLst>
              <a:path w="2973070" h="708660">
                <a:moveTo>
                  <a:pt x="2854947" y="0"/>
                </a:moveTo>
                <a:lnTo>
                  <a:pt x="118084" y="0"/>
                </a:lnTo>
                <a:lnTo>
                  <a:pt x="72121" y="9274"/>
                </a:lnTo>
                <a:lnTo>
                  <a:pt x="34586" y="34575"/>
                </a:lnTo>
                <a:lnTo>
                  <a:pt x="9279" y="72116"/>
                </a:lnTo>
                <a:lnTo>
                  <a:pt x="0" y="118109"/>
                </a:lnTo>
                <a:lnTo>
                  <a:pt x="0" y="590397"/>
                </a:lnTo>
                <a:lnTo>
                  <a:pt x="9279" y="636360"/>
                </a:lnTo>
                <a:lnTo>
                  <a:pt x="34586" y="673895"/>
                </a:lnTo>
                <a:lnTo>
                  <a:pt x="72121" y="699202"/>
                </a:lnTo>
                <a:lnTo>
                  <a:pt x="118084" y="708482"/>
                </a:lnTo>
                <a:lnTo>
                  <a:pt x="2854947" y="708482"/>
                </a:lnTo>
                <a:lnTo>
                  <a:pt x="2900941" y="699202"/>
                </a:lnTo>
                <a:lnTo>
                  <a:pt x="2938481" y="673895"/>
                </a:lnTo>
                <a:lnTo>
                  <a:pt x="2963782" y="636360"/>
                </a:lnTo>
                <a:lnTo>
                  <a:pt x="2973057" y="590397"/>
                </a:lnTo>
                <a:lnTo>
                  <a:pt x="2973057" y="118109"/>
                </a:lnTo>
                <a:lnTo>
                  <a:pt x="2963782" y="72116"/>
                </a:lnTo>
                <a:lnTo>
                  <a:pt x="2938481" y="34575"/>
                </a:lnTo>
                <a:lnTo>
                  <a:pt x="2900941" y="9274"/>
                </a:lnTo>
                <a:lnTo>
                  <a:pt x="2854947" y="0"/>
                </a:lnTo>
                <a:close/>
              </a:path>
            </a:pathLst>
          </a:custGeom>
          <a:solidFill>
            <a:srgbClr val="A4AB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5131" y="5252211"/>
            <a:ext cx="2973070" cy="708660"/>
          </a:xfrm>
          <a:custGeom>
            <a:avLst/>
            <a:gdLst/>
            <a:ahLst/>
            <a:cxnLst/>
            <a:rect l="l" t="t" r="r" b="b"/>
            <a:pathLst>
              <a:path w="2973070" h="708660">
                <a:moveTo>
                  <a:pt x="0" y="118109"/>
                </a:moveTo>
                <a:lnTo>
                  <a:pt x="9279" y="72116"/>
                </a:lnTo>
                <a:lnTo>
                  <a:pt x="34586" y="34575"/>
                </a:lnTo>
                <a:lnTo>
                  <a:pt x="72121" y="9274"/>
                </a:lnTo>
                <a:lnTo>
                  <a:pt x="118084" y="0"/>
                </a:lnTo>
                <a:lnTo>
                  <a:pt x="2854947" y="0"/>
                </a:lnTo>
                <a:lnTo>
                  <a:pt x="2900941" y="9274"/>
                </a:lnTo>
                <a:lnTo>
                  <a:pt x="2938481" y="34575"/>
                </a:lnTo>
                <a:lnTo>
                  <a:pt x="2963782" y="72116"/>
                </a:lnTo>
                <a:lnTo>
                  <a:pt x="2973057" y="118109"/>
                </a:lnTo>
                <a:lnTo>
                  <a:pt x="2973057" y="590397"/>
                </a:lnTo>
                <a:lnTo>
                  <a:pt x="2963782" y="636360"/>
                </a:lnTo>
                <a:lnTo>
                  <a:pt x="2938481" y="673895"/>
                </a:lnTo>
                <a:lnTo>
                  <a:pt x="2900941" y="699202"/>
                </a:lnTo>
                <a:lnTo>
                  <a:pt x="2854947" y="708482"/>
                </a:lnTo>
                <a:lnTo>
                  <a:pt x="118084" y="708482"/>
                </a:lnTo>
                <a:lnTo>
                  <a:pt x="72121" y="699202"/>
                </a:lnTo>
                <a:lnTo>
                  <a:pt x="34586" y="673895"/>
                </a:lnTo>
                <a:lnTo>
                  <a:pt x="9279" y="636360"/>
                </a:lnTo>
                <a:lnTo>
                  <a:pt x="0" y="590397"/>
                </a:lnTo>
                <a:lnTo>
                  <a:pt x="0" y="118109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959611" y="2101341"/>
            <a:ext cx="1894839" cy="3658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Tw Cen MT"/>
                <a:cs typeface="Tw Cen MT"/>
              </a:rPr>
              <a:t>Morfológicos</a:t>
            </a:r>
            <a:endParaRPr sz="2400">
              <a:latin typeface="Tw Cen MT"/>
              <a:cs typeface="Tw Cen MT"/>
            </a:endParaRPr>
          </a:p>
          <a:p>
            <a:pPr marL="12700" marR="5080" algn="just">
              <a:lnSpc>
                <a:spcPct val="297700"/>
              </a:lnSpc>
            </a:pPr>
            <a:r>
              <a:rPr sz="2400" spc="-145" dirty="0">
                <a:solidFill>
                  <a:srgbClr val="FFFFFF"/>
                </a:solidFill>
                <a:latin typeface="Tw Cen MT"/>
                <a:cs typeface="Tw Cen MT"/>
              </a:rPr>
              <a:t>P</a:t>
            </a:r>
            <a:r>
              <a:rPr sz="2400" dirty="0">
                <a:solidFill>
                  <a:srgbClr val="FFFFFF"/>
                </a:solidFill>
                <a:latin typeface="Tw Cen MT"/>
                <a:cs typeface="Tw Cen MT"/>
              </a:rPr>
              <a:t>aleontológicos  </a:t>
            </a:r>
            <a:r>
              <a:rPr sz="2400" spc="-15" dirty="0">
                <a:solidFill>
                  <a:srgbClr val="FFFFFF"/>
                </a:solidFill>
                <a:latin typeface="Tw Cen MT"/>
                <a:cs typeface="Tw Cen MT"/>
              </a:rPr>
              <a:t>Paleoclimáticos  </a:t>
            </a:r>
            <a:r>
              <a:rPr sz="2400" dirty="0">
                <a:solidFill>
                  <a:srgbClr val="FFFFFF"/>
                </a:solidFill>
                <a:latin typeface="Tw Cen MT"/>
                <a:cs typeface="Tw Cen MT"/>
              </a:rPr>
              <a:t>Litológicos</a:t>
            </a:r>
            <a:endParaRPr sz="2400">
              <a:latin typeface="Tw Cen MT"/>
              <a:cs typeface="Tw Cen MT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076063" y="1988845"/>
            <a:ext cx="3816477" cy="42287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929626" y="0"/>
            <a:ext cx="1214374" cy="12143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72313" y="1266190"/>
            <a:ext cx="1873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Tw Cen MT"/>
                <a:cs typeface="Tw Cen MT"/>
              </a:rPr>
              <a:t>12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80"/>
              </a:lnSpc>
            </a:pPr>
            <a:r>
              <a:rPr spc="-5" dirty="0"/>
              <a:t>Profª </a:t>
            </a:r>
            <a:r>
              <a:rPr dirty="0"/>
              <a:t>Sandra</a:t>
            </a:r>
            <a:r>
              <a:rPr spc="-120" dirty="0"/>
              <a:t> </a:t>
            </a:r>
            <a:r>
              <a:rPr dirty="0"/>
              <a:t>Nascimento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387" y="343865"/>
            <a:ext cx="558101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Argumentos</a:t>
            </a:r>
            <a:r>
              <a:rPr sz="4400" spc="-95" dirty="0"/>
              <a:t> </a:t>
            </a:r>
            <a:r>
              <a:rPr sz="4400" spc="-5" dirty="0"/>
              <a:t>morfológicos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4219447" y="1941702"/>
            <a:ext cx="187134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2105" marR="5080" indent="-320040">
              <a:lnSpc>
                <a:spcPct val="100000"/>
              </a:lnSpc>
              <a:spcBef>
                <a:spcPts val="95"/>
              </a:spcBef>
              <a:buClr>
                <a:srgbClr val="00AFEF"/>
              </a:buClr>
              <a:buSzPct val="58928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800" spc="5" dirty="0">
                <a:latin typeface="Tw Cen MT"/>
                <a:cs typeface="Tw Cen MT"/>
              </a:rPr>
              <a:t>Contornos  </a:t>
            </a:r>
            <a:r>
              <a:rPr sz="2800" spc="-5" dirty="0">
                <a:latin typeface="Tw Cen MT"/>
                <a:cs typeface="Tw Cen MT"/>
              </a:rPr>
              <a:t>c</a:t>
            </a:r>
            <a:r>
              <a:rPr sz="2800" dirty="0">
                <a:latin typeface="Tw Cen MT"/>
                <a:cs typeface="Tw Cen MT"/>
              </a:rPr>
              <a:t>o</a:t>
            </a:r>
            <a:r>
              <a:rPr sz="2800" spc="-5" dirty="0">
                <a:latin typeface="Tw Cen MT"/>
                <a:cs typeface="Tw Cen MT"/>
              </a:rPr>
              <a:t>ntinentes</a:t>
            </a:r>
            <a:endParaRPr sz="2800">
              <a:latin typeface="Tw Cen MT"/>
              <a:cs typeface="Tw Cen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10629" y="1941702"/>
            <a:ext cx="250190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2715" marR="5080" indent="-120650">
              <a:lnSpc>
                <a:spcPct val="100000"/>
              </a:lnSpc>
              <a:spcBef>
                <a:spcPts val="95"/>
              </a:spcBef>
              <a:tabLst>
                <a:tab pos="895985" algn="l"/>
                <a:tab pos="1995170" algn="l"/>
                <a:tab pos="2112645" algn="l"/>
              </a:tabLst>
            </a:pPr>
            <a:r>
              <a:rPr sz="2800" dirty="0">
                <a:latin typeface="Tw Cen MT"/>
                <a:cs typeface="Tw Cen MT"/>
              </a:rPr>
              <a:t>da</a:t>
            </a:r>
            <a:r>
              <a:rPr sz="2800" spc="-5" dirty="0">
                <a:latin typeface="Tw Cen MT"/>
                <a:cs typeface="Tw Cen MT"/>
              </a:rPr>
              <a:t>s</a:t>
            </a:r>
            <a:r>
              <a:rPr sz="2800" dirty="0">
                <a:latin typeface="Tw Cen MT"/>
                <a:cs typeface="Tw Cen MT"/>
              </a:rPr>
              <a:t>	</a:t>
            </a:r>
            <a:r>
              <a:rPr sz="2800" spc="-5" dirty="0">
                <a:latin typeface="Tw Cen MT"/>
                <a:cs typeface="Tw Cen MT"/>
              </a:rPr>
              <a:t>c</a:t>
            </a:r>
            <a:r>
              <a:rPr sz="2800" dirty="0">
                <a:latin typeface="Tw Cen MT"/>
                <a:cs typeface="Tw Cen MT"/>
              </a:rPr>
              <a:t>o</a:t>
            </a:r>
            <a:r>
              <a:rPr sz="2800" spc="-5" dirty="0">
                <a:latin typeface="Tw Cen MT"/>
                <a:cs typeface="Tw Cen MT"/>
              </a:rPr>
              <a:t>stas</a:t>
            </a:r>
            <a:r>
              <a:rPr sz="2800" dirty="0">
                <a:latin typeface="Tw Cen MT"/>
                <a:cs typeface="Tw Cen MT"/>
              </a:rPr>
              <a:t>		de  </a:t>
            </a:r>
            <a:r>
              <a:rPr sz="2800" spc="-5" dirty="0">
                <a:latin typeface="Tw Cen MT"/>
                <a:cs typeface="Tw Cen MT"/>
              </a:rPr>
              <a:t>s</a:t>
            </a:r>
            <a:r>
              <a:rPr sz="2800" dirty="0">
                <a:latin typeface="Tw Cen MT"/>
                <a:cs typeface="Tw Cen MT"/>
              </a:rPr>
              <a:t>e</a:t>
            </a:r>
            <a:r>
              <a:rPr sz="2800" spc="-5" dirty="0">
                <a:latin typeface="Tw Cen MT"/>
                <a:cs typeface="Tw Cen MT"/>
              </a:rPr>
              <a:t>p</a:t>
            </a:r>
            <a:r>
              <a:rPr sz="2800" dirty="0">
                <a:latin typeface="Tw Cen MT"/>
                <a:cs typeface="Tw Cen MT"/>
              </a:rPr>
              <a:t>a</a:t>
            </a:r>
            <a:r>
              <a:rPr sz="2800" spc="-25" dirty="0">
                <a:latin typeface="Tw Cen MT"/>
                <a:cs typeface="Tw Cen MT"/>
              </a:rPr>
              <a:t>r</a:t>
            </a:r>
            <a:r>
              <a:rPr sz="2800" spc="5" dirty="0">
                <a:latin typeface="Tw Cen MT"/>
                <a:cs typeface="Tw Cen MT"/>
              </a:rPr>
              <a:t>a</a:t>
            </a:r>
            <a:r>
              <a:rPr sz="2800" spc="-5" dirty="0">
                <a:latin typeface="Tw Cen MT"/>
                <a:cs typeface="Tw Cen MT"/>
              </a:rPr>
              <a:t>d</a:t>
            </a:r>
            <a:r>
              <a:rPr sz="2800" dirty="0">
                <a:latin typeface="Tw Cen MT"/>
                <a:cs typeface="Tw Cen MT"/>
              </a:rPr>
              <a:t>o</a:t>
            </a:r>
            <a:r>
              <a:rPr sz="2800" spc="-5" dirty="0">
                <a:latin typeface="Tw Cen MT"/>
                <a:cs typeface="Tw Cen MT"/>
              </a:rPr>
              <a:t>s</a:t>
            </a:r>
            <a:r>
              <a:rPr sz="2800" dirty="0">
                <a:latin typeface="Tw Cen MT"/>
                <a:cs typeface="Tw Cen MT"/>
              </a:rPr>
              <a:t>	</a:t>
            </a:r>
            <a:r>
              <a:rPr sz="2800" spc="-5" dirty="0">
                <a:latin typeface="Tw Cen MT"/>
                <a:cs typeface="Tw Cen MT"/>
              </a:rPr>
              <a:t>p</a:t>
            </a:r>
            <a:r>
              <a:rPr sz="2800" dirty="0">
                <a:latin typeface="Tw Cen MT"/>
                <a:cs typeface="Tw Cen MT"/>
              </a:rPr>
              <a:t>o</a:t>
            </a:r>
            <a:r>
              <a:rPr sz="2800" spc="-5" dirty="0">
                <a:latin typeface="Tw Cen MT"/>
                <a:cs typeface="Tw Cen MT"/>
              </a:rPr>
              <a:t>r</a:t>
            </a:r>
            <a:endParaRPr sz="2800">
              <a:latin typeface="Tw Cen MT"/>
              <a:cs typeface="Tw Cen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9488" y="2795142"/>
            <a:ext cx="427418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Tw Cen MT"/>
                <a:cs typeface="Tw Cen MT"/>
              </a:rPr>
              <a:t>oceanos que parecem </a:t>
            </a:r>
            <a:r>
              <a:rPr sz="2800" dirty="0">
                <a:latin typeface="Tw Cen MT"/>
                <a:cs typeface="Tw Cen MT"/>
              </a:rPr>
              <a:t>poder  </a:t>
            </a:r>
            <a:r>
              <a:rPr sz="2800" spc="-5" dirty="0">
                <a:latin typeface="Tw Cen MT"/>
                <a:cs typeface="Tw Cen MT"/>
              </a:rPr>
              <a:t>encaixar como peças </a:t>
            </a:r>
            <a:r>
              <a:rPr sz="2800" dirty="0">
                <a:latin typeface="Tw Cen MT"/>
                <a:cs typeface="Tw Cen MT"/>
              </a:rPr>
              <a:t>de </a:t>
            </a:r>
            <a:r>
              <a:rPr sz="2800" spc="-10" dirty="0">
                <a:latin typeface="Tw Cen MT"/>
                <a:cs typeface="Tw Cen MT"/>
              </a:rPr>
              <a:t>um  </a:t>
            </a:r>
            <a:r>
              <a:rPr sz="2800" spc="-5" dirty="0">
                <a:latin typeface="Tw Cen MT"/>
                <a:cs typeface="Tw Cen MT"/>
              </a:rPr>
              <a:t>puzzle.</a:t>
            </a:r>
            <a:endParaRPr sz="2800">
              <a:latin typeface="Tw Cen MT"/>
              <a:cs typeface="Tw Cen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929626" y="0"/>
            <a:ext cx="1214374" cy="12143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1555" y="2132871"/>
            <a:ext cx="3295650" cy="3168650"/>
          </a:xfrm>
          <a:custGeom>
            <a:avLst/>
            <a:gdLst/>
            <a:ahLst/>
            <a:cxnLst/>
            <a:rect l="l" t="t" r="r" b="b"/>
            <a:pathLst>
              <a:path w="3295650" h="3168650">
                <a:moveTo>
                  <a:pt x="0" y="3168362"/>
                </a:moveTo>
                <a:lnTo>
                  <a:pt x="3295325" y="3168362"/>
                </a:lnTo>
                <a:lnTo>
                  <a:pt x="3295325" y="0"/>
                </a:lnTo>
                <a:lnTo>
                  <a:pt x="0" y="0"/>
                </a:lnTo>
                <a:lnTo>
                  <a:pt x="0" y="3168362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7593" y="2154237"/>
            <a:ext cx="3051886" cy="15336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3803" y="3771003"/>
            <a:ext cx="3095713" cy="15106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72313" y="1266190"/>
            <a:ext cx="1873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Tw Cen MT"/>
                <a:cs typeface="Tw Cen MT"/>
              </a:rPr>
              <a:t>13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985259" y="4046220"/>
            <a:ext cx="4413503" cy="281177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80"/>
              </a:lnSpc>
            </a:pPr>
            <a:r>
              <a:rPr spc="-5" dirty="0"/>
              <a:t>Profª </a:t>
            </a:r>
            <a:r>
              <a:rPr dirty="0"/>
              <a:t>Sandra</a:t>
            </a:r>
            <a:r>
              <a:rPr spc="-120" dirty="0"/>
              <a:t> </a:t>
            </a:r>
            <a:r>
              <a:rPr dirty="0"/>
              <a:t>Nascimento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387" y="343865"/>
            <a:ext cx="62611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Argumentos</a:t>
            </a:r>
            <a:r>
              <a:rPr sz="4400" spc="-85" dirty="0"/>
              <a:t> </a:t>
            </a:r>
            <a:r>
              <a:rPr sz="4400" dirty="0"/>
              <a:t>paleontológicos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91387" y="1613357"/>
            <a:ext cx="7995920" cy="1306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2740" marR="5080" indent="-320675" algn="just">
              <a:lnSpc>
                <a:spcPct val="100000"/>
              </a:lnSpc>
              <a:spcBef>
                <a:spcPts val="95"/>
              </a:spcBef>
              <a:buClr>
                <a:srgbClr val="00AFEF"/>
              </a:buClr>
              <a:buSzPct val="58928"/>
              <a:buFont typeface="Wingdings"/>
              <a:buChar char=""/>
              <a:tabLst>
                <a:tab pos="333375" algn="l"/>
              </a:tabLst>
            </a:pPr>
            <a:r>
              <a:rPr sz="2800" spc="-5" dirty="0">
                <a:latin typeface="Tw Cen MT"/>
                <a:cs typeface="Tw Cen MT"/>
              </a:rPr>
              <a:t>Aparecimento de </a:t>
            </a:r>
            <a:r>
              <a:rPr sz="2800" dirty="0">
                <a:latin typeface="Tw Cen MT"/>
                <a:cs typeface="Tw Cen MT"/>
              </a:rPr>
              <a:t>fósseis </a:t>
            </a:r>
            <a:r>
              <a:rPr sz="2800" spc="-5" dirty="0">
                <a:latin typeface="Tw Cen MT"/>
                <a:cs typeface="Tw Cen MT"/>
              </a:rPr>
              <a:t>de </a:t>
            </a:r>
            <a:r>
              <a:rPr sz="2800" spc="-10" dirty="0">
                <a:latin typeface="Tw Cen MT"/>
                <a:cs typeface="Tw Cen MT"/>
              </a:rPr>
              <a:t>organismos </a:t>
            </a:r>
            <a:r>
              <a:rPr sz="2800" dirty="0">
                <a:latin typeface="Tw Cen MT"/>
                <a:cs typeface="Tw Cen MT"/>
              </a:rPr>
              <a:t>idênticos </a:t>
            </a:r>
            <a:r>
              <a:rPr sz="2800" spc="-5" dirty="0">
                <a:latin typeface="Tw Cen MT"/>
                <a:cs typeface="Tw Cen MT"/>
              </a:rPr>
              <a:t>em  zonas continentais hoje separadas por </a:t>
            </a:r>
            <a:r>
              <a:rPr sz="2800" dirty="0">
                <a:latin typeface="Tw Cen MT"/>
                <a:cs typeface="Tw Cen MT"/>
              </a:rPr>
              <a:t>largos  </a:t>
            </a:r>
            <a:r>
              <a:rPr sz="2800" spc="-5" dirty="0">
                <a:latin typeface="Tw Cen MT"/>
                <a:cs typeface="Tw Cen MT"/>
              </a:rPr>
              <a:t>oceanos.</a:t>
            </a:r>
            <a:endParaRPr sz="2800">
              <a:latin typeface="Tw Cen MT"/>
              <a:cs typeface="Tw Cen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929626" y="0"/>
            <a:ext cx="1214374" cy="12143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36725" y="2871931"/>
            <a:ext cx="5283581" cy="38694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4680" y="4943855"/>
            <a:ext cx="1542279" cy="16230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67371" y="5160270"/>
            <a:ext cx="1636776" cy="10850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72313" y="1266190"/>
            <a:ext cx="1873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Tw Cen MT"/>
                <a:cs typeface="Tw Cen MT"/>
              </a:rPr>
              <a:t>14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80"/>
              </a:lnSpc>
            </a:pPr>
            <a:r>
              <a:rPr spc="-5" dirty="0"/>
              <a:t>Profª </a:t>
            </a:r>
            <a:r>
              <a:rPr dirty="0"/>
              <a:t>Sandra</a:t>
            </a:r>
            <a:r>
              <a:rPr spc="-120" dirty="0"/>
              <a:t> </a:t>
            </a:r>
            <a:r>
              <a:rPr dirty="0"/>
              <a:t>Nascimento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387" y="343865"/>
            <a:ext cx="62611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Argumentos</a:t>
            </a:r>
            <a:r>
              <a:rPr sz="4400" spc="-85" dirty="0"/>
              <a:t> </a:t>
            </a:r>
            <a:r>
              <a:rPr sz="4400" dirty="0"/>
              <a:t>paleontológicos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304531" y="6639844"/>
            <a:ext cx="1782445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80"/>
              </a:lnSpc>
            </a:pPr>
            <a:r>
              <a:rPr sz="1400" spc="-5" dirty="0">
                <a:solidFill>
                  <a:srgbClr val="006FC0"/>
                </a:solidFill>
                <a:latin typeface="Tw Cen MT"/>
                <a:cs typeface="Tw Cen MT"/>
              </a:rPr>
              <a:t>Profª </a:t>
            </a:r>
            <a:r>
              <a:rPr sz="1400" dirty="0">
                <a:solidFill>
                  <a:srgbClr val="006FC0"/>
                </a:solidFill>
                <a:latin typeface="Tw Cen MT"/>
                <a:cs typeface="Tw Cen MT"/>
              </a:rPr>
              <a:t>Sandra</a:t>
            </a:r>
            <a:r>
              <a:rPr sz="1400" spc="-125" dirty="0">
                <a:solidFill>
                  <a:srgbClr val="006FC0"/>
                </a:solidFill>
                <a:latin typeface="Tw Cen MT"/>
                <a:cs typeface="Tw Cen MT"/>
              </a:rPr>
              <a:t> </a:t>
            </a:r>
            <a:r>
              <a:rPr sz="1400" dirty="0">
                <a:solidFill>
                  <a:srgbClr val="006FC0"/>
                </a:solidFill>
                <a:latin typeface="Tw Cen MT"/>
                <a:cs typeface="Tw Cen MT"/>
              </a:rPr>
              <a:t>Nascimento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929626" y="0"/>
            <a:ext cx="1214374" cy="12143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484817"/>
            <a:ext cx="9143999" cy="53503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72313" y="1266190"/>
            <a:ext cx="1873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Tw Cen MT"/>
                <a:cs typeface="Tw Cen MT"/>
              </a:rPr>
              <a:t>15</a:t>
            </a:r>
            <a:endParaRPr sz="12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387" y="343865"/>
            <a:ext cx="616458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Argumentos</a:t>
            </a:r>
            <a:r>
              <a:rPr sz="4400" spc="-45" dirty="0"/>
              <a:t> </a:t>
            </a:r>
            <a:r>
              <a:rPr sz="4400" spc="-5" dirty="0"/>
              <a:t>paleoclimáticos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080505" y="1814963"/>
            <a:ext cx="2699385" cy="11233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50100"/>
              </a:lnSpc>
              <a:spcBef>
                <a:spcPts val="95"/>
              </a:spcBef>
            </a:pPr>
            <a:r>
              <a:rPr sz="1600" b="1" spc="-5" dirty="0">
                <a:solidFill>
                  <a:srgbClr val="48711E"/>
                </a:solidFill>
                <a:latin typeface="Tw Cen MT"/>
                <a:cs typeface="Tw Cen MT"/>
              </a:rPr>
              <a:t>Distribuição </a:t>
            </a:r>
            <a:r>
              <a:rPr sz="1600" b="1" dirty="0">
                <a:solidFill>
                  <a:srgbClr val="48711E"/>
                </a:solidFill>
                <a:latin typeface="Tw Cen MT"/>
                <a:cs typeface="Tw Cen MT"/>
              </a:rPr>
              <a:t>actual </a:t>
            </a:r>
            <a:r>
              <a:rPr sz="1600" b="1" spc="-5" dirty="0">
                <a:solidFill>
                  <a:srgbClr val="48711E"/>
                </a:solidFill>
                <a:latin typeface="Tw Cen MT"/>
                <a:cs typeface="Tw Cen MT"/>
              </a:rPr>
              <a:t>das  evidências de </a:t>
            </a:r>
            <a:r>
              <a:rPr sz="1600" b="1" dirty="0">
                <a:solidFill>
                  <a:srgbClr val="48711E"/>
                </a:solidFill>
                <a:latin typeface="Tw Cen MT"/>
                <a:cs typeface="Tw Cen MT"/>
              </a:rPr>
              <a:t>glaciares </a:t>
            </a:r>
            <a:r>
              <a:rPr sz="1600" b="1" spc="-5" dirty="0">
                <a:solidFill>
                  <a:srgbClr val="48711E"/>
                </a:solidFill>
                <a:latin typeface="Tw Cen MT"/>
                <a:cs typeface="Tw Cen MT"/>
              </a:rPr>
              <a:t>há 300  </a:t>
            </a:r>
            <a:r>
              <a:rPr sz="1600" b="1" spc="-10" dirty="0">
                <a:solidFill>
                  <a:srgbClr val="48711E"/>
                </a:solidFill>
                <a:latin typeface="Tw Cen MT"/>
                <a:cs typeface="Tw Cen MT"/>
              </a:rPr>
              <a:t>Ma.</a:t>
            </a:r>
            <a:endParaRPr sz="1600">
              <a:latin typeface="Tw Cen MT"/>
              <a:cs typeface="Tw Cen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1523" y="1556766"/>
            <a:ext cx="5222875" cy="26107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86251" y="4117292"/>
            <a:ext cx="5129149" cy="26240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72564" y="4867147"/>
            <a:ext cx="21336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79730" algn="l"/>
                <a:tab pos="1001394" algn="l"/>
                <a:tab pos="1358265" algn="l"/>
              </a:tabLst>
            </a:pPr>
            <a:r>
              <a:rPr sz="1600" b="1" spc="-5" dirty="0">
                <a:solidFill>
                  <a:srgbClr val="48711E"/>
                </a:solidFill>
                <a:latin typeface="Tw Cen MT"/>
                <a:cs typeface="Tw Cen MT"/>
              </a:rPr>
              <a:t>de	</a:t>
            </a:r>
            <a:r>
              <a:rPr sz="1600" b="1" dirty="0">
                <a:solidFill>
                  <a:srgbClr val="48711E"/>
                </a:solidFill>
                <a:latin typeface="Tw Cen MT"/>
                <a:cs typeface="Tw Cen MT"/>
              </a:rPr>
              <a:t>como	</a:t>
            </a:r>
            <a:r>
              <a:rPr sz="1600" b="1" spc="-5" dirty="0">
                <a:solidFill>
                  <a:srgbClr val="48711E"/>
                </a:solidFill>
                <a:latin typeface="Tw Cen MT"/>
                <a:cs typeface="Tw Cen MT"/>
              </a:rPr>
              <a:t>os	</a:t>
            </a:r>
            <a:r>
              <a:rPr sz="1600" b="1" dirty="0">
                <a:solidFill>
                  <a:srgbClr val="48711E"/>
                </a:solidFill>
                <a:latin typeface="Tw Cen MT"/>
                <a:cs typeface="Tw Cen MT"/>
              </a:rPr>
              <a:t>glaciares</a:t>
            </a:r>
            <a:endParaRPr sz="1600">
              <a:latin typeface="Tw Cen MT"/>
              <a:cs typeface="Tw Cen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5965" y="4744618"/>
            <a:ext cx="899794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  <a:tabLst>
                <a:tab pos="635635" algn="l"/>
              </a:tabLst>
            </a:pPr>
            <a:r>
              <a:rPr sz="1600" b="1" spc="-10" dirty="0">
                <a:solidFill>
                  <a:srgbClr val="48711E"/>
                </a:solidFill>
                <a:latin typeface="Tw Cen MT"/>
                <a:cs typeface="Tw Cen MT"/>
              </a:rPr>
              <a:t>Simu</a:t>
            </a:r>
            <a:r>
              <a:rPr sz="1600" b="1" spc="-5" dirty="0">
                <a:solidFill>
                  <a:srgbClr val="48711E"/>
                </a:solidFill>
                <a:latin typeface="Tw Cen MT"/>
                <a:cs typeface="Tw Cen MT"/>
              </a:rPr>
              <a:t>lação  estariam  polar	no</a:t>
            </a:r>
            <a:endParaRPr sz="1600">
              <a:latin typeface="Tw Cen MT"/>
              <a:cs typeface="Tw Cen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75028" y="5110378"/>
            <a:ext cx="22332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520" marR="5080" indent="-83820">
              <a:lnSpc>
                <a:spcPct val="150000"/>
              </a:lnSpc>
              <a:spcBef>
                <a:spcPts val="100"/>
              </a:spcBef>
              <a:tabLst>
                <a:tab pos="1022985" algn="l"/>
                <a:tab pos="1170305" algn="l"/>
                <a:tab pos="1655445" algn="l"/>
                <a:tab pos="1718310" algn="l"/>
                <a:tab pos="2023110" algn="l"/>
              </a:tabLst>
            </a:pPr>
            <a:r>
              <a:rPr sz="1600" b="1" spc="-5" dirty="0">
                <a:solidFill>
                  <a:srgbClr val="48711E"/>
                </a:solidFill>
                <a:latin typeface="Tw Cen MT"/>
                <a:cs typeface="Tw Cen MT"/>
              </a:rPr>
              <a:t>d</a:t>
            </a:r>
            <a:r>
              <a:rPr sz="1600" b="1" dirty="0">
                <a:solidFill>
                  <a:srgbClr val="48711E"/>
                </a:solidFill>
                <a:latin typeface="Tw Cen MT"/>
                <a:cs typeface="Tw Cen MT"/>
              </a:rPr>
              <a:t>i</a:t>
            </a:r>
            <a:r>
              <a:rPr sz="1600" b="1" spc="-5" dirty="0">
                <a:solidFill>
                  <a:srgbClr val="48711E"/>
                </a:solidFill>
                <a:latin typeface="Tw Cen MT"/>
                <a:cs typeface="Tw Cen MT"/>
              </a:rPr>
              <a:t>s</a:t>
            </a:r>
            <a:r>
              <a:rPr sz="1600" b="1" dirty="0">
                <a:solidFill>
                  <a:srgbClr val="48711E"/>
                </a:solidFill>
                <a:latin typeface="Tw Cen MT"/>
                <a:cs typeface="Tw Cen MT"/>
              </a:rPr>
              <a:t>p</a:t>
            </a:r>
            <a:r>
              <a:rPr sz="1600" b="1" spc="-5" dirty="0">
                <a:solidFill>
                  <a:srgbClr val="48711E"/>
                </a:solidFill>
                <a:latin typeface="Tw Cen MT"/>
                <a:cs typeface="Tw Cen MT"/>
              </a:rPr>
              <a:t>o</a:t>
            </a:r>
            <a:r>
              <a:rPr sz="1600" b="1" dirty="0">
                <a:solidFill>
                  <a:srgbClr val="48711E"/>
                </a:solidFill>
                <a:latin typeface="Tw Cen MT"/>
                <a:cs typeface="Tw Cen MT"/>
              </a:rPr>
              <a:t>s</a:t>
            </a:r>
            <a:r>
              <a:rPr sz="1600" b="1" spc="-5" dirty="0">
                <a:solidFill>
                  <a:srgbClr val="48711E"/>
                </a:solidFill>
                <a:latin typeface="Tw Cen MT"/>
                <a:cs typeface="Tw Cen MT"/>
              </a:rPr>
              <a:t>tos</a:t>
            </a:r>
            <a:r>
              <a:rPr sz="1600" b="1" dirty="0">
                <a:solidFill>
                  <a:srgbClr val="48711E"/>
                </a:solidFill>
                <a:latin typeface="Tw Cen MT"/>
                <a:cs typeface="Tw Cen MT"/>
              </a:rPr>
              <a:t>	</a:t>
            </a:r>
            <a:r>
              <a:rPr sz="1600" b="1" spc="-5" dirty="0">
                <a:solidFill>
                  <a:srgbClr val="48711E"/>
                </a:solidFill>
                <a:latin typeface="Tw Cen MT"/>
                <a:cs typeface="Tw Cen MT"/>
              </a:rPr>
              <a:t>n</a:t>
            </a:r>
            <a:r>
              <a:rPr sz="1600" b="1" dirty="0">
                <a:solidFill>
                  <a:srgbClr val="48711E"/>
                </a:solidFill>
                <a:latin typeface="Tw Cen MT"/>
                <a:cs typeface="Tw Cen MT"/>
              </a:rPr>
              <a:t>u</a:t>
            </a:r>
            <a:r>
              <a:rPr sz="1600" b="1" spc="-5" dirty="0">
                <a:solidFill>
                  <a:srgbClr val="48711E"/>
                </a:solidFill>
                <a:latin typeface="Tw Cen MT"/>
                <a:cs typeface="Tw Cen MT"/>
              </a:rPr>
              <a:t>ma</a:t>
            </a:r>
            <a:r>
              <a:rPr sz="1600" b="1" dirty="0">
                <a:solidFill>
                  <a:srgbClr val="48711E"/>
                </a:solidFill>
                <a:latin typeface="Tw Cen MT"/>
                <a:cs typeface="Tw Cen MT"/>
              </a:rPr>
              <a:t>		</a:t>
            </a:r>
            <a:r>
              <a:rPr sz="1600" b="1" spc="5" dirty="0">
                <a:solidFill>
                  <a:srgbClr val="48711E"/>
                </a:solidFill>
                <a:latin typeface="Tw Cen MT"/>
                <a:cs typeface="Tw Cen MT"/>
              </a:rPr>
              <a:t>c</a:t>
            </a:r>
            <a:r>
              <a:rPr sz="1600" b="1" spc="-5" dirty="0">
                <a:solidFill>
                  <a:srgbClr val="48711E"/>
                </a:solidFill>
                <a:latin typeface="Tw Cen MT"/>
                <a:cs typeface="Tw Cen MT"/>
              </a:rPr>
              <a:t>al</a:t>
            </a:r>
            <a:r>
              <a:rPr sz="1600" b="1" dirty="0">
                <a:solidFill>
                  <a:srgbClr val="48711E"/>
                </a:solidFill>
                <a:latin typeface="Tw Cen MT"/>
                <a:cs typeface="Tw Cen MT"/>
              </a:rPr>
              <a:t>o</a:t>
            </a:r>
            <a:r>
              <a:rPr sz="1600" b="1" spc="-5" dirty="0">
                <a:solidFill>
                  <a:srgbClr val="48711E"/>
                </a:solidFill>
                <a:latin typeface="Tw Cen MT"/>
                <a:cs typeface="Tw Cen MT"/>
              </a:rPr>
              <a:t>te  h</a:t>
            </a:r>
            <a:r>
              <a:rPr sz="1600" b="1" dirty="0">
                <a:solidFill>
                  <a:srgbClr val="48711E"/>
                </a:solidFill>
                <a:latin typeface="Tw Cen MT"/>
                <a:cs typeface="Tw Cen MT"/>
              </a:rPr>
              <a:t>e</a:t>
            </a:r>
            <a:r>
              <a:rPr sz="1600" b="1" spc="-5" dirty="0">
                <a:solidFill>
                  <a:srgbClr val="48711E"/>
                </a:solidFill>
                <a:latin typeface="Tw Cen MT"/>
                <a:cs typeface="Tw Cen MT"/>
              </a:rPr>
              <a:t>mis</a:t>
            </a:r>
            <a:r>
              <a:rPr sz="1600" b="1" dirty="0">
                <a:solidFill>
                  <a:srgbClr val="48711E"/>
                </a:solidFill>
                <a:latin typeface="Tw Cen MT"/>
                <a:cs typeface="Tw Cen MT"/>
              </a:rPr>
              <a:t>f</a:t>
            </a:r>
            <a:r>
              <a:rPr sz="1600" b="1" spc="-5" dirty="0">
                <a:solidFill>
                  <a:srgbClr val="48711E"/>
                </a:solidFill>
                <a:latin typeface="Tw Cen MT"/>
                <a:cs typeface="Tw Cen MT"/>
              </a:rPr>
              <a:t>ério</a:t>
            </a:r>
            <a:r>
              <a:rPr sz="1600" b="1" dirty="0">
                <a:solidFill>
                  <a:srgbClr val="48711E"/>
                </a:solidFill>
                <a:latin typeface="Tw Cen MT"/>
                <a:cs typeface="Tw Cen MT"/>
              </a:rPr>
              <a:t>		</a:t>
            </a:r>
            <a:r>
              <a:rPr sz="1600" b="1" spc="-5" dirty="0">
                <a:solidFill>
                  <a:srgbClr val="48711E"/>
                </a:solidFill>
                <a:latin typeface="Tw Cen MT"/>
                <a:cs typeface="Tw Cen MT"/>
              </a:rPr>
              <a:t>s</a:t>
            </a:r>
            <a:r>
              <a:rPr sz="1600" b="1" dirty="0">
                <a:solidFill>
                  <a:srgbClr val="48711E"/>
                </a:solidFill>
                <a:latin typeface="Tw Cen MT"/>
                <a:cs typeface="Tw Cen MT"/>
              </a:rPr>
              <a:t>u</a:t>
            </a:r>
            <a:r>
              <a:rPr sz="1600" b="1" spc="-5" dirty="0">
                <a:solidFill>
                  <a:srgbClr val="48711E"/>
                </a:solidFill>
                <a:latin typeface="Tw Cen MT"/>
                <a:cs typeface="Tw Cen MT"/>
              </a:rPr>
              <a:t>l,</a:t>
            </a:r>
            <a:r>
              <a:rPr sz="1600" b="1" dirty="0">
                <a:solidFill>
                  <a:srgbClr val="48711E"/>
                </a:solidFill>
                <a:latin typeface="Tw Cen MT"/>
                <a:cs typeface="Tw Cen MT"/>
              </a:rPr>
              <a:t>	</a:t>
            </a:r>
            <a:r>
              <a:rPr sz="1600" b="1" spc="-5" dirty="0">
                <a:solidFill>
                  <a:srgbClr val="48711E"/>
                </a:solidFill>
                <a:latin typeface="Tw Cen MT"/>
                <a:cs typeface="Tw Cen MT"/>
              </a:rPr>
              <a:t>se</a:t>
            </a:r>
            <a:r>
              <a:rPr sz="1600" b="1" dirty="0">
                <a:solidFill>
                  <a:srgbClr val="48711E"/>
                </a:solidFill>
                <a:latin typeface="Tw Cen MT"/>
                <a:cs typeface="Tw Cen MT"/>
              </a:rPr>
              <a:t>	</a:t>
            </a:r>
            <a:r>
              <a:rPr sz="1600" b="1" spc="-5" dirty="0">
                <a:solidFill>
                  <a:srgbClr val="48711E"/>
                </a:solidFill>
                <a:latin typeface="Tw Cen MT"/>
                <a:cs typeface="Tw Cen MT"/>
              </a:rPr>
              <a:t>os</a:t>
            </a:r>
            <a:endParaRPr sz="1600">
              <a:latin typeface="Tw Cen MT"/>
              <a:cs typeface="Tw Cen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5965" y="5964732"/>
            <a:ext cx="25761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48711E"/>
                </a:solidFill>
                <a:latin typeface="Tw Cen MT"/>
                <a:cs typeface="Tw Cen MT"/>
              </a:rPr>
              <a:t>continentes </a:t>
            </a:r>
            <a:r>
              <a:rPr sz="1600" b="1" spc="-5" dirty="0">
                <a:solidFill>
                  <a:srgbClr val="48711E"/>
                </a:solidFill>
                <a:latin typeface="Tw Cen MT"/>
                <a:cs typeface="Tw Cen MT"/>
              </a:rPr>
              <a:t>estivessem</a:t>
            </a:r>
            <a:r>
              <a:rPr sz="1600" b="1" spc="-95" dirty="0">
                <a:solidFill>
                  <a:srgbClr val="48711E"/>
                </a:solidFill>
                <a:latin typeface="Tw Cen MT"/>
                <a:cs typeface="Tw Cen MT"/>
              </a:rPr>
              <a:t> </a:t>
            </a:r>
            <a:r>
              <a:rPr sz="1600" b="1" spc="-5" dirty="0">
                <a:solidFill>
                  <a:srgbClr val="48711E"/>
                </a:solidFill>
                <a:latin typeface="Tw Cen MT"/>
                <a:cs typeface="Tw Cen MT"/>
              </a:rPr>
              <a:t>juntos.</a:t>
            </a:r>
            <a:endParaRPr sz="1600">
              <a:latin typeface="Tw Cen MT"/>
              <a:cs typeface="Tw Cen M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929626" y="0"/>
            <a:ext cx="1214374" cy="12143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72313" y="1266190"/>
            <a:ext cx="1873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Tw Cen MT"/>
                <a:cs typeface="Tw Cen MT"/>
              </a:rPr>
              <a:t>16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80"/>
              </a:lnSpc>
            </a:pPr>
            <a:r>
              <a:rPr spc="-5" dirty="0"/>
              <a:t>Profª </a:t>
            </a:r>
            <a:r>
              <a:rPr dirty="0"/>
              <a:t>Sandra</a:t>
            </a:r>
            <a:r>
              <a:rPr spc="-120" dirty="0"/>
              <a:t> </a:t>
            </a:r>
            <a:r>
              <a:rPr dirty="0"/>
              <a:t>Nascimento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387" y="343865"/>
            <a:ext cx="616458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Argumentos</a:t>
            </a:r>
            <a:r>
              <a:rPr sz="4400" spc="-45" dirty="0"/>
              <a:t> </a:t>
            </a:r>
            <a:r>
              <a:rPr sz="4400" spc="-5" dirty="0"/>
              <a:t>paleoclimáticos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72313" y="1266190"/>
            <a:ext cx="1873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Tw Cen MT"/>
                <a:cs typeface="Tw Cen MT"/>
              </a:rPr>
              <a:t>17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0544" y="3077717"/>
            <a:ext cx="31807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333500" algn="l"/>
                <a:tab pos="2225675" algn="l"/>
              </a:tabLst>
            </a:pPr>
            <a:r>
              <a:rPr sz="2800" spc="-5" dirty="0">
                <a:latin typeface="Tw Cen MT"/>
                <a:cs typeface="Tw Cen MT"/>
              </a:rPr>
              <a:t>ci</a:t>
            </a:r>
            <a:r>
              <a:rPr sz="2800" dirty="0">
                <a:latin typeface="Tw Cen MT"/>
                <a:cs typeface="Tw Cen MT"/>
              </a:rPr>
              <a:t>ê</a:t>
            </a:r>
            <a:r>
              <a:rPr sz="2800" spc="-5" dirty="0">
                <a:latin typeface="Tw Cen MT"/>
                <a:cs typeface="Tw Cen MT"/>
              </a:rPr>
              <a:t>ncia</a:t>
            </a:r>
            <a:r>
              <a:rPr sz="2800" dirty="0">
                <a:latin typeface="Tw Cen MT"/>
                <a:cs typeface="Tw Cen MT"/>
              </a:rPr>
              <a:t>	</a:t>
            </a:r>
            <a:r>
              <a:rPr sz="2800" spc="-5" dirty="0">
                <a:latin typeface="Tw Cen MT"/>
                <a:cs typeface="Tw Cen MT"/>
              </a:rPr>
              <a:t>que</a:t>
            </a:r>
            <a:r>
              <a:rPr sz="2800" dirty="0">
                <a:latin typeface="Tw Cen MT"/>
                <a:cs typeface="Tw Cen MT"/>
              </a:rPr>
              <a:t>	</a:t>
            </a:r>
            <a:r>
              <a:rPr sz="2800" spc="-5" dirty="0">
                <a:latin typeface="Tw Cen MT"/>
                <a:cs typeface="Tw Cen MT"/>
              </a:rPr>
              <a:t>e</a:t>
            </a:r>
            <a:r>
              <a:rPr sz="2800" dirty="0">
                <a:latin typeface="Tw Cen MT"/>
                <a:cs typeface="Tw Cen MT"/>
              </a:rPr>
              <a:t>s</a:t>
            </a:r>
            <a:r>
              <a:rPr sz="2800" spc="-5" dirty="0">
                <a:latin typeface="Tw Cen MT"/>
                <a:cs typeface="Tw Cen MT"/>
              </a:rPr>
              <a:t>tu</a:t>
            </a:r>
            <a:r>
              <a:rPr sz="2800" spc="5" dirty="0">
                <a:latin typeface="Tw Cen MT"/>
                <a:cs typeface="Tw Cen MT"/>
              </a:rPr>
              <a:t>d</a:t>
            </a:r>
            <a:r>
              <a:rPr sz="2800" spc="-5" dirty="0">
                <a:latin typeface="Tw Cen MT"/>
                <a:cs typeface="Tw Cen MT"/>
              </a:rPr>
              <a:t>a</a:t>
            </a:r>
            <a:endParaRPr sz="2800">
              <a:latin typeface="Tw Cen MT"/>
              <a:cs typeface="Tw Cen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0200" y="2650312"/>
            <a:ext cx="4164329" cy="879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0040" marR="6985" indent="-320040" algn="r">
              <a:lnSpc>
                <a:spcPct val="100000"/>
              </a:lnSpc>
              <a:spcBef>
                <a:spcPts val="95"/>
              </a:spcBef>
              <a:buClr>
                <a:srgbClr val="00AFEF"/>
              </a:buClr>
              <a:buSzPct val="58928"/>
              <a:buFont typeface="Wingdings"/>
              <a:buChar char=""/>
              <a:tabLst>
                <a:tab pos="320040" algn="l"/>
                <a:tab pos="320675" algn="l"/>
                <a:tab pos="3298190" algn="l"/>
                <a:tab pos="3939540" algn="l"/>
              </a:tabLst>
            </a:pPr>
            <a:r>
              <a:rPr sz="2800" spc="-170" dirty="0">
                <a:latin typeface="Tw Cen MT"/>
                <a:cs typeface="Tw Cen MT"/>
              </a:rPr>
              <a:t>P</a:t>
            </a:r>
            <a:r>
              <a:rPr sz="2800" spc="-5" dirty="0">
                <a:latin typeface="Tw Cen MT"/>
                <a:cs typeface="Tw Cen MT"/>
              </a:rPr>
              <a:t>ale</a:t>
            </a:r>
            <a:r>
              <a:rPr sz="2800" dirty="0">
                <a:latin typeface="Tw Cen MT"/>
                <a:cs typeface="Tw Cen MT"/>
              </a:rPr>
              <a:t>o</a:t>
            </a:r>
            <a:r>
              <a:rPr sz="2800" spc="-5" dirty="0">
                <a:latin typeface="Tw Cen MT"/>
                <a:cs typeface="Tw Cen MT"/>
              </a:rPr>
              <a:t>clim</a:t>
            </a:r>
            <a:r>
              <a:rPr sz="2800" spc="-20" dirty="0">
                <a:latin typeface="Tw Cen MT"/>
                <a:cs typeface="Tw Cen MT"/>
              </a:rPr>
              <a:t>a</a:t>
            </a:r>
            <a:r>
              <a:rPr sz="2800" spc="-5" dirty="0">
                <a:latin typeface="Tw Cen MT"/>
                <a:cs typeface="Tw Cen MT"/>
              </a:rPr>
              <a:t>tolo</a:t>
            </a:r>
            <a:r>
              <a:rPr sz="2800" dirty="0">
                <a:latin typeface="Tw Cen MT"/>
                <a:cs typeface="Tw Cen MT"/>
              </a:rPr>
              <a:t>g</a:t>
            </a:r>
            <a:r>
              <a:rPr sz="2800" spc="-10" dirty="0">
                <a:latin typeface="Tw Cen MT"/>
                <a:cs typeface="Tw Cen MT"/>
              </a:rPr>
              <a:t>i</a:t>
            </a:r>
            <a:r>
              <a:rPr sz="2800" spc="-5" dirty="0">
                <a:latin typeface="Tw Cen MT"/>
                <a:cs typeface="Tw Cen MT"/>
              </a:rPr>
              <a:t>a</a:t>
            </a:r>
            <a:r>
              <a:rPr sz="2800" dirty="0">
                <a:latin typeface="Tw Cen MT"/>
                <a:cs typeface="Tw Cen MT"/>
              </a:rPr>
              <a:t>	</a:t>
            </a:r>
            <a:r>
              <a:rPr sz="2800" spc="-5" dirty="0">
                <a:latin typeface="Tw Cen MT"/>
                <a:cs typeface="Tw Cen MT"/>
              </a:rPr>
              <a:t>é</a:t>
            </a:r>
            <a:r>
              <a:rPr sz="2800" dirty="0">
                <a:latin typeface="Tw Cen MT"/>
                <a:cs typeface="Tw Cen MT"/>
              </a:rPr>
              <a:t>	</a:t>
            </a:r>
            <a:r>
              <a:rPr sz="2800" spc="-5" dirty="0">
                <a:latin typeface="Tw Cen MT"/>
                <a:cs typeface="Tw Cen MT"/>
              </a:rPr>
              <a:t>a</a:t>
            </a:r>
            <a:endParaRPr sz="2800">
              <a:latin typeface="Tw Cen MT"/>
              <a:cs typeface="Tw Cen MT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2800" spc="10" dirty="0">
                <a:latin typeface="Tw Cen MT"/>
                <a:cs typeface="Tw Cen MT"/>
              </a:rPr>
              <a:t>os</a:t>
            </a:r>
            <a:endParaRPr sz="2800">
              <a:latin typeface="Tw Cen MT"/>
              <a:cs typeface="Tw Cen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0200" y="3415563"/>
            <a:ext cx="4163695" cy="233616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32740" algn="just">
              <a:lnSpc>
                <a:spcPct val="100000"/>
              </a:lnSpc>
              <a:spcBef>
                <a:spcPts val="795"/>
              </a:spcBef>
            </a:pPr>
            <a:r>
              <a:rPr sz="2800" spc="-5" dirty="0">
                <a:latin typeface="Tw Cen MT"/>
                <a:cs typeface="Tw Cen MT"/>
              </a:rPr>
              <a:t>antigos climas </a:t>
            </a:r>
            <a:r>
              <a:rPr sz="2800" dirty="0">
                <a:latin typeface="Tw Cen MT"/>
                <a:cs typeface="Tw Cen MT"/>
              </a:rPr>
              <a:t>da</a:t>
            </a:r>
            <a:r>
              <a:rPr sz="2800" spc="25" dirty="0">
                <a:latin typeface="Tw Cen MT"/>
                <a:cs typeface="Tw Cen MT"/>
              </a:rPr>
              <a:t> </a:t>
            </a:r>
            <a:r>
              <a:rPr sz="2800" spc="-55" dirty="0">
                <a:latin typeface="Tw Cen MT"/>
                <a:cs typeface="Tw Cen MT"/>
              </a:rPr>
              <a:t>Terra</a:t>
            </a:r>
            <a:endParaRPr sz="2800">
              <a:latin typeface="Tw Cen MT"/>
              <a:cs typeface="Tw Cen MT"/>
            </a:endParaRPr>
          </a:p>
          <a:p>
            <a:pPr marL="332740" marR="5080" indent="-320675" algn="just">
              <a:lnSpc>
                <a:spcPct val="100000"/>
              </a:lnSpc>
              <a:spcBef>
                <a:spcPts val="695"/>
              </a:spcBef>
              <a:buClr>
                <a:srgbClr val="00AFEF"/>
              </a:buClr>
              <a:buSzPct val="58928"/>
              <a:buFont typeface="Wingdings"/>
              <a:buChar char=""/>
              <a:tabLst>
                <a:tab pos="333375" algn="l"/>
              </a:tabLst>
            </a:pPr>
            <a:r>
              <a:rPr sz="2800" spc="-20" dirty="0">
                <a:latin typeface="Tw Cen MT"/>
                <a:cs typeface="Tw Cen MT"/>
              </a:rPr>
              <a:t>Vestígios </a:t>
            </a:r>
            <a:r>
              <a:rPr sz="2800" spc="-5" dirty="0">
                <a:latin typeface="Tw Cen MT"/>
                <a:cs typeface="Tw Cen MT"/>
              </a:rPr>
              <a:t>de </a:t>
            </a:r>
            <a:r>
              <a:rPr sz="2800" dirty="0">
                <a:latin typeface="Tw Cen MT"/>
                <a:cs typeface="Tw Cen MT"/>
              </a:rPr>
              <a:t>glaciares </a:t>
            </a:r>
            <a:r>
              <a:rPr sz="2800" spc="-5" dirty="0">
                <a:latin typeface="Tw Cen MT"/>
                <a:cs typeface="Tw Cen MT"/>
              </a:rPr>
              <a:t>em  regiões com climas onde  não é </a:t>
            </a:r>
            <a:r>
              <a:rPr sz="2800" spc="5" dirty="0">
                <a:latin typeface="Tw Cen MT"/>
                <a:cs typeface="Tw Cen MT"/>
              </a:rPr>
              <a:t>normal </a:t>
            </a:r>
            <a:r>
              <a:rPr sz="2800" spc="-5" dirty="0">
                <a:latin typeface="Tw Cen MT"/>
                <a:cs typeface="Tw Cen MT"/>
              </a:rPr>
              <a:t>a sua  </a:t>
            </a:r>
            <a:r>
              <a:rPr sz="2800" spc="-10" dirty="0">
                <a:latin typeface="Tw Cen MT"/>
                <a:cs typeface="Tw Cen MT"/>
              </a:rPr>
              <a:t>existência</a:t>
            </a:r>
            <a:endParaRPr sz="2800">
              <a:latin typeface="Tw Cen MT"/>
              <a:cs typeface="Tw Cen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766895" y="2163899"/>
            <a:ext cx="4269535" cy="33872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387" y="343865"/>
            <a:ext cx="49593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Argumentos</a:t>
            </a:r>
            <a:r>
              <a:rPr sz="4400" spc="-60" dirty="0"/>
              <a:t> </a:t>
            </a:r>
            <a:r>
              <a:rPr sz="4400" spc="-5" dirty="0"/>
              <a:t>litológicos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474370" y="2621991"/>
            <a:ext cx="4161790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2740" marR="5080" indent="-320040" algn="just">
              <a:lnSpc>
                <a:spcPct val="100000"/>
              </a:lnSpc>
              <a:spcBef>
                <a:spcPts val="95"/>
              </a:spcBef>
              <a:buClr>
                <a:srgbClr val="00AFEF"/>
              </a:buClr>
              <a:buSzPct val="58928"/>
              <a:buFont typeface="Wingdings"/>
              <a:buChar char=""/>
              <a:tabLst>
                <a:tab pos="332740" algn="l"/>
              </a:tabLst>
            </a:pPr>
            <a:r>
              <a:rPr sz="2800" spc="-5" dirty="0">
                <a:latin typeface="Tw Cen MT"/>
                <a:cs typeface="Tw Cen MT"/>
              </a:rPr>
              <a:t>A presença de </a:t>
            </a:r>
            <a:r>
              <a:rPr sz="2800" spc="5" dirty="0">
                <a:latin typeface="Tw Cen MT"/>
                <a:cs typeface="Tw Cen MT"/>
              </a:rPr>
              <a:t>rochas </a:t>
            </a:r>
            <a:r>
              <a:rPr sz="2800" spc="-5" dirty="0">
                <a:latin typeface="Tw Cen MT"/>
                <a:cs typeface="Tw Cen MT"/>
              </a:rPr>
              <a:t>do  mesmo </a:t>
            </a:r>
            <a:r>
              <a:rPr sz="2800" dirty="0">
                <a:latin typeface="Tw Cen MT"/>
                <a:cs typeface="Tw Cen MT"/>
              </a:rPr>
              <a:t>tipo </a:t>
            </a:r>
            <a:r>
              <a:rPr sz="2800" spc="-5" dirty="0">
                <a:latin typeface="Tw Cen MT"/>
                <a:cs typeface="Tw Cen MT"/>
              </a:rPr>
              <a:t>e </a:t>
            </a:r>
            <a:r>
              <a:rPr sz="2800" dirty="0">
                <a:latin typeface="Tw Cen MT"/>
                <a:cs typeface="Tw Cen MT"/>
              </a:rPr>
              <a:t>da</a:t>
            </a:r>
            <a:r>
              <a:rPr sz="2800" spc="705" dirty="0">
                <a:latin typeface="Tw Cen MT"/>
                <a:cs typeface="Tw Cen MT"/>
              </a:rPr>
              <a:t> </a:t>
            </a:r>
            <a:r>
              <a:rPr sz="2800" spc="-5" dirty="0">
                <a:latin typeface="Tw Cen MT"/>
                <a:cs typeface="Tw Cen MT"/>
              </a:rPr>
              <a:t>mesma  idade </a:t>
            </a:r>
            <a:r>
              <a:rPr sz="2800" dirty="0">
                <a:latin typeface="Tw Cen MT"/>
                <a:cs typeface="Tw Cen MT"/>
              </a:rPr>
              <a:t>em </a:t>
            </a:r>
            <a:r>
              <a:rPr sz="2800" spc="-5" dirty="0">
                <a:latin typeface="Tw Cen MT"/>
                <a:cs typeface="Tw Cen MT"/>
              </a:rPr>
              <a:t>diferentes  continentes, em locais hoje  separados.</a:t>
            </a:r>
            <a:endParaRPr sz="2800">
              <a:latin typeface="Tw Cen MT"/>
              <a:cs typeface="Tw Cen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929626" y="0"/>
            <a:ext cx="1214374" cy="12143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60035" y="2132850"/>
            <a:ext cx="3621023" cy="3714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72313" y="1266190"/>
            <a:ext cx="1873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Tw Cen MT"/>
                <a:cs typeface="Tw Cen MT"/>
              </a:rPr>
              <a:t>18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80"/>
              </a:lnSpc>
            </a:pPr>
            <a:r>
              <a:rPr spc="-5" dirty="0"/>
              <a:t>Profª </a:t>
            </a:r>
            <a:r>
              <a:rPr dirty="0"/>
              <a:t>Sandra</a:t>
            </a:r>
            <a:r>
              <a:rPr spc="-120" dirty="0"/>
              <a:t> </a:t>
            </a:r>
            <a:r>
              <a:rPr dirty="0"/>
              <a:t>Nascimento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334" y="410921"/>
            <a:ext cx="77241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Como é que os </a:t>
            </a:r>
            <a:r>
              <a:rPr sz="3600" spc="-5" dirty="0"/>
              <a:t>continentes se</a:t>
            </a:r>
            <a:r>
              <a:rPr sz="3600" spc="-60" dirty="0"/>
              <a:t> </a:t>
            </a:r>
            <a:r>
              <a:rPr sz="3600" spc="-5" dirty="0"/>
              <a:t>deslocaram?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46303" y="1613357"/>
            <a:ext cx="8126730" cy="2159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2105" marR="5080" indent="-320040" algn="just">
              <a:lnSpc>
                <a:spcPct val="100000"/>
              </a:lnSpc>
              <a:spcBef>
                <a:spcPts val="95"/>
              </a:spcBef>
              <a:buClr>
                <a:srgbClr val="00AFEF"/>
              </a:buClr>
              <a:buSzPct val="58928"/>
              <a:buFont typeface="Wingdings"/>
              <a:buChar char=""/>
              <a:tabLst>
                <a:tab pos="332740" algn="l"/>
              </a:tabLst>
            </a:pPr>
            <a:r>
              <a:rPr sz="2800" dirty="0">
                <a:latin typeface="Tw Cen MT"/>
                <a:cs typeface="Tw Cen MT"/>
              </a:rPr>
              <a:t>Apesar </a:t>
            </a:r>
            <a:r>
              <a:rPr sz="2800" spc="-5" dirty="0">
                <a:latin typeface="Tw Cen MT"/>
                <a:cs typeface="Tw Cen MT"/>
              </a:rPr>
              <a:t>de </a:t>
            </a:r>
            <a:r>
              <a:rPr sz="2800" dirty="0">
                <a:latin typeface="Tw Cen MT"/>
                <a:cs typeface="Tw Cen MT"/>
              </a:rPr>
              <a:t>todos </a:t>
            </a:r>
            <a:r>
              <a:rPr sz="2800" spc="-5" dirty="0">
                <a:latin typeface="Tw Cen MT"/>
                <a:cs typeface="Tw Cen MT"/>
              </a:rPr>
              <a:t>os </a:t>
            </a:r>
            <a:r>
              <a:rPr sz="2800" dirty="0">
                <a:latin typeface="Tw Cen MT"/>
                <a:cs typeface="Tw Cen MT"/>
              </a:rPr>
              <a:t>argumentos </a:t>
            </a:r>
            <a:r>
              <a:rPr sz="2800" spc="-5" dirty="0">
                <a:latin typeface="Tw Cen MT"/>
                <a:cs typeface="Tw Cen MT"/>
              </a:rPr>
              <a:t>que </a:t>
            </a:r>
            <a:r>
              <a:rPr sz="2800" spc="-45" dirty="0">
                <a:latin typeface="Tw Cen MT"/>
                <a:cs typeface="Tw Cen MT"/>
              </a:rPr>
              <a:t>Wegener </a:t>
            </a:r>
            <a:r>
              <a:rPr sz="2800" spc="-5" dirty="0">
                <a:latin typeface="Tw Cen MT"/>
                <a:cs typeface="Tw Cen MT"/>
              </a:rPr>
              <a:t>tinha  </a:t>
            </a:r>
            <a:r>
              <a:rPr sz="2800" spc="-10" dirty="0">
                <a:latin typeface="Tw Cen MT"/>
                <a:cs typeface="Tw Cen MT"/>
              </a:rPr>
              <a:t>apresentado, </a:t>
            </a:r>
            <a:r>
              <a:rPr sz="2800" dirty="0">
                <a:latin typeface="Tw Cen MT"/>
                <a:cs typeface="Tw Cen MT"/>
              </a:rPr>
              <a:t>os </a:t>
            </a:r>
            <a:r>
              <a:rPr sz="2800" spc="-10" dirty="0">
                <a:latin typeface="Tw Cen MT"/>
                <a:cs typeface="Tw Cen MT"/>
              </a:rPr>
              <a:t>geofísicos </a:t>
            </a:r>
            <a:r>
              <a:rPr sz="2800" spc="-5" dirty="0">
                <a:latin typeface="Tw Cen MT"/>
                <a:cs typeface="Tw Cen MT"/>
              </a:rPr>
              <a:t>(cientistas </a:t>
            </a:r>
            <a:r>
              <a:rPr sz="2800" dirty="0">
                <a:latin typeface="Tw Cen MT"/>
                <a:cs typeface="Tw Cen MT"/>
              </a:rPr>
              <a:t>que </a:t>
            </a:r>
            <a:r>
              <a:rPr sz="2800" spc="-5" dirty="0">
                <a:latin typeface="Tw Cen MT"/>
                <a:cs typeface="Tw Cen MT"/>
              </a:rPr>
              <a:t>estudam </a:t>
            </a:r>
            <a:r>
              <a:rPr sz="2800" dirty="0">
                <a:latin typeface="Tw Cen MT"/>
                <a:cs typeface="Tw Cen MT"/>
              </a:rPr>
              <a:t>as  </a:t>
            </a:r>
            <a:r>
              <a:rPr sz="2800" spc="-5" dirty="0">
                <a:latin typeface="Tw Cen MT"/>
                <a:cs typeface="Tw Cen MT"/>
              </a:rPr>
              <a:t>propriedades físicas </a:t>
            </a:r>
            <a:r>
              <a:rPr sz="2800" dirty="0">
                <a:latin typeface="Tw Cen MT"/>
                <a:cs typeface="Tw Cen MT"/>
              </a:rPr>
              <a:t>da </a:t>
            </a:r>
            <a:r>
              <a:rPr sz="2800" spc="-45" dirty="0">
                <a:latin typeface="Tw Cen MT"/>
                <a:cs typeface="Tw Cen MT"/>
              </a:rPr>
              <a:t>Terra) </a:t>
            </a:r>
            <a:r>
              <a:rPr sz="2800" spc="-5" dirty="0">
                <a:latin typeface="Tw Cen MT"/>
                <a:cs typeface="Tw Cen MT"/>
              </a:rPr>
              <a:t>e </a:t>
            </a:r>
            <a:r>
              <a:rPr sz="2800" spc="5" dirty="0">
                <a:latin typeface="Tw Cen MT"/>
                <a:cs typeface="Tw Cen MT"/>
              </a:rPr>
              <a:t>muitos </a:t>
            </a:r>
            <a:r>
              <a:rPr sz="2800" spc="-10" dirty="0">
                <a:latin typeface="Tw Cen MT"/>
                <a:cs typeface="Tw Cen MT"/>
              </a:rPr>
              <a:t>geólogos </a:t>
            </a:r>
            <a:r>
              <a:rPr sz="2800" dirty="0">
                <a:latin typeface="Tw Cen MT"/>
                <a:cs typeface="Tw Cen MT"/>
              </a:rPr>
              <a:t>da  época </a:t>
            </a:r>
            <a:r>
              <a:rPr sz="2800" spc="-5" dirty="0">
                <a:latin typeface="Tw Cen MT"/>
                <a:cs typeface="Tw Cen MT"/>
              </a:rPr>
              <a:t>não </a:t>
            </a:r>
            <a:r>
              <a:rPr sz="2800" spc="-10" dirty="0">
                <a:latin typeface="Tw Cen MT"/>
                <a:cs typeface="Tw Cen MT"/>
              </a:rPr>
              <a:t>estavam convencidos </a:t>
            </a:r>
            <a:r>
              <a:rPr sz="2800" spc="-5" dirty="0">
                <a:latin typeface="Tw Cen MT"/>
                <a:cs typeface="Tw Cen MT"/>
              </a:rPr>
              <a:t>que </a:t>
            </a:r>
            <a:r>
              <a:rPr sz="2800" dirty="0">
                <a:latin typeface="Tw Cen MT"/>
                <a:cs typeface="Tw Cen MT"/>
              </a:rPr>
              <a:t>os </a:t>
            </a:r>
            <a:r>
              <a:rPr sz="2800" spc="-5" dirty="0">
                <a:latin typeface="Tw Cen MT"/>
                <a:cs typeface="Tw Cen MT"/>
              </a:rPr>
              <a:t>continentes se  tinham</a:t>
            </a:r>
            <a:r>
              <a:rPr sz="2800" spc="10" dirty="0">
                <a:latin typeface="Tw Cen MT"/>
                <a:cs typeface="Tw Cen MT"/>
              </a:rPr>
              <a:t> </a:t>
            </a:r>
            <a:r>
              <a:rPr sz="2800" spc="-5" dirty="0">
                <a:latin typeface="Tw Cen MT"/>
                <a:cs typeface="Tw Cen MT"/>
              </a:rPr>
              <a:t>deslocado.</a:t>
            </a:r>
            <a:endParaRPr sz="2800">
              <a:latin typeface="Tw Cen MT"/>
              <a:cs typeface="Tw Cen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929626" y="0"/>
            <a:ext cx="1214374" cy="12143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2313" y="1266190"/>
            <a:ext cx="1873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Tw Cen MT"/>
                <a:cs typeface="Tw Cen MT"/>
              </a:rPr>
              <a:t>19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88000" y="5013959"/>
            <a:ext cx="576914" cy="3154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44296" y="4782311"/>
            <a:ext cx="569976" cy="6522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46403" y="4738115"/>
            <a:ext cx="617220" cy="6659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95755" y="4707635"/>
            <a:ext cx="571500" cy="6522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99388" y="4319015"/>
            <a:ext cx="1790700" cy="10104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22220" y="4288535"/>
            <a:ext cx="571500" cy="6522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627376" y="4084320"/>
            <a:ext cx="1161288" cy="8260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320796" y="4053840"/>
            <a:ext cx="569976" cy="6522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22903" y="3970020"/>
            <a:ext cx="752855" cy="7056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707891" y="3939540"/>
            <a:ext cx="571500" cy="6522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13047" y="3756659"/>
            <a:ext cx="1086612" cy="80467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431791" y="3732276"/>
            <a:ext cx="550163" cy="6477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97763" y="5164835"/>
            <a:ext cx="1333500" cy="87782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64919" y="5140452"/>
            <a:ext cx="554736" cy="6477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51788" y="4802123"/>
            <a:ext cx="1615439" cy="96011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99360" y="4776215"/>
            <a:ext cx="556260" cy="6477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587751" y="4617720"/>
            <a:ext cx="1005839" cy="78028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125723" y="4593335"/>
            <a:ext cx="553212" cy="64617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212592" y="4300728"/>
            <a:ext cx="1461516" cy="9144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206240" y="4274820"/>
            <a:ext cx="554736" cy="6477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293108" y="4195571"/>
            <a:ext cx="736091" cy="70103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561332" y="4171188"/>
            <a:ext cx="548639" cy="64617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25780" y="5446776"/>
            <a:ext cx="1868424" cy="103479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927860" y="5423915"/>
            <a:ext cx="545592" cy="64465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005583" y="5166359"/>
            <a:ext cx="1342644" cy="87934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880360" y="5141976"/>
            <a:ext cx="550163" cy="64617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964179" y="4678679"/>
            <a:ext cx="2043683" cy="108508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541520" y="4654296"/>
            <a:ext cx="550163" cy="64617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99932" y="5021579"/>
            <a:ext cx="556895" cy="297180"/>
          </a:xfrm>
          <a:custGeom>
            <a:avLst/>
            <a:gdLst/>
            <a:ahLst/>
            <a:cxnLst/>
            <a:rect l="l" t="t" r="r" b="b"/>
            <a:pathLst>
              <a:path w="556894" h="297179">
                <a:moveTo>
                  <a:pt x="91379" y="130048"/>
                </a:moveTo>
                <a:lnTo>
                  <a:pt x="42452" y="139846"/>
                </a:lnTo>
                <a:lnTo>
                  <a:pt x="8740" y="174244"/>
                </a:lnTo>
                <a:lnTo>
                  <a:pt x="0" y="204533"/>
                </a:lnTo>
                <a:lnTo>
                  <a:pt x="7" y="219535"/>
                </a:lnTo>
                <a:lnTo>
                  <a:pt x="18153" y="265699"/>
                </a:lnTo>
                <a:lnTo>
                  <a:pt x="57422" y="293691"/>
                </a:lnTo>
                <a:lnTo>
                  <a:pt x="72991" y="296926"/>
                </a:lnTo>
                <a:lnTo>
                  <a:pt x="89268" y="296826"/>
                </a:lnTo>
                <a:lnTo>
                  <a:pt x="130824" y="281797"/>
                </a:lnTo>
                <a:lnTo>
                  <a:pt x="139525" y="275844"/>
                </a:lnTo>
                <a:lnTo>
                  <a:pt x="177302" y="275844"/>
                </a:lnTo>
                <a:lnTo>
                  <a:pt x="181854" y="270637"/>
                </a:lnTo>
                <a:lnTo>
                  <a:pt x="171878" y="264251"/>
                </a:lnTo>
                <a:lnTo>
                  <a:pt x="85646" y="264251"/>
                </a:lnTo>
                <a:lnTo>
                  <a:pt x="77114" y="263937"/>
                </a:lnTo>
                <a:lnTo>
                  <a:pt x="42498" y="235497"/>
                </a:lnTo>
                <a:lnTo>
                  <a:pt x="36161" y="206263"/>
                </a:lnTo>
                <a:lnTo>
                  <a:pt x="36230" y="204533"/>
                </a:lnTo>
                <a:lnTo>
                  <a:pt x="59230" y="168142"/>
                </a:lnTo>
                <a:lnTo>
                  <a:pt x="77792" y="162710"/>
                </a:lnTo>
                <a:lnTo>
                  <a:pt x="148140" y="162710"/>
                </a:lnTo>
                <a:lnTo>
                  <a:pt x="146532" y="160194"/>
                </a:lnTo>
                <a:lnTo>
                  <a:pt x="135409" y="148844"/>
                </a:lnTo>
                <a:lnTo>
                  <a:pt x="121897" y="139700"/>
                </a:lnTo>
                <a:lnTo>
                  <a:pt x="106876" y="133242"/>
                </a:lnTo>
                <a:lnTo>
                  <a:pt x="91379" y="130048"/>
                </a:lnTo>
                <a:close/>
              </a:path>
              <a:path w="556894" h="297179">
                <a:moveTo>
                  <a:pt x="177302" y="275844"/>
                </a:moveTo>
                <a:lnTo>
                  <a:pt x="139525" y="275844"/>
                </a:lnTo>
                <a:lnTo>
                  <a:pt x="163312" y="291846"/>
                </a:lnTo>
                <a:lnTo>
                  <a:pt x="177302" y="275844"/>
                </a:lnTo>
                <a:close/>
              </a:path>
              <a:path w="556894" h="297179">
                <a:moveTo>
                  <a:pt x="105540" y="220853"/>
                </a:moveTo>
                <a:lnTo>
                  <a:pt x="87607" y="241808"/>
                </a:lnTo>
                <a:lnTo>
                  <a:pt x="109858" y="256540"/>
                </a:lnTo>
                <a:lnTo>
                  <a:pt x="104028" y="259207"/>
                </a:lnTo>
                <a:lnTo>
                  <a:pt x="98885" y="261239"/>
                </a:lnTo>
                <a:lnTo>
                  <a:pt x="94440" y="262636"/>
                </a:lnTo>
                <a:lnTo>
                  <a:pt x="85646" y="264251"/>
                </a:lnTo>
                <a:lnTo>
                  <a:pt x="171878" y="264251"/>
                </a:lnTo>
                <a:lnTo>
                  <a:pt x="156060" y="254127"/>
                </a:lnTo>
                <a:lnTo>
                  <a:pt x="162147" y="238648"/>
                </a:lnTo>
                <a:lnTo>
                  <a:pt x="162959" y="234188"/>
                </a:lnTo>
                <a:lnTo>
                  <a:pt x="125999" y="234188"/>
                </a:lnTo>
                <a:lnTo>
                  <a:pt x="105540" y="220853"/>
                </a:lnTo>
                <a:close/>
              </a:path>
              <a:path w="556894" h="297179">
                <a:moveTo>
                  <a:pt x="148140" y="162710"/>
                </a:moveTo>
                <a:lnTo>
                  <a:pt x="77792" y="162710"/>
                </a:lnTo>
                <a:lnTo>
                  <a:pt x="86958" y="162782"/>
                </a:lnTo>
                <a:lnTo>
                  <a:pt x="95636" y="164806"/>
                </a:lnTo>
                <a:lnTo>
                  <a:pt x="126406" y="201549"/>
                </a:lnTo>
                <a:lnTo>
                  <a:pt x="129208" y="219535"/>
                </a:lnTo>
                <a:lnTo>
                  <a:pt x="128354" y="227284"/>
                </a:lnTo>
                <a:lnTo>
                  <a:pt x="125999" y="234188"/>
                </a:lnTo>
                <a:lnTo>
                  <a:pt x="162959" y="234188"/>
                </a:lnTo>
                <a:lnTo>
                  <a:pt x="165052" y="222694"/>
                </a:lnTo>
                <a:lnTo>
                  <a:pt x="164776" y="206263"/>
                </a:lnTo>
                <a:lnTo>
                  <a:pt x="161318" y="189357"/>
                </a:lnTo>
                <a:lnTo>
                  <a:pt x="155155" y="173686"/>
                </a:lnTo>
                <a:lnTo>
                  <a:pt x="148140" y="162710"/>
                </a:lnTo>
                <a:close/>
              </a:path>
              <a:path w="556894" h="297179">
                <a:moveTo>
                  <a:pt x="229962" y="144145"/>
                </a:moveTo>
                <a:lnTo>
                  <a:pt x="198961" y="153162"/>
                </a:lnTo>
                <a:lnTo>
                  <a:pt x="215763" y="210312"/>
                </a:lnTo>
                <a:lnTo>
                  <a:pt x="219604" y="220196"/>
                </a:lnTo>
                <a:lnTo>
                  <a:pt x="258346" y="245459"/>
                </a:lnTo>
                <a:lnTo>
                  <a:pt x="268771" y="245002"/>
                </a:lnTo>
                <a:lnTo>
                  <a:pt x="306088" y="227085"/>
                </a:lnTo>
                <a:lnTo>
                  <a:pt x="314720" y="213995"/>
                </a:lnTo>
                <a:lnTo>
                  <a:pt x="265179" y="213995"/>
                </a:lnTo>
                <a:lnTo>
                  <a:pt x="260022" y="212979"/>
                </a:lnTo>
                <a:lnTo>
                  <a:pt x="250028" y="205613"/>
                </a:lnTo>
                <a:lnTo>
                  <a:pt x="246497" y="200279"/>
                </a:lnTo>
                <a:lnTo>
                  <a:pt x="229962" y="144145"/>
                </a:lnTo>
                <a:close/>
              </a:path>
              <a:path w="556894" h="297179">
                <a:moveTo>
                  <a:pt x="299710" y="123571"/>
                </a:moveTo>
                <a:lnTo>
                  <a:pt x="268709" y="132715"/>
                </a:lnTo>
                <a:lnTo>
                  <a:pt x="283365" y="182499"/>
                </a:lnTo>
                <a:lnTo>
                  <a:pt x="285397" y="189484"/>
                </a:lnTo>
                <a:lnTo>
                  <a:pt x="285168" y="195707"/>
                </a:lnTo>
                <a:lnTo>
                  <a:pt x="280177" y="207137"/>
                </a:lnTo>
                <a:lnTo>
                  <a:pt x="276113" y="210820"/>
                </a:lnTo>
                <a:lnTo>
                  <a:pt x="265179" y="213995"/>
                </a:lnTo>
                <a:lnTo>
                  <a:pt x="314720" y="213995"/>
                </a:lnTo>
                <a:lnTo>
                  <a:pt x="316452" y="210530"/>
                </a:lnTo>
                <a:lnTo>
                  <a:pt x="318749" y="201644"/>
                </a:lnTo>
                <a:lnTo>
                  <a:pt x="319010" y="192520"/>
                </a:lnTo>
                <a:lnTo>
                  <a:pt x="317236" y="183134"/>
                </a:lnTo>
                <a:lnTo>
                  <a:pt x="299710" y="123571"/>
                </a:lnTo>
                <a:close/>
              </a:path>
              <a:path w="556894" h="297179">
                <a:moveTo>
                  <a:pt x="394960" y="94488"/>
                </a:moveTo>
                <a:lnTo>
                  <a:pt x="361091" y="112611"/>
                </a:lnTo>
                <a:lnTo>
                  <a:pt x="351031" y="141747"/>
                </a:lnTo>
                <a:lnTo>
                  <a:pt x="351388" y="152310"/>
                </a:lnTo>
                <a:lnTo>
                  <a:pt x="369444" y="190555"/>
                </a:lnTo>
                <a:lnTo>
                  <a:pt x="403624" y="205176"/>
                </a:lnTo>
                <a:lnTo>
                  <a:pt x="412575" y="203581"/>
                </a:lnTo>
                <a:lnTo>
                  <a:pt x="419725" y="201422"/>
                </a:lnTo>
                <a:lnTo>
                  <a:pt x="425275" y="198247"/>
                </a:lnTo>
                <a:lnTo>
                  <a:pt x="429225" y="193675"/>
                </a:lnTo>
                <a:lnTo>
                  <a:pt x="433174" y="189230"/>
                </a:lnTo>
                <a:lnTo>
                  <a:pt x="436460" y="183007"/>
                </a:lnTo>
                <a:lnTo>
                  <a:pt x="436580" y="182721"/>
                </a:lnTo>
                <a:lnTo>
                  <a:pt x="439283" y="174625"/>
                </a:lnTo>
                <a:lnTo>
                  <a:pt x="408371" y="174625"/>
                </a:lnTo>
                <a:lnTo>
                  <a:pt x="402694" y="173990"/>
                </a:lnTo>
                <a:lnTo>
                  <a:pt x="397614" y="171069"/>
                </a:lnTo>
                <a:lnTo>
                  <a:pt x="392534" y="168021"/>
                </a:lnTo>
                <a:lnTo>
                  <a:pt x="388978" y="163068"/>
                </a:lnTo>
                <a:lnTo>
                  <a:pt x="384825" y="148844"/>
                </a:lnTo>
                <a:lnTo>
                  <a:pt x="385067" y="142240"/>
                </a:lnTo>
                <a:lnTo>
                  <a:pt x="387708" y="136271"/>
                </a:lnTo>
                <a:lnTo>
                  <a:pt x="390350" y="130175"/>
                </a:lnTo>
                <a:lnTo>
                  <a:pt x="394681" y="126365"/>
                </a:lnTo>
                <a:lnTo>
                  <a:pt x="406606" y="122809"/>
                </a:lnTo>
                <a:lnTo>
                  <a:pt x="457724" y="122809"/>
                </a:lnTo>
                <a:lnTo>
                  <a:pt x="452156" y="103886"/>
                </a:lnTo>
                <a:lnTo>
                  <a:pt x="419001" y="103886"/>
                </a:lnTo>
                <a:lnTo>
                  <a:pt x="412067" y="99695"/>
                </a:lnTo>
                <a:lnTo>
                  <a:pt x="405882" y="97028"/>
                </a:lnTo>
                <a:lnTo>
                  <a:pt x="394960" y="94488"/>
                </a:lnTo>
                <a:close/>
              </a:path>
              <a:path w="556894" h="297179">
                <a:moveTo>
                  <a:pt x="472936" y="174498"/>
                </a:moveTo>
                <a:lnTo>
                  <a:pt x="439766" y="174498"/>
                </a:lnTo>
                <a:lnTo>
                  <a:pt x="444922" y="192024"/>
                </a:lnTo>
                <a:lnTo>
                  <a:pt x="475440" y="183007"/>
                </a:lnTo>
                <a:lnTo>
                  <a:pt x="472936" y="174498"/>
                </a:lnTo>
                <a:close/>
              </a:path>
              <a:path w="556894" h="297179">
                <a:moveTo>
                  <a:pt x="457724" y="122809"/>
                </a:moveTo>
                <a:lnTo>
                  <a:pt x="406606" y="122809"/>
                </a:lnTo>
                <a:lnTo>
                  <a:pt x="412372" y="123698"/>
                </a:lnTo>
                <a:lnTo>
                  <a:pt x="418036" y="127000"/>
                </a:lnTo>
                <a:lnTo>
                  <a:pt x="423700" y="130429"/>
                </a:lnTo>
                <a:lnTo>
                  <a:pt x="427459" y="135255"/>
                </a:lnTo>
                <a:lnTo>
                  <a:pt x="431345" y="148463"/>
                </a:lnTo>
                <a:lnTo>
                  <a:pt x="430914" y="154940"/>
                </a:lnTo>
                <a:lnTo>
                  <a:pt x="425148" y="167132"/>
                </a:lnTo>
                <a:lnTo>
                  <a:pt x="420690" y="171069"/>
                </a:lnTo>
                <a:lnTo>
                  <a:pt x="414658" y="172847"/>
                </a:lnTo>
                <a:lnTo>
                  <a:pt x="408371" y="174625"/>
                </a:lnTo>
                <a:lnTo>
                  <a:pt x="439283" y="174625"/>
                </a:lnTo>
                <a:lnTo>
                  <a:pt x="439766" y="174498"/>
                </a:lnTo>
                <a:lnTo>
                  <a:pt x="472936" y="174498"/>
                </a:lnTo>
                <a:lnTo>
                  <a:pt x="457724" y="122809"/>
                </a:lnTo>
                <a:close/>
              </a:path>
              <a:path w="556894" h="297179">
                <a:moveTo>
                  <a:pt x="445354" y="80772"/>
                </a:moveTo>
                <a:lnTo>
                  <a:pt x="414823" y="89662"/>
                </a:lnTo>
                <a:lnTo>
                  <a:pt x="419001" y="103886"/>
                </a:lnTo>
                <a:lnTo>
                  <a:pt x="452156" y="103886"/>
                </a:lnTo>
                <a:lnTo>
                  <a:pt x="445354" y="80772"/>
                </a:lnTo>
                <a:close/>
              </a:path>
              <a:path w="556894" h="297179">
                <a:moveTo>
                  <a:pt x="509641" y="0"/>
                </a:moveTo>
                <a:lnTo>
                  <a:pt x="479123" y="9017"/>
                </a:lnTo>
                <a:lnTo>
                  <a:pt x="525935" y="168148"/>
                </a:lnTo>
                <a:lnTo>
                  <a:pt x="556466" y="159131"/>
                </a:lnTo>
                <a:lnTo>
                  <a:pt x="509641" y="0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88443" y="5013955"/>
            <a:ext cx="110717" cy="11179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660219" y="4219194"/>
            <a:ext cx="259715" cy="181610"/>
          </a:xfrm>
          <a:custGeom>
            <a:avLst/>
            <a:gdLst/>
            <a:ahLst/>
            <a:cxnLst/>
            <a:rect l="l" t="t" r="r" b="b"/>
            <a:pathLst>
              <a:path w="259714" h="181610">
                <a:moveTo>
                  <a:pt x="43735" y="70357"/>
                </a:moveTo>
                <a:lnTo>
                  <a:pt x="9261" y="88701"/>
                </a:lnTo>
                <a:lnTo>
                  <a:pt x="0" y="117649"/>
                </a:lnTo>
                <a:lnTo>
                  <a:pt x="509" y="128236"/>
                </a:lnTo>
                <a:lnTo>
                  <a:pt x="18504" y="166498"/>
                </a:lnTo>
                <a:lnTo>
                  <a:pt x="52143" y="181100"/>
                </a:lnTo>
                <a:lnTo>
                  <a:pt x="60880" y="179577"/>
                </a:lnTo>
                <a:lnTo>
                  <a:pt x="70024" y="175571"/>
                </a:lnTo>
                <a:lnTo>
                  <a:pt x="77644" y="169433"/>
                </a:lnTo>
                <a:lnTo>
                  <a:pt x="83740" y="161129"/>
                </a:lnTo>
                <a:lnTo>
                  <a:pt x="88312" y="150621"/>
                </a:lnTo>
                <a:lnTo>
                  <a:pt x="56816" y="150621"/>
                </a:lnTo>
                <a:lnTo>
                  <a:pt x="51482" y="149732"/>
                </a:lnTo>
                <a:lnTo>
                  <a:pt x="46275" y="146430"/>
                </a:lnTo>
                <a:lnTo>
                  <a:pt x="41195" y="143128"/>
                </a:lnTo>
                <a:lnTo>
                  <a:pt x="37639" y="138302"/>
                </a:lnTo>
                <a:lnTo>
                  <a:pt x="35861" y="132079"/>
                </a:lnTo>
                <a:lnTo>
                  <a:pt x="33575" y="124205"/>
                </a:lnTo>
                <a:lnTo>
                  <a:pt x="55038" y="98551"/>
                </a:lnTo>
                <a:lnTo>
                  <a:pt x="106159" y="98551"/>
                </a:lnTo>
                <a:lnTo>
                  <a:pt x="100512" y="79374"/>
                </a:lnTo>
                <a:lnTo>
                  <a:pt x="67103" y="79374"/>
                </a:lnTo>
                <a:lnTo>
                  <a:pt x="60499" y="75183"/>
                </a:lnTo>
                <a:lnTo>
                  <a:pt x="54530" y="72516"/>
                </a:lnTo>
                <a:lnTo>
                  <a:pt x="49069" y="71373"/>
                </a:lnTo>
                <a:lnTo>
                  <a:pt x="43735" y="70357"/>
                </a:lnTo>
                <a:close/>
              </a:path>
              <a:path w="259714" h="181610">
                <a:moveTo>
                  <a:pt x="121456" y="150494"/>
                </a:moveTo>
                <a:lnTo>
                  <a:pt x="88820" y="150494"/>
                </a:lnTo>
                <a:lnTo>
                  <a:pt x="93900" y="168020"/>
                </a:lnTo>
                <a:lnTo>
                  <a:pt x="123999" y="159130"/>
                </a:lnTo>
                <a:lnTo>
                  <a:pt x="121456" y="150494"/>
                </a:lnTo>
                <a:close/>
              </a:path>
              <a:path w="259714" h="181610">
                <a:moveTo>
                  <a:pt x="106159" y="98551"/>
                </a:moveTo>
                <a:lnTo>
                  <a:pt x="55038" y="98551"/>
                </a:lnTo>
                <a:lnTo>
                  <a:pt x="60880" y="99313"/>
                </a:lnTo>
                <a:lnTo>
                  <a:pt x="66595" y="102742"/>
                </a:lnTo>
                <a:lnTo>
                  <a:pt x="72183" y="106171"/>
                </a:lnTo>
                <a:lnTo>
                  <a:pt x="75866" y="110870"/>
                </a:lnTo>
                <a:lnTo>
                  <a:pt x="77683" y="117220"/>
                </a:lnTo>
                <a:lnTo>
                  <a:pt x="79803" y="124205"/>
                </a:lnTo>
                <a:lnTo>
                  <a:pt x="79422" y="130936"/>
                </a:lnTo>
                <a:lnTo>
                  <a:pt x="76374" y="137032"/>
                </a:lnTo>
                <a:lnTo>
                  <a:pt x="73453" y="143128"/>
                </a:lnTo>
                <a:lnTo>
                  <a:pt x="68754" y="147065"/>
                </a:lnTo>
                <a:lnTo>
                  <a:pt x="56816" y="150621"/>
                </a:lnTo>
                <a:lnTo>
                  <a:pt x="88312" y="150621"/>
                </a:lnTo>
                <a:lnTo>
                  <a:pt x="88820" y="150494"/>
                </a:lnTo>
                <a:lnTo>
                  <a:pt x="121456" y="150494"/>
                </a:lnTo>
                <a:lnTo>
                  <a:pt x="106159" y="98551"/>
                </a:lnTo>
                <a:close/>
              </a:path>
              <a:path w="259714" h="181610">
                <a:moveTo>
                  <a:pt x="77136" y="0"/>
                </a:moveTo>
                <a:lnTo>
                  <a:pt x="46402" y="9016"/>
                </a:lnTo>
                <a:lnTo>
                  <a:pt x="67103" y="79374"/>
                </a:lnTo>
                <a:lnTo>
                  <a:pt x="100512" y="79374"/>
                </a:lnTo>
                <a:lnTo>
                  <a:pt x="77136" y="0"/>
                </a:lnTo>
                <a:close/>
              </a:path>
              <a:path w="259714" h="181610">
                <a:moveTo>
                  <a:pt x="198129" y="24878"/>
                </a:moveTo>
                <a:lnTo>
                  <a:pt x="160527" y="44106"/>
                </a:lnTo>
                <a:lnTo>
                  <a:pt x="148180" y="73278"/>
                </a:lnTo>
                <a:lnTo>
                  <a:pt x="148228" y="84018"/>
                </a:lnTo>
                <a:lnTo>
                  <a:pt x="167703" y="124053"/>
                </a:lnTo>
                <a:lnTo>
                  <a:pt x="196341" y="136255"/>
                </a:lnTo>
                <a:lnTo>
                  <a:pt x="207381" y="135979"/>
                </a:lnTo>
                <a:lnTo>
                  <a:pt x="219122" y="133476"/>
                </a:lnTo>
                <a:lnTo>
                  <a:pt x="234007" y="127309"/>
                </a:lnTo>
                <a:lnTo>
                  <a:pt x="245713" y="118332"/>
                </a:lnTo>
                <a:lnTo>
                  <a:pt x="250566" y="111632"/>
                </a:lnTo>
                <a:lnTo>
                  <a:pt x="205406" y="111632"/>
                </a:lnTo>
                <a:lnTo>
                  <a:pt x="200199" y="110997"/>
                </a:lnTo>
                <a:lnTo>
                  <a:pt x="194992" y="107949"/>
                </a:lnTo>
                <a:lnTo>
                  <a:pt x="189912" y="105028"/>
                </a:lnTo>
                <a:lnTo>
                  <a:pt x="186102" y="100329"/>
                </a:lnTo>
                <a:lnTo>
                  <a:pt x="183816" y="93852"/>
                </a:lnTo>
                <a:lnTo>
                  <a:pt x="253405" y="73278"/>
                </a:lnTo>
                <a:lnTo>
                  <a:pt x="177974" y="73278"/>
                </a:lnTo>
                <a:lnTo>
                  <a:pt x="176958" y="66928"/>
                </a:lnTo>
                <a:lnTo>
                  <a:pt x="177974" y="61467"/>
                </a:lnTo>
                <a:lnTo>
                  <a:pt x="180768" y="57022"/>
                </a:lnTo>
                <a:lnTo>
                  <a:pt x="183689" y="52577"/>
                </a:lnTo>
                <a:lnTo>
                  <a:pt x="188007" y="49402"/>
                </a:lnTo>
                <a:lnTo>
                  <a:pt x="193976" y="47751"/>
                </a:lnTo>
                <a:lnTo>
                  <a:pt x="201283" y="46870"/>
                </a:lnTo>
                <a:lnTo>
                  <a:pt x="245389" y="46870"/>
                </a:lnTo>
                <a:lnTo>
                  <a:pt x="245268" y="46672"/>
                </a:lnTo>
                <a:lnTo>
                  <a:pt x="237853" y="38576"/>
                </a:lnTo>
                <a:lnTo>
                  <a:pt x="228901" y="32003"/>
                </a:lnTo>
                <a:lnTo>
                  <a:pt x="218946" y="27390"/>
                </a:lnTo>
                <a:lnTo>
                  <a:pt x="208692" y="25003"/>
                </a:lnTo>
                <a:lnTo>
                  <a:pt x="198129" y="24878"/>
                </a:lnTo>
                <a:close/>
              </a:path>
              <a:path w="259714" h="181610">
                <a:moveTo>
                  <a:pt x="228901" y="90931"/>
                </a:moveTo>
                <a:lnTo>
                  <a:pt x="205406" y="111632"/>
                </a:lnTo>
                <a:lnTo>
                  <a:pt x="250566" y="111632"/>
                </a:lnTo>
                <a:lnTo>
                  <a:pt x="254252" y="106545"/>
                </a:lnTo>
                <a:lnTo>
                  <a:pt x="259635" y="91947"/>
                </a:lnTo>
                <a:lnTo>
                  <a:pt x="228901" y="90931"/>
                </a:lnTo>
                <a:close/>
              </a:path>
              <a:path w="259714" h="181610">
                <a:moveTo>
                  <a:pt x="245389" y="46870"/>
                </a:moveTo>
                <a:lnTo>
                  <a:pt x="201283" y="46870"/>
                </a:lnTo>
                <a:lnTo>
                  <a:pt x="207946" y="48799"/>
                </a:lnTo>
                <a:lnTo>
                  <a:pt x="213943" y="53538"/>
                </a:lnTo>
                <a:lnTo>
                  <a:pt x="219249" y="61086"/>
                </a:lnTo>
                <a:lnTo>
                  <a:pt x="177974" y="73278"/>
                </a:lnTo>
                <a:lnTo>
                  <a:pt x="253405" y="73278"/>
                </a:lnTo>
                <a:lnTo>
                  <a:pt x="256841" y="72262"/>
                </a:lnTo>
                <a:lnTo>
                  <a:pt x="255444" y="67436"/>
                </a:lnTo>
                <a:lnTo>
                  <a:pt x="251136" y="56292"/>
                </a:lnTo>
                <a:lnTo>
                  <a:pt x="245389" y="46870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047680" y="4018026"/>
            <a:ext cx="589280" cy="308610"/>
          </a:xfrm>
          <a:custGeom>
            <a:avLst/>
            <a:gdLst/>
            <a:ahLst/>
            <a:cxnLst/>
            <a:rect l="l" t="t" r="r" b="b"/>
            <a:pathLst>
              <a:path w="589279" h="308610">
                <a:moveTo>
                  <a:pt x="54927" y="274828"/>
                </a:moveTo>
                <a:lnTo>
                  <a:pt x="20764" y="284988"/>
                </a:lnTo>
                <a:lnTo>
                  <a:pt x="26642" y="293010"/>
                </a:lnTo>
                <a:lnTo>
                  <a:pt x="33020" y="299354"/>
                </a:lnTo>
                <a:lnTo>
                  <a:pt x="39874" y="304008"/>
                </a:lnTo>
                <a:lnTo>
                  <a:pt x="47180" y="306959"/>
                </a:lnTo>
                <a:lnTo>
                  <a:pt x="55181" y="308409"/>
                </a:lnTo>
                <a:lnTo>
                  <a:pt x="63944" y="308562"/>
                </a:lnTo>
                <a:lnTo>
                  <a:pt x="73469" y="307405"/>
                </a:lnTo>
                <a:lnTo>
                  <a:pt x="112331" y="290703"/>
                </a:lnTo>
                <a:lnTo>
                  <a:pt x="119526" y="283257"/>
                </a:lnTo>
                <a:lnTo>
                  <a:pt x="74733" y="283257"/>
                </a:lnTo>
                <a:lnTo>
                  <a:pt x="68437" y="282257"/>
                </a:lnTo>
                <a:lnTo>
                  <a:pt x="61831" y="279447"/>
                </a:lnTo>
                <a:lnTo>
                  <a:pt x="54927" y="274828"/>
                </a:lnTo>
                <a:close/>
              </a:path>
              <a:path w="589279" h="308610">
                <a:moveTo>
                  <a:pt x="122607" y="237109"/>
                </a:moveTo>
                <a:lnTo>
                  <a:pt x="89725" y="237109"/>
                </a:lnTo>
                <a:lnTo>
                  <a:pt x="93154" y="249047"/>
                </a:lnTo>
                <a:lnTo>
                  <a:pt x="95567" y="257175"/>
                </a:lnTo>
                <a:lnTo>
                  <a:pt x="95567" y="264287"/>
                </a:lnTo>
                <a:lnTo>
                  <a:pt x="90995" y="276732"/>
                </a:lnTo>
                <a:lnTo>
                  <a:pt x="86804" y="280669"/>
                </a:lnTo>
                <a:lnTo>
                  <a:pt x="80708" y="282448"/>
                </a:lnTo>
                <a:lnTo>
                  <a:pt x="74733" y="283257"/>
                </a:lnTo>
                <a:lnTo>
                  <a:pt x="119526" y="283257"/>
                </a:lnTo>
                <a:lnTo>
                  <a:pt x="121523" y="280622"/>
                </a:lnTo>
                <a:lnTo>
                  <a:pt x="124350" y="274897"/>
                </a:lnTo>
                <a:lnTo>
                  <a:pt x="126047" y="268731"/>
                </a:lnTo>
                <a:lnTo>
                  <a:pt x="127444" y="260350"/>
                </a:lnTo>
                <a:lnTo>
                  <a:pt x="127317" y="253237"/>
                </a:lnTo>
                <a:lnTo>
                  <a:pt x="125666" y="247523"/>
                </a:lnTo>
                <a:lnTo>
                  <a:pt x="122607" y="237109"/>
                </a:lnTo>
                <a:close/>
              </a:path>
              <a:path w="589279" h="308610">
                <a:moveTo>
                  <a:pt x="41092" y="158073"/>
                </a:moveTo>
                <a:lnTo>
                  <a:pt x="5143" y="184023"/>
                </a:lnTo>
                <a:lnTo>
                  <a:pt x="0" y="203803"/>
                </a:lnTo>
                <a:lnTo>
                  <a:pt x="285" y="214205"/>
                </a:lnTo>
                <a:lnTo>
                  <a:pt x="18478" y="252081"/>
                </a:lnTo>
                <a:lnTo>
                  <a:pt x="53554" y="265586"/>
                </a:lnTo>
                <a:lnTo>
                  <a:pt x="63055" y="263779"/>
                </a:lnTo>
                <a:lnTo>
                  <a:pt x="71491" y="260111"/>
                </a:lnTo>
                <a:lnTo>
                  <a:pt x="78724" y="254444"/>
                </a:lnTo>
                <a:lnTo>
                  <a:pt x="84790" y="246776"/>
                </a:lnTo>
                <a:lnTo>
                  <a:pt x="89725" y="237109"/>
                </a:lnTo>
                <a:lnTo>
                  <a:pt x="122607" y="237109"/>
                </a:lnTo>
                <a:lnTo>
                  <a:pt x="121674" y="233934"/>
                </a:lnTo>
                <a:lnTo>
                  <a:pt x="58737" y="233934"/>
                </a:lnTo>
                <a:lnTo>
                  <a:pt x="52768" y="233044"/>
                </a:lnTo>
                <a:lnTo>
                  <a:pt x="46672" y="229488"/>
                </a:lnTo>
                <a:lnTo>
                  <a:pt x="40703" y="225806"/>
                </a:lnTo>
                <a:lnTo>
                  <a:pt x="36893" y="221361"/>
                </a:lnTo>
                <a:lnTo>
                  <a:pt x="33083" y="208406"/>
                </a:lnTo>
                <a:lnTo>
                  <a:pt x="33464" y="201549"/>
                </a:lnTo>
                <a:lnTo>
                  <a:pt x="36512" y="195580"/>
                </a:lnTo>
                <a:lnTo>
                  <a:pt x="39433" y="189484"/>
                </a:lnTo>
                <a:lnTo>
                  <a:pt x="44259" y="185547"/>
                </a:lnTo>
                <a:lnTo>
                  <a:pt x="56959" y="181737"/>
                </a:lnTo>
                <a:lnTo>
                  <a:pt x="106341" y="181737"/>
                </a:lnTo>
                <a:lnTo>
                  <a:pt x="101976" y="166878"/>
                </a:lnTo>
                <a:lnTo>
                  <a:pt x="69024" y="166878"/>
                </a:lnTo>
                <a:lnTo>
                  <a:pt x="59189" y="161831"/>
                </a:lnTo>
                <a:lnTo>
                  <a:pt x="49879" y="158892"/>
                </a:lnTo>
                <a:lnTo>
                  <a:pt x="41092" y="158073"/>
                </a:lnTo>
                <a:close/>
              </a:path>
              <a:path w="589279" h="308610">
                <a:moveTo>
                  <a:pt x="106341" y="181737"/>
                </a:moveTo>
                <a:lnTo>
                  <a:pt x="56959" y="181737"/>
                </a:lnTo>
                <a:lnTo>
                  <a:pt x="62928" y="182499"/>
                </a:lnTo>
                <a:lnTo>
                  <a:pt x="68262" y="185800"/>
                </a:lnTo>
                <a:lnTo>
                  <a:pt x="73596" y="189230"/>
                </a:lnTo>
                <a:lnTo>
                  <a:pt x="77406" y="194310"/>
                </a:lnTo>
                <a:lnTo>
                  <a:pt x="79513" y="201549"/>
                </a:lnTo>
                <a:lnTo>
                  <a:pt x="81470" y="208153"/>
                </a:lnTo>
                <a:lnTo>
                  <a:pt x="58737" y="233934"/>
                </a:lnTo>
                <a:lnTo>
                  <a:pt x="121674" y="233934"/>
                </a:lnTo>
                <a:lnTo>
                  <a:pt x="106341" y="181737"/>
                </a:lnTo>
                <a:close/>
              </a:path>
              <a:path w="589279" h="308610">
                <a:moveTo>
                  <a:pt x="95186" y="143763"/>
                </a:moveTo>
                <a:lnTo>
                  <a:pt x="64833" y="152654"/>
                </a:lnTo>
                <a:lnTo>
                  <a:pt x="69024" y="166878"/>
                </a:lnTo>
                <a:lnTo>
                  <a:pt x="101976" y="166878"/>
                </a:lnTo>
                <a:lnTo>
                  <a:pt x="95186" y="143763"/>
                </a:lnTo>
                <a:close/>
              </a:path>
              <a:path w="589279" h="308610">
                <a:moveTo>
                  <a:pt x="198092" y="112055"/>
                </a:moveTo>
                <a:lnTo>
                  <a:pt x="160524" y="131282"/>
                </a:lnTo>
                <a:lnTo>
                  <a:pt x="148149" y="160400"/>
                </a:lnTo>
                <a:lnTo>
                  <a:pt x="148191" y="171140"/>
                </a:lnTo>
                <a:lnTo>
                  <a:pt x="167719" y="211282"/>
                </a:lnTo>
                <a:lnTo>
                  <a:pt x="196357" y="223456"/>
                </a:lnTo>
                <a:lnTo>
                  <a:pt x="207396" y="223174"/>
                </a:lnTo>
                <a:lnTo>
                  <a:pt x="219138" y="220725"/>
                </a:lnTo>
                <a:lnTo>
                  <a:pt x="234023" y="214487"/>
                </a:lnTo>
                <a:lnTo>
                  <a:pt x="245729" y="205486"/>
                </a:lnTo>
                <a:lnTo>
                  <a:pt x="250522" y="198881"/>
                </a:lnTo>
                <a:lnTo>
                  <a:pt x="205295" y="198881"/>
                </a:lnTo>
                <a:lnTo>
                  <a:pt x="200088" y="198119"/>
                </a:lnTo>
                <a:lnTo>
                  <a:pt x="195008" y="195199"/>
                </a:lnTo>
                <a:lnTo>
                  <a:pt x="189801" y="192278"/>
                </a:lnTo>
                <a:lnTo>
                  <a:pt x="186118" y="187451"/>
                </a:lnTo>
                <a:lnTo>
                  <a:pt x="183705" y="180975"/>
                </a:lnTo>
                <a:lnTo>
                  <a:pt x="253827" y="160400"/>
                </a:lnTo>
                <a:lnTo>
                  <a:pt x="177990" y="160400"/>
                </a:lnTo>
                <a:lnTo>
                  <a:pt x="176974" y="154050"/>
                </a:lnTo>
                <a:lnTo>
                  <a:pt x="177863" y="148717"/>
                </a:lnTo>
                <a:lnTo>
                  <a:pt x="180784" y="144144"/>
                </a:lnTo>
                <a:lnTo>
                  <a:pt x="183705" y="139700"/>
                </a:lnTo>
                <a:lnTo>
                  <a:pt x="188023" y="136651"/>
                </a:lnTo>
                <a:lnTo>
                  <a:pt x="193865" y="134874"/>
                </a:lnTo>
                <a:lnTo>
                  <a:pt x="201227" y="134012"/>
                </a:lnTo>
                <a:lnTo>
                  <a:pt x="245398" y="134012"/>
                </a:lnTo>
                <a:lnTo>
                  <a:pt x="245284" y="133826"/>
                </a:lnTo>
                <a:lnTo>
                  <a:pt x="237869" y="125753"/>
                </a:lnTo>
                <a:lnTo>
                  <a:pt x="228917" y="119253"/>
                </a:lnTo>
                <a:lnTo>
                  <a:pt x="218959" y="114583"/>
                </a:lnTo>
                <a:lnTo>
                  <a:pt x="208692" y="112188"/>
                </a:lnTo>
                <a:lnTo>
                  <a:pt x="198092" y="112055"/>
                </a:lnTo>
                <a:close/>
              </a:path>
              <a:path w="589279" h="308610">
                <a:moveTo>
                  <a:pt x="228917" y="178054"/>
                </a:moveTo>
                <a:lnTo>
                  <a:pt x="205295" y="198881"/>
                </a:lnTo>
                <a:lnTo>
                  <a:pt x="250522" y="198881"/>
                </a:lnTo>
                <a:lnTo>
                  <a:pt x="254267" y="193722"/>
                </a:lnTo>
                <a:lnTo>
                  <a:pt x="259651" y="179197"/>
                </a:lnTo>
                <a:lnTo>
                  <a:pt x="228917" y="178054"/>
                </a:lnTo>
                <a:close/>
              </a:path>
              <a:path w="589279" h="308610">
                <a:moveTo>
                  <a:pt x="245398" y="134012"/>
                </a:moveTo>
                <a:lnTo>
                  <a:pt x="201227" y="134012"/>
                </a:lnTo>
                <a:lnTo>
                  <a:pt x="207899" y="135985"/>
                </a:lnTo>
                <a:lnTo>
                  <a:pt x="213903" y="140767"/>
                </a:lnTo>
                <a:lnTo>
                  <a:pt x="219265" y="148336"/>
                </a:lnTo>
                <a:lnTo>
                  <a:pt x="177990" y="160400"/>
                </a:lnTo>
                <a:lnTo>
                  <a:pt x="253827" y="160400"/>
                </a:lnTo>
                <a:lnTo>
                  <a:pt x="256857" y="159512"/>
                </a:lnTo>
                <a:lnTo>
                  <a:pt x="255460" y="154686"/>
                </a:lnTo>
                <a:lnTo>
                  <a:pt x="251152" y="143470"/>
                </a:lnTo>
                <a:lnTo>
                  <a:pt x="245398" y="134012"/>
                </a:lnTo>
                <a:close/>
              </a:path>
              <a:path w="589279" h="308610">
                <a:moveTo>
                  <a:pt x="309181" y="80518"/>
                </a:moveTo>
                <a:lnTo>
                  <a:pt x="278701" y="89535"/>
                </a:lnTo>
                <a:lnTo>
                  <a:pt x="308800" y="192024"/>
                </a:lnTo>
                <a:lnTo>
                  <a:pt x="339788" y="182880"/>
                </a:lnTo>
                <a:lnTo>
                  <a:pt x="326453" y="137287"/>
                </a:lnTo>
                <a:lnTo>
                  <a:pt x="324040" y="129286"/>
                </a:lnTo>
                <a:lnTo>
                  <a:pt x="323913" y="122555"/>
                </a:lnTo>
                <a:lnTo>
                  <a:pt x="326072" y="117221"/>
                </a:lnTo>
                <a:lnTo>
                  <a:pt x="328231" y="111760"/>
                </a:lnTo>
                <a:lnTo>
                  <a:pt x="332549" y="108076"/>
                </a:lnTo>
                <a:lnTo>
                  <a:pt x="338772" y="106299"/>
                </a:lnTo>
                <a:lnTo>
                  <a:pt x="341312" y="105537"/>
                </a:lnTo>
                <a:lnTo>
                  <a:pt x="343852" y="105029"/>
                </a:lnTo>
                <a:lnTo>
                  <a:pt x="346519" y="104775"/>
                </a:lnTo>
                <a:lnTo>
                  <a:pt x="343842" y="95631"/>
                </a:lnTo>
                <a:lnTo>
                  <a:pt x="313626" y="95631"/>
                </a:lnTo>
                <a:lnTo>
                  <a:pt x="309181" y="80518"/>
                </a:lnTo>
                <a:close/>
              </a:path>
              <a:path w="589279" h="308610">
                <a:moveTo>
                  <a:pt x="336740" y="71374"/>
                </a:moveTo>
                <a:lnTo>
                  <a:pt x="334962" y="71500"/>
                </a:lnTo>
                <a:lnTo>
                  <a:pt x="333057" y="72009"/>
                </a:lnTo>
                <a:lnTo>
                  <a:pt x="330898" y="72517"/>
                </a:lnTo>
                <a:lnTo>
                  <a:pt x="314134" y="95504"/>
                </a:lnTo>
                <a:lnTo>
                  <a:pt x="313626" y="95631"/>
                </a:lnTo>
                <a:lnTo>
                  <a:pt x="343842" y="95631"/>
                </a:lnTo>
                <a:lnTo>
                  <a:pt x="336740" y="71374"/>
                </a:lnTo>
                <a:close/>
              </a:path>
              <a:path w="589279" h="308610">
                <a:moveTo>
                  <a:pt x="424878" y="45719"/>
                </a:moveTo>
                <a:lnTo>
                  <a:pt x="391015" y="63841"/>
                </a:lnTo>
                <a:lnTo>
                  <a:pt x="380970" y="93472"/>
                </a:lnTo>
                <a:lnTo>
                  <a:pt x="381319" y="103489"/>
                </a:lnTo>
                <a:lnTo>
                  <a:pt x="399319" y="141785"/>
                </a:lnTo>
                <a:lnTo>
                  <a:pt x="433550" y="156408"/>
                </a:lnTo>
                <a:lnTo>
                  <a:pt x="442531" y="154812"/>
                </a:lnTo>
                <a:lnTo>
                  <a:pt x="469201" y="125856"/>
                </a:lnTo>
                <a:lnTo>
                  <a:pt x="438340" y="125856"/>
                </a:lnTo>
                <a:lnTo>
                  <a:pt x="432625" y="125222"/>
                </a:lnTo>
                <a:lnTo>
                  <a:pt x="422465" y="119125"/>
                </a:lnTo>
                <a:lnTo>
                  <a:pt x="418909" y="114173"/>
                </a:lnTo>
                <a:lnTo>
                  <a:pt x="416877" y="107442"/>
                </a:lnTo>
                <a:lnTo>
                  <a:pt x="414718" y="100075"/>
                </a:lnTo>
                <a:lnTo>
                  <a:pt x="414972" y="93472"/>
                </a:lnTo>
                <a:lnTo>
                  <a:pt x="436562" y="74041"/>
                </a:lnTo>
                <a:lnTo>
                  <a:pt x="487695" y="74041"/>
                </a:lnTo>
                <a:lnTo>
                  <a:pt x="482131" y="55118"/>
                </a:lnTo>
                <a:lnTo>
                  <a:pt x="448881" y="55118"/>
                </a:lnTo>
                <a:lnTo>
                  <a:pt x="442023" y="50926"/>
                </a:lnTo>
                <a:lnTo>
                  <a:pt x="435800" y="48260"/>
                </a:lnTo>
                <a:lnTo>
                  <a:pt x="424878" y="45719"/>
                </a:lnTo>
                <a:close/>
              </a:path>
              <a:path w="589279" h="308610">
                <a:moveTo>
                  <a:pt x="502894" y="125730"/>
                </a:moveTo>
                <a:lnTo>
                  <a:pt x="469709" y="125730"/>
                </a:lnTo>
                <a:lnTo>
                  <a:pt x="474789" y="143256"/>
                </a:lnTo>
                <a:lnTo>
                  <a:pt x="505396" y="134238"/>
                </a:lnTo>
                <a:lnTo>
                  <a:pt x="502894" y="125730"/>
                </a:lnTo>
                <a:close/>
              </a:path>
              <a:path w="589279" h="308610">
                <a:moveTo>
                  <a:pt x="487695" y="74041"/>
                </a:moveTo>
                <a:lnTo>
                  <a:pt x="436562" y="74041"/>
                </a:lnTo>
                <a:lnTo>
                  <a:pt x="442277" y="74803"/>
                </a:lnTo>
                <a:lnTo>
                  <a:pt x="447992" y="78231"/>
                </a:lnTo>
                <a:lnTo>
                  <a:pt x="453580" y="81661"/>
                </a:lnTo>
                <a:lnTo>
                  <a:pt x="457390" y="86487"/>
                </a:lnTo>
                <a:lnTo>
                  <a:pt x="459330" y="92963"/>
                </a:lnTo>
                <a:lnTo>
                  <a:pt x="461200" y="99694"/>
                </a:lnTo>
                <a:lnTo>
                  <a:pt x="460819" y="106172"/>
                </a:lnTo>
                <a:lnTo>
                  <a:pt x="457898" y="112268"/>
                </a:lnTo>
                <a:lnTo>
                  <a:pt x="455104" y="118237"/>
                </a:lnTo>
                <a:lnTo>
                  <a:pt x="450659" y="122174"/>
                </a:lnTo>
                <a:lnTo>
                  <a:pt x="444563" y="123951"/>
                </a:lnTo>
                <a:lnTo>
                  <a:pt x="438340" y="125856"/>
                </a:lnTo>
                <a:lnTo>
                  <a:pt x="469201" y="125856"/>
                </a:lnTo>
                <a:lnTo>
                  <a:pt x="469709" y="125730"/>
                </a:lnTo>
                <a:lnTo>
                  <a:pt x="502894" y="125730"/>
                </a:lnTo>
                <a:lnTo>
                  <a:pt x="487695" y="74041"/>
                </a:lnTo>
                <a:close/>
              </a:path>
              <a:path w="589279" h="308610">
                <a:moveTo>
                  <a:pt x="475297" y="31876"/>
                </a:moveTo>
                <a:lnTo>
                  <a:pt x="444690" y="40893"/>
                </a:lnTo>
                <a:lnTo>
                  <a:pt x="448881" y="55118"/>
                </a:lnTo>
                <a:lnTo>
                  <a:pt x="482131" y="55118"/>
                </a:lnTo>
                <a:lnTo>
                  <a:pt x="475297" y="31876"/>
                </a:lnTo>
                <a:close/>
              </a:path>
              <a:path w="589279" h="308610">
                <a:moveTo>
                  <a:pt x="551878" y="9143"/>
                </a:moveTo>
                <a:lnTo>
                  <a:pt x="521398" y="18161"/>
                </a:lnTo>
                <a:lnTo>
                  <a:pt x="551497" y="120650"/>
                </a:lnTo>
                <a:lnTo>
                  <a:pt x="582485" y="111506"/>
                </a:lnTo>
                <a:lnTo>
                  <a:pt x="569150" y="65912"/>
                </a:lnTo>
                <a:lnTo>
                  <a:pt x="566737" y="57912"/>
                </a:lnTo>
                <a:lnTo>
                  <a:pt x="566610" y="51181"/>
                </a:lnTo>
                <a:lnTo>
                  <a:pt x="568769" y="45847"/>
                </a:lnTo>
                <a:lnTo>
                  <a:pt x="570928" y="40386"/>
                </a:lnTo>
                <a:lnTo>
                  <a:pt x="575246" y="36703"/>
                </a:lnTo>
                <a:lnTo>
                  <a:pt x="581469" y="34925"/>
                </a:lnTo>
                <a:lnTo>
                  <a:pt x="584009" y="34162"/>
                </a:lnTo>
                <a:lnTo>
                  <a:pt x="586549" y="33655"/>
                </a:lnTo>
                <a:lnTo>
                  <a:pt x="589216" y="33400"/>
                </a:lnTo>
                <a:lnTo>
                  <a:pt x="586539" y="24256"/>
                </a:lnTo>
                <a:lnTo>
                  <a:pt x="556323" y="24256"/>
                </a:lnTo>
                <a:lnTo>
                  <a:pt x="551878" y="9143"/>
                </a:lnTo>
                <a:close/>
              </a:path>
              <a:path w="589279" h="308610">
                <a:moveTo>
                  <a:pt x="579437" y="0"/>
                </a:moveTo>
                <a:lnTo>
                  <a:pt x="556831" y="24130"/>
                </a:lnTo>
                <a:lnTo>
                  <a:pt x="556323" y="24256"/>
                </a:lnTo>
                <a:lnTo>
                  <a:pt x="586539" y="24256"/>
                </a:lnTo>
                <a:lnTo>
                  <a:pt x="579437" y="0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432813" y="4594221"/>
            <a:ext cx="1658592" cy="1182907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529851" y="4466966"/>
            <a:ext cx="242579" cy="154253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06082" y="5357876"/>
            <a:ext cx="1532062" cy="88838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820035" y="4346702"/>
            <a:ext cx="1913429" cy="1139523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220080" y="3428949"/>
            <a:ext cx="2448305" cy="3206114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80"/>
              </a:lnSpc>
            </a:pPr>
            <a:r>
              <a:rPr spc="-5" dirty="0"/>
              <a:t>Profª </a:t>
            </a:r>
            <a:r>
              <a:rPr dirty="0"/>
              <a:t>Sandra</a:t>
            </a:r>
            <a:r>
              <a:rPr spc="-120" dirty="0"/>
              <a:t> </a:t>
            </a:r>
            <a:r>
              <a:rPr dirty="0"/>
              <a:t>Nascimento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0063" y="343865"/>
            <a:ext cx="7804784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Os continentes já </a:t>
            </a:r>
            <a:r>
              <a:rPr sz="4400" spc="-15" dirty="0"/>
              <a:t>estiveram</a:t>
            </a:r>
            <a:r>
              <a:rPr sz="4400" spc="-130" dirty="0"/>
              <a:t> </a:t>
            </a:r>
            <a:r>
              <a:rPr sz="4400" dirty="0"/>
              <a:t>unidos?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7929626" y="0"/>
            <a:ext cx="1214374" cy="12143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7224" y="2214626"/>
            <a:ext cx="7551674" cy="32861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13461" y="1266190"/>
            <a:ext cx="1066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Tw Cen MT"/>
                <a:cs typeface="Tw Cen MT"/>
              </a:rPr>
              <a:t>2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80"/>
              </a:lnSpc>
            </a:pPr>
            <a:r>
              <a:rPr spc="-5" dirty="0"/>
              <a:t>Profª </a:t>
            </a:r>
            <a:r>
              <a:rPr dirty="0"/>
              <a:t>Sandra</a:t>
            </a:r>
            <a:r>
              <a:rPr spc="-120" dirty="0"/>
              <a:t> </a:t>
            </a:r>
            <a:r>
              <a:rPr dirty="0"/>
              <a:t>Nascimento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334" y="410921"/>
            <a:ext cx="77241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Como é que os </a:t>
            </a:r>
            <a:r>
              <a:rPr sz="3600" spc="-5" dirty="0"/>
              <a:t>continentes se</a:t>
            </a:r>
            <a:r>
              <a:rPr sz="3600" spc="-60" dirty="0"/>
              <a:t> </a:t>
            </a:r>
            <a:r>
              <a:rPr sz="3600" spc="-5" dirty="0"/>
              <a:t>deslocaram?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691387" y="1969770"/>
            <a:ext cx="1630045" cy="909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740" marR="5080" indent="-320675">
              <a:lnSpc>
                <a:spcPct val="100000"/>
              </a:lnSpc>
              <a:spcBef>
                <a:spcPts val="105"/>
              </a:spcBef>
              <a:buClr>
                <a:srgbClr val="00AFEF"/>
              </a:buClr>
              <a:buSzPct val="60344"/>
              <a:buFont typeface="Wingdings"/>
              <a:buChar char=""/>
              <a:tabLst>
                <a:tab pos="333375" algn="l"/>
              </a:tabLst>
            </a:pPr>
            <a:r>
              <a:rPr sz="2900" dirty="0">
                <a:latin typeface="Tw Cen MT"/>
                <a:cs typeface="Tw Cen MT"/>
              </a:rPr>
              <a:t>Segun</a:t>
            </a:r>
            <a:r>
              <a:rPr sz="2900" spc="5" dirty="0">
                <a:latin typeface="Tw Cen MT"/>
                <a:cs typeface="Tw Cen MT"/>
              </a:rPr>
              <a:t>d</a:t>
            </a:r>
            <a:r>
              <a:rPr sz="2900" dirty="0">
                <a:latin typeface="Tw Cen MT"/>
                <a:cs typeface="Tw Cen MT"/>
              </a:rPr>
              <a:t>o  </a:t>
            </a:r>
            <a:r>
              <a:rPr sz="2900" spc="-15" dirty="0">
                <a:latin typeface="Tw Cen MT"/>
                <a:cs typeface="Tw Cen MT"/>
              </a:rPr>
              <a:t>forças</a:t>
            </a:r>
            <a:endParaRPr sz="2900">
              <a:latin typeface="Tw Cen MT"/>
              <a:cs typeface="Tw Cen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53385" y="1969770"/>
            <a:ext cx="2545715" cy="909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89535">
              <a:lnSpc>
                <a:spcPct val="100000"/>
              </a:lnSpc>
              <a:spcBef>
                <a:spcPts val="105"/>
              </a:spcBef>
              <a:tabLst>
                <a:tab pos="1777364" algn="l"/>
                <a:tab pos="2143125" algn="l"/>
              </a:tabLst>
            </a:pPr>
            <a:r>
              <a:rPr sz="2900" spc="-229" dirty="0">
                <a:latin typeface="Tw Cen MT"/>
                <a:cs typeface="Tw Cen MT"/>
              </a:rPr>
              <a:t>W</a:t>
            </a:r>
            <a:r>
              <a:rPr sz="2900" dirty="0">
                <a:latin typeface="Tw Cen MT"/>
                <a:cs typeface="Tw Cen MT"/>
              </a:rPr>
              <a:t>e</a:t>
            </a:r>
            <a:r>
              <a:rPr sz="2900" spc="-70" dirty="0">
                <a:latin typeface="Tw Cen MT"/>
                <a:cs typeface="Tw Cen MT"/>
              </a:rPr>
              <a:t>g</a:t>
            </a:r>
            <a:r>
              <a:rPr sz="2900" dirty="0">
                <a:latin typeface="Tw Cen MT"/>
                <a:cs typeface="Tw Cen MT"/>
              </a:rPr>
              <a:t>ene</a:t>
            </a:r>
            <a:r>
              <a:rPr sz="2900" spc="-200" dirty="0">
                <a:latin typeface="Tw Cen MT"/>
                <a:cs typeface="Tw Cen MT"/>
              </a:rPr>
              <a:t>r</a:t>
            </a:r>
            <a:r>
              <a:rPr sz="2900" dirty="0">
                <a:latin typeface="Tw Cen MT"/>
                <a:cs typeface="Tw Cen MT"/>
              </a:rPr>
              <a:t>,	es</a:t>
            </a:r>
            <a:r>
              <a:rPr sz="2900" spc="-15" dirty="0">
                <a:latin typeface="Tw Cen MT"/>
                <a:cs typeface="Tw Cen MT"/>
              </a:rPr>
              <a:t>s</a:t>
            </a:r>
            <a:r>
              <a:rPr sz="2900" dirty="0">
                <a:latin typeface="Tw Cen MT"/>
                <a:cs typeface="Tw Cen MT"/>
              </a:rPr>
              <a:t>as  resulta</a:t>
            </a:r>
            <a:r>
              <a:rPr sz="2900" spc="-65" dirty="0">
                <a:latin typeface="Tw Cen MT"/>
                <a:cs typeface="Tw Cen MT"/>
              </a:rPr>
              <a:t>v</a:t>
            </a:r>
            <a:r>
              <a:rPr sz="2900" dirty="0">
                <a:latin typeface="Tw Cen MT"/>
                <a:cs typeface="Tw Cen MT"/>
              </a:rPr>
              <a:t>am		</a:t>
            </a:r>
            <a:r>
              <a:rPr sz="2900" spc="5" dirty="0">
                <a:latin typeface="Tw Cen MT"/>
                <a:cs typeface="Tw Cen MT"/>
              </a:rPr>
              <a:t>do</a:t>
            </a:r>
            <a:endParaRPr sz="2900">
              <a:latin typeface="Tw Cen MT"/>
              <a:cs typeface="Tw Cen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dirty="0"/>
              <a:t>movimento </a:t>
            </a:r>
            <a:r>
              <a:rPr spc="-5" dirty="0"/>
              <a:t>de </a:t>
            </a:r>
            <a:r>
              <a:rPr spc="-15" dirty="0"/>
              <a:t>rotação </a:t>
            </a:r>
            <a:r>
              <a:rPr spc="-10" dirty="0"/>
              <a:t>da  </a:t>
            </a:r>
            <a:r>
              <a:rPr spc="-55" dirty="0"/>
              <a:t>Terra </a:t>
            </a:r>
            <a:r>
              <a:rPr dirty="0"/>
              <a:t>e </a:t>
            </a:r>
            <a:r>
              <a:rPr spc="-5" dirty="0"/>
              <a:t>do </a:t>
            </a:r>
            <a:r>
              <a:rPr dirty="0"/>
              <a:t>movimento </a:t>
            </a:r>
            <a:r>
              <a:rPr spc="-10" dirty="0"/>
              <a:t>das  </a:t>
            </a:r>
            <a:r>
              <a:rPr dirty="0"/>
              <a:t>marés </a:t>
            </a:r>
            <a:r>
              <a:rPr spc="-15" dirty="0"/>
              <a:t>provocado </a:t>
            </a:r>
            <a:r>
              <a:rPr dirty="0"/>
              <a:t>pela  </a:t>
            </a:r>
            <a:r>
              <a:rPr spc="-20" dirty="0"/>
              <a:t>força </a:t>
            </a:r>
            <a:r>
              <a:rPr dirty="0"/>
              <a:t>de </a:t>
            </a:r>
            <a:r>
              <a:rPr spc="-5" dirty="0"/>
              <a:t>atração </a:t>
            </a:r>
            <a:r>
              <a:rPr spc="-25" dirty="0"/>
              <a:t>exercida  </a:t>
            </a:r>
            <a:r>
              <a:rPr dirty="0"/>
              <a:t>pela Lua e pelo</a:t>
            </a:r>
            <a:r>
              <a:rPr spc="-50" dirty="0"/>
              <a:t> </a:t>
            </a:r>
            <a:r>
              <a:rPr dirty="0"/>
              <a:t>Sol.</a:t>
            </a:r>
          </a:p>
        </p:txBody>
      </p:sp>
      <p:sp>
        <p:nvSpPr>
          <p:cNvPr id="6" name="object 6"/>
          <p:cNvSpPr/>
          <p:nvPr/>
        </p:nvSpPr>
        <p:spPr>
          <a:xfrm>
            <a:off x="7929626" y="0"/>
            <a:ext cx="1214374" cy="12143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72313" y="1266190"/>
            <a:ext cx="1873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Tw Cen MT"/>
                <a:cs typeface="Tw Cen MT"/>
              </a:rPr>
              <a:t>20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204459" y="5644894"/>
            <a:ext cx="3764280" cy="12131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20080" y="1844801"/>
            <a:ext cx="3733800" cy="3810635"/>
          </a:xfrm>
          <a:custGeom>
            <a:avLst/>
            <a:gdLst/>
            <a:ahLst/>
            <a:cxnLst/>
            <a:rect l="l" t="t" r="r" b="b"/>
            <a:pathLst>
              <a:path w="3733800" h="3810635">
                <a:moveTo>
                  <a:pt x="3412871" y="0"/>
                </a:moveTo>
                <a:lnTo>
                  <a:pt x="320929" y="0"/>
                </a:lnTo>
                <a:lnTo>
                  <a:pt x="273493" y="3478"/>
                </a:lnTo>
                <a:lnTo>
                  <a:pt x="228223" y="13583"/>
                </a:lnTo>
                <a:lnTo>
                  <a:pt x="185612" y="29820"/>
                </a:lnTo>
                <a:lnTo>
                  <a:pt x="146158" y="51691"/>
                </a:lnTo>
                <a:lnTo>
                  <a:pt x="110356" y="78702"/>
                </a:lnTo>
                <a:lnTo>
                  <a:pt x="78702" y="110356"/>
                </a:lnTo>
                <a:lnTo>
                  <a:pt x="51691" y="146158"/>
                </a:lnTo>
                <a:lnTo>
                  <a:pt x="29820" y="185612"/>
                </a:lnTo>
                <a:lnTo>
                  <a:pt x="13583" y="228223"/>
                </a:lnTo>
                <a:lnTo>
                  <a:pt x="3478" y="273493"/>
                </a:lnTo>
                <a:lnTo>
                  <a:pt x="0" y="320928"/>
                </a:lnTo>
                <a:lnTo>
                  <a:pt x="0" y="3489198"/>
                </a:lnTo>
                <a:lnTo>
                  <a:pt x="3478" y="3536602"/>
                </a:lnTo>
                <a:lnTo>
                  <a:pt x="13583" y="3581848"/>
                </a:lnTo>
                <a:lnTo>
                  <a:pt x="29820" y="3624440"/>
                </a:lnTo>
                <a:lnTo>
                  <a:pt x="51691" y="3663881"/>
                </a:lnTo>
                <a:lnTo>
                  <a:pt x="78702" y="3699674"/>
                </a:lnTo>
                <a:lnTo>
                  <a:pt x="110356" y="3731324"/>
                </a:lnTo>
                <a:lnTo>
                  <a:pt x="146158" y="3758332"/>
                </a:lnTo>
                <a:lnTo>
                  <a:pt x="185612" y="3780203"/>
                </a:lnTo>
                <a:lnTo>
                  <a:pt x="228223" y="3796440"/>
                </a:lnTo>
                <a:lnTo>
                  <a:pt x="273493" y="3806546"/>
                </a:lnTo>
                <a:lnTo>
                  <a:pt x="320929" y="3810025"/>
                </a:lnTo>
                <a:lnTo>
                  <a:pt x="3412871" y="3810025"/>
                </a:lnTo>
                <a:lnTo>
                  <a:pt x="3460306" y="3806546"/>
                </a:lnTo>
                <a:lnTo>
                  <a:pt x="3505576" y="3796440"/>
                </a:lnTo>
                <a:lnTo>
                  <a:pt x="3548187" y="3780203"/>
                </a:lnTo>
                <a:lnTo>
                  <a:pt x="3587641" y="3758332"/>
                </a:lnTo>
                <a:lnTo>
                  <a:pt x="3623443" y="3731324"/>
                </a:lnTo>
                <a:lnTo>
                  <a:pt x="3655097" y="3699674"/>
                </a:lnTo>
                <a:lnTo>
                  <a:pt x="3682108" y="3663881"/>
                </a:lnTo>
                <a:lnTo>
                  <a:pt x="3703979" y="3624440"/>
                </a:lnTo>
                <a:lnTo>
                  <a:pt x="3720216" y="3581848"/>
                </a:lnTo>
                <a:lnTo>
                  <a:pt x="3730321" y="3536602"/>
                </a:lnTo>
                <a:lnTo>
                  <a:pt x="3733800" y="3489198"/>
                </a:lnTo>
                <a:lnTo>
                  <a:pt x="3733800" y="320928"/>
                </a:lnTo>
                <a:lnTo>
                  <a:pt x="3730321" y="273493"/>
                </a:lnTo>
                <a:lnTo>
                  <a:pt x="3720216" y="228223"/>
                </a:lnTo>
                <a:lnTo>
                  <a:pt x="3703979" y="185612"/>
                </a:lnTo>
                <a:lnTo>
                  <a:pt x="3682108" y="146158"/>
                </a:lnTo>
                <a:lnTo>
                  <a:pt x="3655097" y="110356"/>
                </a:lnTo>
                <a:lnTo>
                  <a:pt x="3623443" y="78702"/>
                </a:lnTo>
                <a:lnTo>
                  <a:pt x="3587641" y="51691"/>
                </a:lnTo>
                <a:lnTo>
                  <a:pt x="3548187" y="29820"/>
                </a:lnTo>
                <a:lnTo>
                  <a:pt x="3505576" y="13583"/>
                </a:lnTo>
                <a:lnTo>
                  <a:pt x="3460306" y="3478"/>
                </a:lnTo>
                <a:lnTo>
                  <a:pt x="3412871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20080" y="1844801"/>
            <a:ext cx="3733800" cy="38100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80"/>
              </a:lnSpc>
            </a:pPr>
            <a:r>
              <a:rPr spc="-5" dirty="0"/>
              <a:t>Profª </a:t>
            </a:r>
            <a:r>
              <a:rPr dirty="0"/>
              <a:t>Sandra</a:t>
            </a:r>
            <a:r>
              <a:rPr spc="-120" dirty="0"/>
              <a:t> </a:t>
            </a:r>
            <a:r>
              <a:rPr dirty="0"/>
              <a:t>Nascimento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334" y="410921"/>
            <a:ext cx="77241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Como é que os </a:t>
            </a:r>
            <a:r>
              <a:rPr sz="3600" spc="-5" dirty="0"/>
              <a:t>continentes se</a:t>
            </a:r>
            <a:r>
              <a:rPr sz="3600" spc="-60" dirty="0"/>
              <a:t> </a:t>
            </a:r>
            <a:r>
              <a:rPr sz="3600" spc="-5" dirty="0"/>
              <a:t>deslocaram?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4191127" y="1613357"/>
            <a:ext cx="32169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Tw Cen MT"/>
                <a:cs typeface="Tw Cen MT"/>
              </a:rPr>
              <a:t>contra-argumentavam,</a:t>
            </a:r>
            <a:endParaRPr sz="2800">
              <a:latin typeface="Tw Cen MT"/>
              <a:cs typeface="Tw Cen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1387" y="1613357"/>
            <a:ext cx="4034790" cy="879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2740" marR="5080" indent="-320675">
              <a:lnSpc>
                <a:spcPct val="100000"/>
              </a:lnSpc>
              <a:spcBef>
                <a:spcPts val="95"/>
              </a:spcBef>
              <a:buClr>
                <a:srgbClr val="00AFEF"/>
              </a:buClr>
              <a:buSzPct val="58928"/>
              <a:buFont typeface="Wingdings"/>
              <a:buChar char=""/>
              <a:tabLst>
                <a:tab pos="332740" algn="l"/>
                <a:tab pos="333375" algn="l"/>
                <a:tab pos="1433195" algn="l"/>
                <a:tab pos="2526030" algn="l"/>
                <a:tab pos="3314065" algn="l"/>
              </a:tabLst>
            </a:pPr>
            <a:r>
              <a:rPr sz="2800" spc="-5" dirty="0">
                <a:latin typeface="Tw Cen MT"/>
                <a:cs typeface="Tw Cen MT"/>
              </a:rPr>
              <a:t>Os	</a:t>
            </a:r>
            <a:r>
              <a:rPr sz="2800" spc="-10" dirty="0">
                <a:latin typeface="Tw Cen MT"/>
                <a:cs typeface="Tw Cen MT"/>
              </a:rPr>
              <a:t>geofísicos  </a:t>
            </a:r>
            <a:r>
              <a:rPr sz="2800" spc="-5" dirty="0">
                <a:latin typeface="Tw Cen MT"/>
                <a:cs typeface="Tw Cen MT"/>
              </a:rPr>
              <a:t>c</a:t>
            </a:r>
            <a:r>
              <a:rPr sz="2800" dirty="0">
                <a:latin typeface="Tw Cen MT"/>
                <a:cs typeface="Tw Cen MT"/>
              </a:rPr>
              <a:t>o</a:t>
            </a:r>
            <a:r>
              <a:rPr sz="2800" spc="-5" dirty="0">
                <a:latin typeface="Tw Cen MT"/>
                <a:cs typeface="Tw Cen MT"/>
              </a:rPr>
              <a:t>nsi</a:t>
            </a:r>
            <a:r>
              <a:rPr sz="2800" dirty="0">
                <a:latin typeface="Tw Cen MT"/>
                <a:cs typeface="Tw Cen MT"/>
              </a:rPr>
              <a:t>d</a:t>
            </a:r>
            <a:r>
              <a:rPr sz="2800" spc="-5" dirty="0">
                <a:latin typeface="Tw Cen MT"/>
                <a:cs typeface="Tw Cen MT"/>
              </a:rPr>
              <a:t>e</a:t>
            </a:r>
            <a:r>
              <a:rPr sz="2800" spc="-20" dirty="0">
                <a:latin typeface="Tw Cen MT"/>
                <a:cs typeface="Tw Cen MT"/>
              </a:rPr>
              <a:t>r</a:t>
            </a:r>
            <a:r>
              <a:rPr sz="2800" spc="-5" dirty="0">
                <a:latin typeface="Tw Cen MT"/>
                <a:cs typeface="Tw Cen MT"/>
              </a:rPr>
              <a:t>a</a:t>
            </a:r>
            <a:r>
              <a:rPr sz="2800" spc="-65" dirty="0">
                <a:latin typeface="Tw Cen MT"/>
                <a:cs typeface="Tw Cen MT"/>
              </a:rPr>
              <a:t>v</a:t>
            </a:r>
            <a:r>
              <a:rPr sz="2800" spc="-5" dirty="0">
                <a:latin typeface="Tw Cen MT"/>
                <a:cs typeface="Tw Cen MT"/>
              </a:rPr>
              <a:t>am</a:t>
            </a:r>
            <a:r>
              <a:rPr sz="2800" dirty="0">
                <a:latin typeface="Tw Cen MT"/>
                <a:cs typeface="Tw Cen MT"/>
              </a:rPr>
              <a:t>	</a:t>
            </a:r>
            <a:r>
              <a:rPr sz="2800" spc="-5" dirty="0">
                <a:latin typeface="Tw Cen MT"/>
                <a:cs typeface="Tw Cen MT"/>
              </a:rPr>
              <a:t>que</a:t>
            </a:r>
            <a:r>
              <a:rPr sz="2800" dirty="0">
                <a:latin typeface="Tw Cen MT"/>
                <a:cs typeface="Tw Cen MT"/>
              </a:rPr>
              <a:t>	</a:t>
            </a:r>
            <a:r>
              <a:rPr sz="2800" spc="-5" dirty="0">
                <a:latin typeface="Tw Cen MT"/>
                <a:cs typeface="Tw Cen MT"/>
              </a:rPr>
              <a:t>e</a:t>
            </a:r>
            <a:r>
              <a:rPr sz="2800" dirty="0">
                <a:latin typeface="Tw Cen MT"/>
                <a:cs typeface="Tw Cen MT"/>
              </a:rPr>
              <a:t>s</a:t>
            </a:r>
            <a:r>
              <a:rPr sz="2800" spc="-5" dirty="0">
                <a:latin typeface="Tw Cen MT"/>
                <a:cs typeface="Tw Cen MT"/>
              </a:rPr>
              <a:t>tas</a:t>
            </a:r>
            <a:endParaRPr sz="2800">
              <a:latin typeface="Tw Cen MT"/>
              <a:cs typeface="Tw Cen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59477" y="1613357"/>
            <a:ext cx="3728085" cy="879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130550">
              <a:lnSpc>
                <a:spcPct val="100000"/>
              </a:lnSpc>
              <a:spcBef>
                <a:spcPts val="95"/>
              </a:spcBef>
              <a:tabLst>
                <a:tab pos="2214880" algn="l"/>
                <a:tab pos="3318510" algn="l"/>
              </a:tabLst>
            </a:pPr>
            <a:r>
              <a:rPr sz="2800" spc="-5" dirty="0">
                <a:latin typeface="Tw Cen MT"/>
                <a:cs typeface="Tw Cen MT"/>
              </a:rPr>
              <a:t>pois  p</a:t>
            </a:r>
            <a:r>
              <a:rPr sz="2800" spc="-55" dirty="0">
                <a:latin typeface="Tw Cen MT"/>
                <a:cs typeface="Tw Cen MT"/>
              </a:rPr>
              <a:t>r</a:t>
            </a:r>
            <a:r>
              <a:rPr sz="2800" spc="5" dirty="0">
                <a:latin typeface="Tw Cen MT"/>
                <a:cs typeface="Tw Cen MT"/>
              </a:rPr>
              <a:t>o</a:t>
            </a:r>
            <a:r>
              <a:rPr sz="2800" spc="-5" dirty="0">
                <a:latin typeface="Tw Cen MT"/>
                <a:cs typeface="Tw Cen MT"/>
              </a:rPr>
              <a:t>p</a:t>
            </a:r>
            <a:r>
              <a:rPr sz="2800" dirty="0">
                <a:latin typeface="Tw Cen MT"/>
                <a:cs typeface="Tw Cen MT"/>
              </a:rPr>
              <a:t>r</a:t>
            </a:r>
            <a:r>
              <a:rPr sz="2800" spc="-10" dirty="0">
                <a:latin typeface="Tw Cen MT"/>
                <a:cs typeface="Tw Cen MT"/>
              </a:rPr>
              <a:t>ie</a:t>
            </a:r>
            <a:r>
              <a:rPr sz="2800" dirty="0">
                <a:latin typeface="Tw Cen MT"/>
                <a:cs typeface="Tw Cen MT"/>
              </a:rPr>
              <a:t>d</a:t>
            </a:r>
            <a:r>
              <a:rPr sz="2800" spc="-5" dirty="0">
                <a:latin typeface="Tw Cen MT"/>
                <a:cs typeface="Tw Cen MT"/>
              </a:rPr>
              <a:t>a</a:t>
            </a:r>
            <a:r>
              <a:rPr sz="2800" dirty="0">
                <a:latin typeface="Tw Cen MT"/>
                <a:cs typeface="Tw Cen MT"/>
              </a:rPr>
              <a:t>d</a:t>
            </a:r>
            <a:r>
              <a:rPr sz="2800" spc="-5" dirty="0">
                <a:latin typeface="Tw Cen MT"/>
                <a:cs typeface="Tw Cen MT"/>
              </a:rPr>
              <a:t>es</a:t>
            </a:r>
            <a:r>
              <a:rPr sz="2800" dirty="0">
                <a:latin typeface="Tw Cen MT"/>
                <a:cs typeface="Tw Cen MT"/>
              </a:rPr>
              <a:t>	</a:t>
            </a:r>
            <a:r>
              <a:rPr sz="2800" spc="-5" dirty="0">
                <a:latin typeface="Tw Cen MT"/>
                <a:cs typeface="Tw Cen MT"/>
              </a:rPr>
              <a:t>fí</a:t>
            </a:r>
            <a:r>
              <a:rPr sz="2800" dirty="0">
                <a:latin typeface="Tw Cen MT"/>
                <a:cs typeface="Tw Cen MT"/>
              </a:rPr>
              <a:t>s</a:t>
            </a:r>
            <a:r>
              <a:rPr sz="2800" spc="-10" dirty="0">
                <a:latin typeface="Tw Cen MT"/>
                <a:cs typeface="Tw Cen MT"/>
              </a:rPr>
              <a:t>ica</a:t>
            </a:r>
            <a:r>
              <a:rPr sz="2800" spc="-5" dirty="0">
                <a:latin typeface="Tw Cen MT"/>
                <a:cs typeface="Tw Cen MT"/>
              </a:rPr>
              <a:t>s</a:t>
            </a:r>
            <a:r>
              <a:rPr sz="2800" dirty="0">
                <a:latin typeface="Tw Cen MT"/>
                <a:cs typeface="Tw Cen MT"/>
              </a:rPr>
              <a:t>	</a:t>
            </a:r>
            <a:r>
              <a:rPr sz="2800" spc="10" dirty="0">
                <a:latin typeface="Tw Cen MT"/>
                <a:cs typeface="Tw Cen MT"/>
              </a:rPr>
              <a:t>da</a:t>
            </a:r>
            <a:endParaRPr sz="2800">
              <a:latin typeface="Tw Cen MT"/>
              <a:cs typeface="Tw Cen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11732" y="2467482"/>
            <a:ext cx="767397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55" dirty="0">
                <a:latin typeface="Tw Cen MT"/>
                <a:cs typeface="Tw Cen MT"/>
              </a:rPr>
              <a:t>Terra </a:t>
            </a:r>
            <a:r>
              <a:rPr sz="2800" spc="-5" dirty="0">
                <a:latin typeface="Tw Cen MT"/>
                <a:cs typeface="Tw Cen MT"/>
              </a:rPr>
              <a:t>não </a:t>
            </a:r>
            <a:r>
              <a:rPr sz="2800" spc="5" dirty="0">
                <a:latin typeface="Tw Cen MT"/>
                <a:cs typeface="Tw Cen MT"/>
              </a:rPr>
              <a:t>permitiam </a:t>
            </a:r>
            <a:r>
              <a:rPr sz="2800" spc="-15" dirty="0">
                <a:latin typeface="Tw Cen MT"/>
                <a:cs typeface="Tw Cen MT"/>
              </a:rPr>
              <a:t>explicar </a:t>
            </a:r>
            <a:r>
              <a:rPr sz="2800" spc="-5" dirty="0">
                <a:latin typeface="Tw Cen MT"/>
                <a:cs typeface="Tw Cen MT"/>
              </a:rPr>
              <a:t>grandes deslocamentos  dos</a:t>
            </a:r>
            <a:r>
              <a:rPr sz="2800" spc="5" dirty="0">
                <a:latin typeface="Tw Cen MT"/>
                <a:cs typeface="Tw Cen MT"/>
              </a:rPr>
              <a:t> </a:t>
            </a:r>
            <a:r>
              <a:rPr sz="2800" spc="-5" dirty="0">
                <a:latin typeface="Tw Cen MT"/>
                <a:cs typeface="Tw Cen MT"/>
              </a:rPr>
              <a:t>continentes.</a:t>
            </a:r>
            <a:endParaRPr sz="2800">
              <a:latin typeface="Tw Cen MT"/>
              <a:cs typeface="Tw Cen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929626" y="0"/>
            <a:ext cx="1214374" cy="12143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72313" y="1266190"/>
            <a:ext cx="1873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Tw Cen MT"/>
                <a:cs typeface="Tw Cen MT"/>
              </a:rPr>
              <a:t>21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322826" y="3214751"/>
            <a:ext cx="3678174" cy="3166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80"/>
              </a:lnSpc>
            </a:pPr>
            <a:r>
              <a:rPr spc="-5" dirty="0"/>
              <a:t>Profª </a:t>
            </a:r>
            <a:r>
              <a:rPr dirty="0"/>
              <a:t>Sandra</a:t>
            </a:r>
            <a:r>
              <a:rPr spc="-120" dirty="0"/>
              <a:t> </a:t>
            </a:r>
            <a:r>
              <a:rPr dirty="0"/>
              <a:t>Nascimento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9875" y="410921"/>
            <a:ext cx="77241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Como é que os </a:t>
            </a:r>
            <a:r>
              <a:rPr sz="3600" spc="-5" dirty="0"/>
              <a:t>continentes se</a:t>
            </a:r>
            <a:r>
              <a:rPr sz="3600" spc="-60" dirty="0"/>
              <a:t> </a:t>
            </a:r>
            <a:r>
              <a:rPr sz="3600" spc="-5" dirty="0"/>
              <a:t>deslocaram?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691387" y="1683257"/>
            <a:ext cx="799592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2740" marR="5080" indent="-320675" algn="just">
              <a:lnSpc>
                <a:spcPct val="100000"/>
              </a:lnSpc>
              <a:spcBef>
                <a:spcPts val="95"/>
              </a:spcBef>
              <a:buClr>
                <a:srgbClr val="00AFEF"/>
              </a:buClr>
              <a:buSzPct val="58928"/>
              <a:buFont typeface="Wingdings"/>
              <a:buChar char=""/>
              <a:tabLst>
                <a:tab pos="333375" algn="l"/>
              </a:tabLst>
            </a:pPr>
            <a:r>
              <a:rPr sz="2800" spc="-5" dirty="0">
                <a:latin typeface="Tw Cen MT"/>
                <a:cs typeface="Tw Cen MT"/>
              </a:rPr>
              <a:t>A </a:t>
            </a:r>
            <a:r>
              <a:rPr sz="2800" spc="-40" dirty="0">
                <a:latin typeface="Tw Cen MT"/>
                <a:cs typeface="Tw Cen MT"/>
              </a:rPr>
              <a:t>Teoria </a:t>
            </a:r>
            <a:r>
              <a:rPr sz="2800" dirty="0">
                <a:latin typeface="Tw Cen MT"/>
                <a:cs typeface="Tw Cen MT"/>
              </a:rPr>
              <a:t>da </a:t>
            </a:r>
            <a:r>
              <a:rPr sz="2800" spc="-15" dirty="0">
                <a:latin typeface="Tw Cen MT"/>
                <a:cs typeface="Tw Cen MT"/>
              </a:rPr>
              <a:t>Deriva </a:t>
            </a:r>
            <a:r>
              <a:rPr sz="2800" spc="-5" dirty="0">
                <a:latin typeface="Tw Cen MT"/>
                <a:cs typeface="Tw Cen MT"/>
              </a:rPr>
              <a:t>Continental </a:t>
            </a:r>
            <a:r>
              <a:rPr sz="2800" spc="-25" dirty="0">
                <a:latin typeface="Tw Cen MT"/>
                <a:cs typeface="Tw Cen MT"/>
              </a:rPr>
              <a:t>foi</a:t>
            </a:r>
            <a:r>
              <a:rPr sz="2800" spc="62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completamente  </a:t>
            </a:r>
            <a:r>
              <a:rPr sz="2800" spc="-10" dirty="0">
                <a:latin typeface="Tw Cen MT"/>
                <a:cs typeface="Tw Cen MT"/>
              </a:rPr>
              <a:t>ignorada </a:t>
            </a:r>
            <a:r>
              <a:rPr sz="2800" spc="-5" dirty="0">
                <a:latin typeface="Tw Cen MT"/>
                <a:cs typeface="Tw Cen MT"/>
              </a:rPr>
              <a:t>pelos </a:t>
            </a:r>
            <a:r>
              <a:rPr sz="2800" spc="-10" dirty="0">
                <a:latin typeface="Tw Cen MT"/>
                <a:cs typeface="Tw Cen MT"/>
              </a:rPr>
              <a:t>geofísicos </a:t>
            </a:r>
            <a:r>
              <a:rPr sz="2800" spc="-5" dirty="0">
                <a:latin typeface="Tw Cen MT"/>
                <a:cs typeface="Tw Cen MT"/>
              </a:rPr>
              <a:t>e pela maioria dos  </a:t>
            </a:r>
            <a:r>
              <a:rPr sz="2800" spc="-10" dirty="0">
                <a:latin typeface="Tw Cen MT"/>
                <a:cs typeface="Tw Cen MT"/>
              </a:rPr>
              <a:t>geólogos</a:t>
            </a:r>
            <a:endParaRPr sz="2800">
              <a:latin typeface="Tw Cen MT"/>
              <a:cs typeface="Tw Cen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929626" y="0"/>
            <a:ext cx="1214374" cy="12143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2313" y="1266190"/>
            <a:ext cx="1873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Tw Cen MT"/>
                <a:cs typeface="Tw Cen MT"/>
              </a:rPr>
              <a:t>22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339720" y="3140989"/>
            <a:ext cx="5095875" cy="30603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80"/>
              </a:lnSpc>
            </a:pPr>
            <a:r>
              <a:rPr spc="-5" dirty="0"/>
              <a:t>Profª </a:t>
            </a:r>
            <a:r>
              <a:rPr dirty="0"/>
              <a:t>Sandra</a:t>
            </a:r>
            <a:r>
              <a:rPr spc="-120" dirty="0"/>
              <a:t> </a:t>
            </a:r>
            <a:r>
              <a:rPr dirty="0"/>
              <a:t>Nascimento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387" y="343865"/>
            <a:ext cx="40176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5" dirty="0"/>
              <a:t>Deriva</a:t>
            </a:r>
            <a:r>
              <a:rPr sz="4400" spc="-65" dirty="0"/>
              <a:t> </a:t>
            </a:r>
            <a:r>
              <a:rPr sz="4400" dirty="0"/>
              <a:t>continental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942592" y="1600200"/>
            <a:ext cx="5493765" cy="449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929626" y="0"/>
            <a:ext cx="1214374" cy="12143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2313" y="1266190"/>
            <a:ext cx="1873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Tw Cen MT"/>
                <a:cs typeface="Tw Cen MT"/>
              </a:rPr>
              <a:t>23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80"/>
              </a:lnSpc>
            </a:pPr>
            <a:r>
              <a:rPr spc="-5" dirty="0"/>
              <a:t>Profª </a:t>
            </a:r>
            <a:r>
              <a:rPr dirty="0"/>
              <a:t>Sandra</a:t>
            </a:r>
            <a:r>
              <a:rPr spc="-120" dirty="0"/>
              <a:t> </a:t>
            </a:r>
            <a:r>
              <a:rPr dirty="0"/>
              <a:t>Nascimento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l="24071" t="17345" r="31654" b="2261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eriva continental - História e argumentos dessa teor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9180513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900113" y="1854200"/>
            <a:ext cx="7559675" cy="32305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tIns="152352" bIns="0" anchor="ctr">
            <a:spAutoFit/>
          </a:bodyPr>
          <a:lstStyle/>
          <a:p>
            <a:pPr indent="539750" algn="just" eaLnBrk="0" hangingPunct="0"/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“A Dança dos Continentes” como é conhecida esta teoria, nada mais é do que o movimento dos continentes. Sabemos que os continentes que compõem a superfície terrestre começaram a se formar a milhares de anos. Eventos foram acontecendo em nosso planeta. Esses movimentos são chamados de </a:t>
            </a:r>
            <a:r>
              <a:rPr lang="pt-BR" sz="2000" b="1" dirty="0">
                <a:latin typeface="Times New Roman" pitchFamily="18" charset="0"/>
                <a:cs typeface="Times New Roman" pitchFamily="18" charset="0"/>
              </a:rPr>
              <a:t>Deriva Continental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indent="539750" algn="just" eaLnBrk="0" hangingPunct="0"/>
            <a:endParaRPr lang="pt-BR" sz="2000" b="1" dirty="0">
              <a:latin typeface="Times New Roman" pitchFamily="18" charset="0"/>
              <a:cs typeface="Times New Roman" pitchFamily="18" charset="0"/>
            </a:endParaRPr>
          </a:p>
          <a:p>
            <a:pPr indent="539750" algn="just" eaLnBrk="0" hangingPunct="0"/>
            <a:r>
              <a:rPr lang="pt-BR" sz="2000" b="1" dirty="0">
                <a:latin typeface="Times New Roman" pitchFamily="18" charset="0"/>
                <a:cs typeface="Times New Roman" pitchFamily="18" charset="0"/>
              </a:rPr>
              <a:t>Mas afinal o que é deriva?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  Segundo os dicionários essa palavra significa sem rumo certo, desvio de rota de navio. Enfim, ela foi utilizada para compor a expressão </a:t>
            </a:r>
            <a:r>
              <a:rPr lang="pt-BR" sz="2000" b="1" i="1" dirty="0">
                <a:latin typeface="Times New Roman" pitchFamily="18" charset="0"/>
                <a:cs typeface="Times New Roman" pitchFamily="18" charset="0"/>
              </a:rPr>
              <a:t>Deriva Continental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 pelo cientista Alfred </a:t>
            </a:r>
            <a:r>
              <a:rPr lang="pt-BR" sz="2000" dirty="0" err="1">
                <a:latin typeface="Times New Roman" pitchFamily="18" charset="0"/>
                <a:cs typeface="Times New Roman" pitchFamily="18" charset="0"/>
              </a:rPr>
              <a:t>Wegener</a:t>
            </a:r>
            <a:endParaRPr lang="pt-B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Retângulo 2"/>
          <p:cNvSpPr>
            <a:spLocks noChangeArrowheads="1"/>
          </p:cNvSpPr>
          <p:nvPr/>
        </p:nvSpPr>
        <p:spPr bwMode="auto">
          <a:xfrm>
            <a:off x="468313" y="923925"/>
            <a:ext cx="8064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539750" algn="just" eaLnBrk="0" hangingPunct="0"/>
            <a:r>
              <a:rPr lang="pt-BR" sz="2800" b="1" dirty="0">
                <a:latin typeface="Times New Roman" pitchFamily="18" charset="0"/>
                <a:cs typeface="Times New Roman" pitchFamily="18" charset="0"/>
              </a:rPr>
              <a:t>Deriva Continental: a separação dos continentes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ChangeArrowheads="1"/>
          </p:cNvSpPr>
          <p:nvPr/>
        </p:nvSpPr>
        <p:spPr bwMode="auto">
          <a:xfrm>
            <a:off x="611188" y="854075"/>
            <a:ext cx="7848600" cy="4446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bIns="0" anchor="ctr">
            <a:spAutoFit/>
          </a:bodyPr>
          <a:lstStyle/>
          <a:p>
            <a:pPr algn="just" eaLnBrk="0" hangingPunct="0"/>
            <a:r>
              <a:rPr lang="pt-BR" dirty="0">
                <a:latin typeface="Times New Roman" pitchFamily="18" charset="0"/>
                <a:cs typeface="Times New Roman" pitchFamily="18" charset="0"/>
              </a:rPr>
              <a:t>Para comprovar sua teoria, Alfred </a:t>
            </a:r>
            <a:r>
              <a:rPr lang="pt-BR" dirty="0" err="1">
                <a:latin typeface="Times New Roman" pitchFamily="18" charset="0"/>
                <a:cs typeface="Times New Roman" pitchFamily="18" charset="0"/>
              </a:rPr>
              <a:t>Wegener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 se apoiou em algumas evidências que comprovava que um dia os continentes já foram unidos, portanto estão se movimentando, e afastando-se uns dos outros. </a:t>
            </a:r>
            <a:r>
              <a:rPr lang="pt-BR" b="1" dirty="0">
                <a:latin typeface="Times New Roman" pitchFamily="18" charset="0"/>
                <a:cs typeface="Times New Roman" pitchFamily="18" charset="0"/>
              </a:rPr>
              <a:t>As principais evidências são:</a:t>
            </a:r>
          </a:p>
          <a:p>
            <a:pPr algn="just" eaLnBrk="0" hangingPunct="0"/>
            <a:endParaRPr lang="pt-BR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buFontTx/>
              <a:buChar char="•"/>
            </a:pPr>
            <a:r>
              <a:rPr lang="pt-BR" dirty="0">
                <a:latin typeface="Times New Roman" pitchFamily="18" charset="0"/>
                <a:cs typeface="Times New Roman" pitchFamily="18" charset="0"/>
              </a:rPr>
              <a:t>O encaixe do litoral da África No contorno do litoral da América; (Evidência Morfológica)</a:t>
            </a:r>
          </a:p>
          <a:p>
            <a:pPr algn="just" eaLnBrk="0" hangingPunct="0"/>
            <a:endParaRPr lang="pt-BR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buFontTx/>
              <a:buChar char="•"/>
            </a:pPr>
            <a:r>
              <a:rPr lang="pt-BR" dirty="0">
                <a:latin typeface="Times New Roman" pitchFamily="18" charset="0"/>
                <a:cs typeface="Times New Roman" pitchFamily="18" charset="0"/>
              </a:rPr>
              <a:t>A existência de fósseis de animais nos dois continentes (África e América); (Evidência Paleontológica).</a:t>
            </a:r>
          </a:p>
          <a:p>
            <a:pPr algn="just" eaLnBrk="0" hangingPunct="0"/>
            <a:endParaRPr lang="pt-BR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buFontTx/>
              <a:buChar char="•"/>
            </a:pPr>
            <a:r>
              <a:rPr lang="pt-BR" dirty="0">
                <a:latin typeface="Times New Roman" pitchFamily="18" charset="0"/>
                <a:cs typeface="Times New Roman" pitchFamily="18" charset="0"/>
              </a:rPr>
              <a:t>A ocorrência dos mesmos tipos de plantas e fósseis das mesmas, nos dois continentes; (Evidência </a:t>
            </a:r>
            <a:r>
              <a:rPr lang="pt-BR" dirty="0" err="1">
                <a:latin typeface="Times New Roman" pitchFamily="18" charset="0"/>
                <a:cs typeface="Times New Roman" pitchFamily="18" charset="0"/>
              </a:rPr>
              <a:t>Paleoclimática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 eaLnBrk="0" hangingPunct="0"/>
            <a:endParaRPr lang="pt-BR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buFontTx/>
              <a:buChar char="•"/>
            </a:pPr>
            <a:r>
              <a:rPr lang="pt-BR" dirty="0">
                <a:latin typeface="Times New Roman" pitchFamily="18" charset="0"/>
                <a:cs typeface="Times New Roman" pitchFamily="18" charset="0"/>
              </a:rPr>
              <a:t>E a formação geológica e os tipos de rochas semelhantes também nesses dois continentes. (Evidência Litológica)</a:t>
            </a:r>
          </a:p>
          <a:p>
            <a:pPr eaLnBrk="0" hangingPunct="0"/>
            <a:endParaRPr lang="pt-BR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1476375" y="5516563"/>
            <a:ext cx="655161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pt-BR" sz="1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1100" b="1" dirty="0">
                <a:latin typeface="Times New Roman" pitchFamily="18" charset="0"/>
                <a:cs typeface="Times New Roman" pitchFamily="18" charset="0"/>
              </a:rPr>
              <a:t>Figura </a:t>
            </a:r>
            <a:r>
              <a:rPr lang="pt-BR" sz="1100" b="1" dirty="0">
                <a:cs typeface="Times New Roman" pitchFamily="18" charset="0"/>
              </a:rPr>
              <a:t>–</a:t>
            </a:r>
            <a:r>
              <a:rPr lang="pt-BR" sz="1100" b="1" dirty="0">
                <a:latin typeface="Times New Roman" pitchFamily="18" charset="0"/>
                <a:cs typeface="Times New Roman" pitchFamily="18" charset="0"/>
              </a:rPr>
              <a:t> Representa</a:t>
            </a:r>
            <a:r>
              <a:rPr lang="pt-BR" sz="1100" b="1" dirty="0">
                <a:cs typeface="Times New Roman" pitchFamily="18" charset="0"/>
              </a:rPr>
              <a:t>ç</a:t>
            </a:r>
            <a:r>
              <a:rPr lang="pt-BR" sz="1100" b="1" dirty="0">
                <a:latin typeface="Times New Roman" pitchFamily="18" charset="0"/>
                <a:cs typeface="Times New Roman" pitchFamily="18" charset="0"/>
              </a:rPr>
              <a:t>ão da movimenta</a:t>
            </a:r>
            <a:r>
              <a:rPr lang="pt-BR" sz="1100" b="1" dirty="0">
                <a:cs typeface="Times New Roman" pitchFamily="18" charset="0"/>
              </a:rPr>
              <a:t>ç</a:t>
            </a:r>
            <a:r>
              <a:rPr lang="pt-BR" sz="1100" b="1" dirty="0">
                <a:latin typeface="Times New Roman" pitchFamily="18" charset="0"/>
                <a:cs typeface="Times New Roman" pitchFamily="18" charset="0"/>
              </a:rPr>
              <a:t>ão dos continentes: Deriva Continental.</a:t>
            </a:r>
            <a:endParaRPr lang="pt-BR" dirty="0"/>
          </a:p>
        </p:txBody>
      </p:sp>
      <p:sp>
        <p:nvSpPr>
          <p:cNvPr id="11268" name="Retângulo 4"/>
          <p:cNvSpPr>
            <a:spLocks noChangeArrowheads="1"/>
          </p:cNvSpPr>
          <p:nvPr/>
        </p:nvSpPr>
        <p:spPr bwMode="auto">
          <a:xfrm>
            <a:off x="1692275" y="188913"/>
            <a:ext cx="5111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Evidências da Deriva Continental</a:t>
            </a:r>
          </a:p>
        </p:txBody>
      </p:sp>
      <p:sp>
        <p:nvSpPr>
          <p:cNvPr id="6" name="Seta para baixo 5"/>
          <p:cNvSpPr/>
          <p:nvPr/>
        </p:nvSpPr>
        <p:spPr>
          <a:xfrm>
            <a:off x="3635375" y="5921375"/>
            <a:ext cx="720725" cy="936625"/>
          </a:xfrm>
          <a:prstGeom prst="down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srgbClr val="92D05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eriva Continental - Geografia Enem e Vestibul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2888"/>
            <a:ext cx="9144000" cy="705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Deriva+Continent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9144000" cy="5013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5" descr="Pan+02+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3325"/>
            <a:ext cx="457200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6" descr="Sem+t%C3%ADtul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83113" y="5013325"/>
            <a:ext cx="4560887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0063" y="343865"/>
            <a:ext cx="7804784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Os continentes já </a:t>
            </a:r>
            <a:r>
              <a:rPr sz="4400" spc="-15" dirty="0"/>
              <a:t>estiveram</a:t>
            </a:r>
            <a:r>
              <a:rPr sz="4400" spc="-130" dirty="0"/>
              <a:t> </a:t>
            </a:r>
            <a:r>
              <a:rPr sz="4400" dirty="0"/>
              <a:t>unidos?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294503" y="2447366"/>
            <a:ext cx="3629025" cy="3012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2105" marR="5080" indent="-320040" algn="just">
              <a:lnSpc>
                <a:spcPct val="100000"/>
              </a:lnSpc>
              <a:spcBef>
                <a:spcPts val="95"/>
              </a:spcBef>
              <a:buClr>
                <a:srgbClr val="00AFEF"/>
              </a:buClr>
              <a:buSzPct val="58928"/>
              <a:buFont typeface="Wingdings"/>
              <a:buChar char=""/>
              <a:tabLst>
                <a:tab pos="332740" algn="l"/>
              </a:tabLst>
            </a:pPr>
            <a:r>
              <a:rPr sz="2800" spc="-5" dirty="0">
                <a:latin typeface="Tw Cen MT"/>
                <a:cs typeface="Tw Cen MT"/>
              </a:rPr>
              <a:t>Em </a:t>
            </a:r>
            <a:r>
              <a:rPr sz="2800" dirty="0">
                <a:latin typeface="Tw Cen MT"/>
                <a:cs typeface="Tw Cen MT"/>
              </a:rPr>
              <a:t>1569, </a:t>
            </a:r>
            <a:r>
              <a:rPr sz="2800" spc="-5" dirty="0">
                <a:latin typeface="Tw Cen MT"/>
                <a:cs typeface="Tw Cen MT"/>
              </a:rPr>
              <a:t>o mapa do  </a:t>
            </a:r>
            <a:r>
              <a:rPr sz="2800" spc="5" dirty="0">
                <a:latin typeface="Tw Cen MT"/>
                <a:cs typeface="Tw Cen MT"/>
              </a:rPr>
              <a:t>mundo </a:t>
            </a:r>
            <a:r>
              <a:rPr sz="2800" spc="-10" dirty="0">
                <a:latin typeface="Tw Cen MT"/>
                <a:cs typeface="Tw Cen MT"/>
              </a:rPr>
              <a:t>era </a:t>
            </a:r>
            <a:r>
              <a:rPr sz="2800" dirty="0">
                <a:latin typeface="Tw Cen MT"/>
                <a:cs typeface="Tw Cen MT"/>
              </a:rPr>
              <a:t>baseado  </a:t>
            </a:r>
            <a:r>
              <a:rPr sz="2800" spc="-5" dirty="0">
                <a:latin typeface="Tw Cen MT"/>
                <a:cs typeface="Tw Cen MT"/>
              </a:rPr>
              <a:t>nos conhecimentos </a:t>
            </a:r>
            <a:r>
              <a:rPr sz="2800" dirty="0">
                <a:latin typeface="Tw Cen MT"/>
                <a:cs typeface="Tw Cen MT"/>
              </a:rPr>
              <a:t>da  época </a:t>
            </a:r>
            <a:r>
              <a:rPr sz="2800" spc="-5" dirty="0">
                <a:latin typeface="Tw Cen MT"/>
                <a:cs typeface="Tw Cen MT"/>
              </a:rPr>
              <a:t>e </a:t>
            </a:r>
            <a:r>
              <a:rPr sz="2800" spc="-15" dirty="0">
                <a:latin typeface="Tw Cen MT"/>
                <a:cs typeface="Tw Cen MT"/>
              </a:rPr>
              <a:t>mostrava</a:t>
            </a:r>
            <a:r>
              <a:rPr sz="2800" spc="740" dirty="0">
                <a:latin typeface="Tw Cen MT"/>
                <a:cs typeface="Tw Cen MT"/>
              </a:rPr>
              <a:t> </a:t>
            </a:r>
            <a:r>
              <a:rPr sz="2800" spc="-5" dirty="0">
                <a:latin typeface="Tw Cen MT"/>
                <a:cs typeface="Tw Cen MT"/>
              </a:rPr>
              <a:t>a  semelhança no </a:t>
            </a:r>
            <a:r>
              <a:rPr sz="2800" spc="-10" dirty="0">
                <a:latin typeface="Tw Cen MT"/>
                <a:cs typeface="Tw Cen MT"/>
              </a:rPr>
              <a:t>encaixe  </a:t>
            </a:r>
            <a:r>
              <a:rPr sz="2800" dirty="0">
                <a:latin typeface="Tw Cen MT"/>
                <a:cs typeface="Tw Cen MT"/>
              </a:rPr>
              <a:t>das </a:t>
            </a:r>
            <a:r>
              <a:rPr sz="2800" spc="-10" dirty="0">
                <a:latin typeface="Tw Cen MT"/>
                <a:cs typeface="Tw Cen MT"/>
              </a:rPr>
              <a:t>margens </a:t>
            </a:r>
            <a:r>
              <a:rPr sz="2800" dirty="0">
                <a:latin typeface="Tw Cen MT"/>
                <a:cs typeface="Tw Cen MT"/>
              </a:rPr>
              <a:t>atlânticas  </a:t>
            </a:r>
            <a:r>
              <a:rPr sz="2800" spc="-5" dirty="0">
                <a:latin typeface="Tw Cen MT"/>
                <a:cs typeface="Tw Cen MT"/>
              </a:rPr>
              <a:t>dos</a:t>
            </a:r>
            <a:r>
              <a:rPr sz="2800" spc="10" dirty="0">
                <a:latin typeface="Tw Cen MT"/>
                <a:cs typeface="Tw Cen MT"/>
              </a:rPr>
              <a:t> </a:t>
            </a:r>
            <a:r>
              <a:rPr sz="2800" spc="-5" dirty="0">
                <a:latin typeface="Tw Cen MT"/>
                <a:cs typeface="Tw Cen MT"/>
              </a:rPr>
              <a:t>continentes</a:t>
            </a:r>
            <a:endParaRPr sz="2800">
              <a:latin typeface="Tw Cen MT"/>
              <a:cs typeface="Tw Cen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929626" y="0"/>
            <a:ext cx="1214374" cy="12143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9067" y="2214511"/>
            <a:ext cx="5095875" cy="37862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13461" y="1266190"/>
            <a:ext cx="1066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Tw Cen MT"/>
                <a:cs typeface="Tw Cen MT"/>
              </a:rPr>
              <a:t>3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80"/>
              </a:lnSpc>
            </a:pPr>
            <a:r>
              <a:rPr spc="-5" dirty="0"/>
              <a:t>Profª </a:t>
            </a:r>
            <a:r>
              <a:rPr dirty="0"/>
              <a:t>Sandra</a:t>
            </a:r>
            <a:r>
              <a:rPr spc="-120" dirty="0"/>
              <a:t> </a:t>
            </a:r>
            <a:r>
              <a:rPr dirty="0"/>
              <a:t>Nascimento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95288" y="90488"/>
            <a:ext cx="7993062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pt-BR" sz="1100" dirty="0">
                <a:cs typeface="Times New Roman" pitchFamily="18" charset="0"/>
              </a:rPr>
              <a:t> </a:t>
            </a:r>
            <a:r>
              <a:rPr lang="pt-BR" b="1" dirty="0">
                <a:latin typeface="Times New Roman" pitchFamily="18" charset="0"/>
                <a:cs typeface="Times New Roman" pitchFamily="18" charset="0"/>
              </a:rPr>
              <a:t>OBSERVA</a:t>
            </a:r>
            <a:r>
              <a:rPr lang="pt-BR" b="1" dirty="0">
                <a:cs typeface="Times New Roman" pitchFamily="18" charset="0"/>
              </a:rPr>
              <a:t>Ç</a:t>
            </a:r>
            <a:r>
              <a:rPr lang="pt-BR" b="1" dirty="0">
                <a:latin typeface="Times New Roman" pitchFamily="18" charset="0"/>
                <a:cs typeface="Times New Roman" pitchFamily="18" charset="0"/>
              </a:rPr>
              <a:t>ÃO:</a:t>
            </a:r>
            <a:br>
              <a:rPr lang="pt-BR" b="1" dirty="0">
                <a:latin typeface="Times New Roman" pitchFamily="18" charset="0"/>
                <a:cs typeface="Times New Roman" pitchFamily="18" charset="0"/>
              </a:rPr>
            </a:br>
            <a:r>
              <a:rPr lang="pt-BR" dirty="0">
                <a:latin typeface="Times New Roman" pitchFamily="18" charset="0"/>
                <a:cs typeface="Times New Roman" pitchFamily="18" charset="0"/>
              </a:rPr>
              <a:t>O mar ocupou essa fenda, dividindo o </a:t>
            </a:r>
            <a:r>
              <a:rPr lang="pt-BR" dirty="0" err="1">
                <a:latin typeface="Times New Roman" pitchFamily="18" charset="0"/>
                <a:cs typeface="Times New Roman" pitchFamily="18" charset="0"/>
              </a:rPr>
              <a:t>pangeia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 em dois grandes continentes</a:t>
            </a:r>
            <a:r>
              <a:rPr lang="pt-BR" dirty="0">
                <a:cs typeface="Times New Roman" pitchFamily="18" charset="0"/>
              </a:rPr>
              <a:t> 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dirty="0">
                <a:latin typeface="Times New Roman" pitchFamily="18" charset="0"/>
                <a:cs typeface="Times New Roman" pitchFamily="18" charset="0"/>
              </a:rPr>
            </a:br>
            <a:r>
              <a:rPr lang="pt-BR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pt-BR" b="1" dirty="0">
                <a:latin typeface="Times New Roman" pitchFamily="18" charset="0"/>
                <a:cs typeface="Times New Roman" pitchFamily="18" charset="0"/>
              </a:rPr>
              <a:t>LAURASIA 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(na por</a:t>
            </a:r>
            <a:r>
              <a:rPr lang="pt-BR" dirty="0">
                <a:cs typeface="Times New Roman" pitchFamily="18" charset="0"/>
              </a:rPr>
              <a:t>ç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ão de cima da </a:t>
            </a:r>
            <a:r>
              <a:rPr lang="pt-BR" dirty="0" err="1">
                <a:latin typeface="Times New Roman" pitchFamily="18" charset="0"/>
                <a:cs typeface="Times New Roman" pitchFamily="18" charset="0"/>
              </a:rPr>
              <a:t>pangeia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, isto </a:t>
            </a:r>
            <a:r>
              <a:rPr lang="pt-BR" dirty="0">
                <a:cs typeface="Times New Roman" pitchFamily="18" charset="0"/>
              </a:rPr>
              <a:t>é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, ao norte)</a:t>
            </a:r>
            <a:br>
              <a:rPr lang="pt-BR" dirty="0">
                <a:latin typeface="Times New Roman" pitchFamily="18" charset="0"/>
                <a:cs typeface="Times New Roman" pitchFamily="18" charset="0"/>
              </a:rPr>
            </a:br>
            <a:r>
              <a:rPr lang="pt-BR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pt-BR" b="1" dirty="0">
                <a:latin typeface="Times New Roman" pitchFamily="18" charset="0"/>
                <a:cs typeface="Times New Roman" pitchFamily="18" charset="0"/>
              </a:rPr>
              <a:t>GONDWANA 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(na por</a:t>
            </a:r>
            <a:r>
              <a:rPr lang="pt-BR" dirty="0">
                <a:cs typeface="Times New Roman" pitchFamily="18" charset="0"/>
              </a:rPr>
              <a:t>ç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ão de baixo da </a:t>
            </a:r>
            <a:r>
              <a:rPr lang="pt-BR" dirty="0" err="1">
                <a:latin typeface="Times New Roman" pitchFamily="18" charset="0"/>
                <a:cs typeface="Times New Roman" pitchFamily="18" charset="0"/>
              </a:rPr>
              <a:t>pangeia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, isto </a:t>
            </a:r>
            <a:r>
              <a:rPr lang="pt-BR" dirty="0">
                <a:cs typeface="Times New Roman" pitchFamily="18" charset="0"/>
              </a:rPr>
              <a:t>é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, ao sul)</a:t>
            </a:r>
            <a:r>
              <a:rPr lang="pt-BR" dirty="0">
                <a:cs typeface="Times New Roman" pitchFamily="18" charset="0"/>
              </a:rPr>
              <a:t> 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dirty="0">
                <a:latin typeface="Times New Roman" pitchFamily="18" charset="0"/>
                <a:cs typeface="Times New Roman" pitchFamily="18" charset="0"/>
              </a:rPr>
            </a:br>
            <a:r>
              <a:rPr lang="pt-BR" dirty="0">
                <a:latin typeface="Times New Roman" pitchFamily="18" charset="0"/>
                <a:cs typeface="Times New Roman" pitchFamily="18" charset="0"/>
              </a:rPr>
              <a:t>Figura :</a:t>
            </a:r>
            <a:endParaRPr lang="pt-BR" dirty="0"/>
          </a:p>
          <a:p>
            <a:pPr eaLnBrk="0" hangingPunct="0"/>
            <a:endParaRPr lang="pt-BR" dirty="0"/>
          </a:p>
        </p:txBody>
      </p:sp>
      <p:pic>
        <p:nvPicPr>
          <p:cNvPr id="14339" name="Picture 1" descr="https://3.bp.blogspot.com/-eBmtI9aVy0k/T9tGgSIz6FI/AAAAAAAAAaM/jGcwkBIlFdA/s320/Sem+t%C3%ADtulo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979613" y="1268413"/>
            <a:ext cx="4105275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395288" y="3584575"/>
            <a:ext cx="7921625" cy="330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pt-BR" b="1" dirty="0">
                <a:latin typeface="Times New Roman" pitchFamily="18" charset="0"/>
                <a:cs typeface="Times New Roman" pitchFamily="18" charset="0"/>
              </a:rPr>
              <a:t>CONTEXTUALIZANDO:</a:t>
            </a:r>
            <a:br>
              <a:rPr lang="pt-BR" b="1" dirty="0">
                <a:latin typeface="Times New Roman" pitchFamily="18" charset="0"/>
                <a:cs typeface="Times New Roman" pitchFamily="18" charset="0"/>
              </a:rPr>
            </a:br>
            <a:r>
              <a:rPr lang="pt-BR" dirty="0">
                <a:latin typeface="Times New Roman" pitchFamily="18" charset="0"/>
                <a:cs typeface="Times New Roman" pitchFamily="18" charset="0"/>
              </a:rPr>
              <a:t>Essa divisão ocorreu a partir da ERA MESOZÓICA</a:t>
            </a:r>
            <a:br>
              <a:rPr lang="pt-BR" dirty="0">
                <a:latin typeface="Times New Roman" pitchFamily="18" charset="0"/>
                <a:cs typeface="Times New Roman" pitchFamily="18" charset="0"/>
              </a:rPr>
            </a:br>
            <a:r>
              <a:rPr lang="pt-BR" b="1" dirty="0">
                <a:latin typeface="Times New Roman" pitchFamily="18" charset="0"/>
                <a:cs typeface="Times New Roman" pitchFamily="18" charset="0"/>
              </a:rPr>
              <a:t>- LAURASIA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 (que correspondem na atualidade os territórios da América do Norte, </a:t>
            </a:r>
            <a:r>
              <a:rPr lang="pt-BR" dirty="0" err="1">
                <a:latin typeface="Times New Roman" pitchFamily="18" charset="0"/>
                <a:cs typeface="Times New Roman" pitchFamily="18" charset="0"/>
              </a:rPr>
              <a:t>Groenlandia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, Ásia e Europa )</a:t>
            </a:r>
            <a:br>
              <a:rPr lang="pt-BR" dirty="0">
                <a:latin typeface="Times New Roman" pitchFamily="18" charset="0"/>
                <a:cs typeface="Times New Roman" pitchFamily="18" charset="0"/>
              </a:rPr>
            </a:br>
            <a:r>
              <a:rPr lang="pt-BR" b="1" dirty="0">
                <a:latin typeface="Times New Roman" pitchFamily="18" charset="0"/>
                <a:cs typeface="Times New Roman" pitchFamily="18" charset="0"/>
              </a:rPr>
              <a:t>- GONDWANA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 (que correspondem na atualidade os territórios da América do Sul, Índia, África, Nova Zelândia/ Austrália e a Antártica)</a:t>
            </a:r>
            <a:br>
              <a:rPr lang="pt-BR" dirty="0">
                <a:latin typeface="Times New Roman" pitchFamily="18" charset="0"/>
                <a:cs typeface="Times New Roman" pitchFamily="18" charset="0"/>
              </a:rPr>
            </a:br>
            <a:r>
              <a:rPr lang="pt-BR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dirty="0">
                <a:latin typeface="Times New Roman" pitchFamily="18" charset="0"/>
                <a:cs typeface="Times New Roman" pitchFamily="18" charset="0"/>
              </a:rPr>
            </a:br>
            <a:r>
              <a:rPr lang="pt-BR" b="1" i="1" u="sng" dirty="0">
                <a:latin typeface="Times New Roman" pitchFamily="18" charset="0"/>
                <a:cs typeface="Times New Roman" pitchFamily="18" charset="0"/>
              </a:rPr>
              <a:t>Há cerca de 180 milhões de anos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 a America começa a sua separação das terras africanas. E o mesmo também começa ocorrer ao norte da </a:t>
            </a:r>
            <a:r>
              <a:rPr lang="pt-BR" b="1" dirty="0">
                <a:latin typeface="Times New Roman" pitchFamily="18" charset="0"/>
                <a:cs typeface="Times New Roman" pitchFamily="18" charset="0"/>
              </a:rPr>
              <a:t>LAURASIA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, isto é, a América do Norte vai se desligando da </a:t>
            </a:r>
            <a:r>
              <a:rPr lang="pt-BR" b="1" dirty="0">
                <a:latin typeface="Times New Roman" pitchFamily="18" charset="0"/>
                <a:cs typeface="Times New Roman" pitchFamily="18" charset="0"/>
              </a:rPr>
              <a:t>LAURASIA.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1100" dirty="0">
                <a:cs typeface="Times New Roman" pitchFamily="18" charset="0"/>
              </a:rPr>
              <a:t/>
            </a:r>
            <a:br>
              <a:rPr lang="pt-BR" sz="1100" dirty="0">
                <a:cs typeface="Times New Roman" pitchFamily="18" charset="0"/>
              </a:rPr>
            </a:br>
            <a:r>
              <a:rPr lang="pt-BR" sz="1100" dirty="0">
                <a:cs typeface="Times New Roman" pitchFamily="18" charset="0"/>
              </a:rPr>
              <a:t/>
            </a:r>
            <a:br>
              <a:rPr lang="pt-BR" sz="1100" dirty="0">
                <a:cs typeface="Times New Roman" pitchFamily="18" charset="0"/>
              </a:rPr>
            </a:br>
            <a:endParaRPr lang="pt-B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395288" y="82550"/>
            <a:ext cx="7705725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pt-BR" dirty="0">
                <a:latin typeface="Times New Roman" pitchFamily="18" charset="0"/>
                <a:cs typeface="Times New Roman" pitchFamily="18" charset="0"/>
              </a:rPr>
              <a:t>Atualmente a deriva dos continentes continua:</a:t>
            </a:r>
            <a:br>
              <a:rPr lang="pt-BR" dirty="0">
                <a:latin typeface="Times New Roman" pitchFamily="18" charset="0"/>
                <a:cs typeface="Times New Roman" pitchFamily="18" charset="0"/>
              </a:rPr>
            </a:br>
            <a:r>
              <a:rPr lang="pt-BR" dirty="0">
                <a:latin typeface="Times New Roman" pitchFamily="18" charset="0"/>
                <a:cs typeface="Times New Roman" pitchFamily="18" charset="0"/>
              </a:rPr>
              <a:t>A Am</a:t>
            </a:r>
            <a:r>
              <a:rPr lang="pt-BR" dirty="0">
                <a:cs typeface="Times New Roman" pitchFamily="18" charset="0"/>
              </a:rPr>
              <a:t>é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rica segue afastando-se da </a:t>
            </a:r>
            <a:r>
              <a:rPr lang="pt-BR" dirty="0">
                <a:cs typeface="Times New Roman" pitchFamily="18" charset="0"/>
              </a:rPr>
              <a:t>Á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frica e o Atlântico Sul cresce em m</a:t>
            </a:r>
            <a:r>
              <a:rPr lang="pt-BR" dirty="0">
                <a:cs typeface="Times New Roman" pitchFamily="18" charset="0"/>
              </a:rPr>
              <a:t>é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dia 7 cm por ano .</a:t>
            </a:r>
            <a:endParaRPr lang="pt-BR" dirty="0"/>
          </a:p>
          <a:p>
            <a:pPr eaLnBrk="0" hangingPunct="0"/>
            <a:endParaRPr lang="pt-BR" dirty="0">
              <a:solidFill>
                <a:srgbClr val="FFFF00"/>
              </a:solidFill>
            </a:endParaRPr>
          </a:p>
        </p:txBody>
      </p:sp>
      <p:pic>
        <p:nvPicPr>
          <p:cNvPr id="15363" name="Picture 1" descr="https://3.bp.blogspot.com/-ru3CE4--9Xk/T_GkSyGeSmI/AAAAAAAAAcI/KNDD7q94TDQ/s320/PANGEIA5.JPG"/>
          <p:cNvPicPr>
            <a:picLocks noChangeAspect="1" noChangeArrowheads="1"/>
          </p:cNvPicPr>
          <p:nvPr/>
        </p:nvPicPr>
        <p:blipFill>
          <a:blip r:embed="rId2" r:link="rId3" cstate="print">
            <a:lum bright="-20000" contrast="60000"/>
          </a:blip>
          <a:srcRect/>
          <a:stretch>
            <a:fillRect/>
          </a:stretch>
        </p:blipFill>
        <p:spPr bwMode="auto">
          <a:xfrm>
            <a:off x="2051050" y="692150"/>
            <a:ext cx="5976938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468313" y="4851400"/>
            <a:ext cx="80645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pt-BR" sz="1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1100" dirty="0">
                <a:latin typeface="Times New Roman" pitchFamily="18" charset="0"/>
                <a:cs typeface="Times New Roman" pitchFamily="18" charset="0"/>
              </a:rPr>
            </a:br>
            <a:r>
              <a:rPr lang="pt-BR" sz="1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1100" dirty="0">
                <a:latin typeface="Times New Roman" pitchFamily="18" charset="0"/>
                <a:cs typeface="Times New Roman" pitchFamily="18" charset="0"/>
              </a:rPr>
            </a:br>
            <a:endParaRPr lang="pt-BR" sz="1100" b="1" dirty="0">
              <a:cs typeface="Times New Roman" pitchFamily="18" charset="0"/>
            </a:endParaRPr>
          </a:p>
          <a:p>
            <a:pPr eaLnBrk="0" hangingPunct="0"/>
            <a:r>
              <a:rPr lang="pt-BR" sz="1600" b="1" dirty="0">
                <a:latin typeface="Times New Roman" pitchFamily="18" charset="0"/>
                <a:cs typeface="Times New Roman" pitchFamily="18" charset="0"/>
              </a:rPr>
              <a:t>OBSERVAÇÃO:</a:t>
            </a:r>
            <a:r>
              <a:rPr lang="pt-BR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1600" dirty="0">
                <a:latin typeface="Times New Roman" pitchFamily="18" charset="0"/>
                <a:cs typeface="Times New Roman" pitchFamily="18" charset="0"/>
              </a:rPr>
            </a:br>
            <a:r>
              <a:rPr lang="pt-BR" sz="1600" dirty="0">
                <a:latin typeface="Times New Roman" pitchFamily="18" charset="0"/>
                <a:cs typeface="Times New Roman" pitchFamily="18" charset="0"/>
              </a:rPr>
              <a:t>As montanhas Rochosas, A  cadeia do Atlas, as Cordilheiras dos Andes, dos Alpes e do Himalaia são testemunhas desse processo. Elas são dobras na superfície terrestre provocadas pelos choques entre as placas Oceânicas e continentais durante seus deslocamentos.</a:t>
            </a:r>
            <a:br>
              <a:rPr lang="pt-BR" sz="1600" dirty="0">
                <a:latin typeface="Times New Roman" pitchFamily="18" charset="0"/>
                <a:cs typeface="Times New Roman" pitchFamily="18" charset="0"/>
              </a:rPr>
            </a:br>
            <a:r>
              <a:rPr lang="pt-BR" sz="1100" dirty="0">
                <a:cs typeface="Times New Roman" pitchFamily="18" charset="0"/>
              </a:rPr>
              <a:t/>
            </a:r>
            <a:br>
              <a:rPr lang="pt-BR" sz="1100" dirty="0">
                <a:cs typeface="Times New Roman" pitchFamily="18" charset="0"/>
              </a:rPr>
            </a:br>
            <a:endParaRPr lang="pt-BR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agem 1" descr="cienciasblog: Argumentos da Teoria da Deriva Continental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-123825" y="-26988"/>
            <a:ext cx="9304338" cy="687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Imagem 5" descr="continentes - argumentos - ppt carregar"/>
          <p:cNvPicPr>
            <a:picLocks noChangeAspect="1" noChangeArrowheads="1"/>
          </p:cNvPicPr>
          <p:nvPr/>
        </p:nvPicPr>
        <p:blipFill>
          <a:blip r:embed="rId2" cstate="print"/>
          <a:srcRect t="7120" b="11089"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m 2" descr="A Magnitude do Tempo Geológico - Grupo Escol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Blog do NILDO: A TERRA E SEUS PROBLEMAS CLIMÁTICOS E GEOLÓGICOS DE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-26988"/>
            <a:ext cx="9180513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magem 3" descr="Geofísica - Algo Sob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Geofísica | Esquadrão do Conhecimen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amadas da Terra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1092200" y="2708275"/>
            <a:ext cx="600075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tângulo 4"/>
          <p:cNvSpPr>
            <a:spLocks noChangeArrowheads="1"/>
          </p:cNvSpPr>
          <p:nvPr/>
        </p:nvSpPr>
        <p:spPr bwMode="auto">
          <a:xfrm>
            <a:off x="395288" y="908050"/>
            <a:ext cx="7993062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pt-BR" b="1" dirty="0">
                <a:latin typeface="Times New Roman" pitchFamily="18" charset="0"/>
                <a:cs typeface="Times New Roman" pitchFamily="18" charset="0"/>
              </a:rPr>
              <a:t> Crosta terrestre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: camada mais superficial, de estrutura relativamente fina e bastante rochosa.</a:t>
            </a:r>
          </a:p>
          <a:p>
            <a:pPr eaLnBrk="0" hangingPunct="0">
              <a:buFontTx/>
              <a:buChar char="•"/>
            </a:pPr>
            <a:r>
              <a:rPr lang="pt-BR" b="1" dirty="0">
                <a:latin typeface="Times New Roman" pitchFamily="18" charset="0"/>
                <a:cs typeface="Times New Roman" pitchFamily="18" charset="0"/>
              </a:rPr>
              <a:t> Manto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: localizada abaixo da crosta, apresenta propriedades sólidas.</a:t>
            </a:r>
          </a:p>
          <a:p>
            <a:pPr eaLnBrk="0" hangingPunct="0">
              <a:buFontTx/>
              <a:buChar char="•"/>
            </a:pPr>
            <a:r>
              <a:rPr lang="pt-BR" b="1" dirty="0">
                <a:latin typeface="Times New Roman" pitchFamily="18" charset="0"/>
                <a:cs typeface="Times New Roman" pitchFamily="18" charset="0"/>
              </a:rPr>
              <a:t> Núcleo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: camada mais interna e quente da Terra. Apresenta duas porções:</a:t>
            </a:r>
          </a:p>
          <a:p>
            <a:pPr lvl="1" eaLnBrk="0" hangingPunct="0">
              <a:buFontTx/>
              <a:buChar char="•"/>
            </a:pPr>
            <a:r>
              <a:rPr lang="pt-BR" b="1" dirty="0">
                <a:latin typeface="Times New Roman" pitchFamily="18" charset="0"/>
                <a:cs typeface="Times New Roman" pitchFamily="18" charset="0"/>
              </a:rPr>
              <a:t> Núcleo externo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: formado por níquel e ferro líquido.</a:t>
            </a:r>
          </a:p>
          <a:p>
            <a:pPr lvl="1" eaLnBrk="0" hangingPunct="0">
              <a:buFontTx/>
              <a:buChar char="•"/>
            </a:pPr>
            <a:r>
              <a:rPr lang="pt-BR" b="1" dirty="0">
                <a:latin typeface="Times New Roman" pitchFamily="18" charset="0"/>
                <a:cs typeface="Times New Roman" pitchFamily="18" charset="0"/>
              </a:rPr>
              <a:t> Núcleo interno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: também formado de níquel, mas com ferro sólido.​​</a:t>
            </a:r>
          </a:p>
        </p:txBody>
      </p:sp>
      <p:sp>
        <p:nvSpPr>
          <p:cNvPr id="9220" name="Retângulo 5"/>
          <p:cNvSpPr>
            <a:spLocks noChangeArrowheads="1"/>
          </p:cNvSpPr>
          <p:nvPr/>
        </p:nvSpPr>
        <p:spPr bwMode="auto">
          <a:xfrm>
            <a:off x="1476375" y="2711450"/>
            <a:ext cx="57499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3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Quais as camadas da Terra?</a:t>
            </a:r>
          </a:p>
        </p:txBody>
      </p:sp>
      <p:sp>
        <p:nvSpPr>
          <p:cNvPr id="9221" name="Retângulo 6"/>
          <p:cNvSpPr>
            <a:spLocks noChangeArrowheads="1"/>
          </p:cNvSpPr>
          <p:nvPr/>
        </p:nvSpPr>
        <p:spPr bwMode="auto">
          <a:xfrm>
            <a:off x="755650" y="115888"/>
            <a:ext cx="68897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pt-BR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A Terra é formada por três camadas: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laneta terra 6º ano 2013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387" y="343865"/>
            <a:ext cx="3684904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Alfred</a:t>
            </a:r>
            <a:r>
              <a:rPr sz="4400" spc="-85" dirty="0"/>
              <a:t> </a:t>
            </a:r>
            <a:r>
              <a:rPr sz="4400" spc="-60" dirty="0"/>
              <a:t>Wegener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435965" y="1804238"/>
            <a:ext cx="5231130" cy="2585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2105" marR="5080" indent="-320040" algn="just">
              <a:lnSpc>
                <a:spcPct val="100000"/>
              </a:lnSpc>
              <a:spcBef>
                <a:spcPts val="95"/>
              </a:spcBef>
              <a:buClr>
                <a:srgbClr val="00AFEF"/>
              </a:buClr>
              <a:buSzPct val="58928"/>
              <a:buFont typeface="Wingdings"/>
              <a:buChar char=""/>
              <a:tabLst>
                <a:tab pos="332740" algn="l"/>
              </a:tabLst>
            </a:pPr>
            <a:r>
              <a:rPr sz="2800" dirty="0">
                <a:latin typeface="Tw Cen MT"/>
                <a:cs typeface="Tw Cen MT"/>
              </a:rPr>
              <a:t>Alfred </a:t>
            </a:r>
            <a:r>
              <a:rPr sz="2800" spc="-45" dirty="0">
                <a:latin typeface="Tw Cen MT"/>
                <a:cs typeface="Tw Cen MT"/>
              </a:rPr>
              <a:t>Wegener </a:t>
            </a:r>
            <a:r>
              <a:rPr sz="2800" dirty="0">
                <a:latin typeface="Tw Cen MT"/>
                <a:cs typeface="Tw Cen MT"/>
              </a:rPr>
              <a:t>(1880 </a:t>
            </a:r>
            <a:r>
              <a:rPr sz="2800" spc="-5" dirty="0">
                <a:latin typeface="Tw Cen MT"/>
                <a:cs typeface="Tw Cen MT"/>
              </a:rPr>
              <a:t>– </a:t>
            </a:r>
            <a:r>
              <a:rPr sz="2800" dirty="0">
                <a:latin typeface="Tw Cen MT"/>
                <a:cs typeface="Tw Cen MT"/>
              </a:rPr>
              <a:t>1930),  </a:t>
            </a:r>
            <a:r>
              <a:rPr sz="2800" spc="-5" dirty="0">
                <a:latin typeface="Tw Cen MT"/>
                <a:cs typeface="Tw Cen MT"/>
              </a:rPr>
              <a:t>nasceu </a:t>
            </a:r>
            <a:r>
              <a:rPr sz="2800" dirty="0">
                <a:latin typeface="Tw Cen MT"/>
                <a:cs typeface="Tw Cen MT"/>
              </a:rPr>
              <a:t>em </a:t>
            </a:r>
            <a:r>
              <a:rPr sz="2800" spc="5" dirty="0">
                <a:latin typeface="Tw Cen MT"/>
                <a:cs typeface="Tw Cen MT"/>
              </a:rPr>
              <a:t>Berlim, </a:t>
            </a:r>
            <a:r>
              <a:rPr sz="2800" spc="-25" dirty="0">
                <a:latin typeface="Tw Cen MT"/>
                <a:cs typeface="Tw Cen MT"/>
              </a:rPr>
              <a:t>foi </a:t>
            </a:r>
            <a:r>
              <a:rPr sz="2800" spc="-5" dirty="0">
                <a:latin typeface="Tw Cen MT"/>
                <a:cs typeface="Tw Cen MT"/>
              </a:rPr>
              <a:t>astrónomo e  </a:t>
            </a:r>
            <a:r>
              <a:rPr sz="2800" spc="-10" dirty="0">
                <a:latin typeface="Tw Cen MT"/>
                <a:cs typeface="Tw Cen MT"/>
              </a:rPr>
              <a:t>professor universitário </a:t>
            </a:r>
            <a:r>
              <a:rPr sz="2800" dirty="0">
                <a:latin typeface="Tw Cen MT"/>
                <a:cs typeface="Tw Cen MT"/>
              </a:rPr>
              <a:t>de  </a:t>
            </a:r>
            <a:r>
              <a:rPr sz="2800" spc="-5" dirty="0">
                <a:latin typeface="Tw Cen MT"/>
                <a:cs typeface="Tw Cen MT"/>
              </a:rPr>
              <a:t>Meteorologia e </a:t>
            </a:r>
            <a:r>
              <a:rPr sz="2800" dirty="0">
                <a:latin typeface="Tw Cen MT"/>
                <a:cs typeface="Tw Cen MT"/>
              </a:rPr>
              <a:t>Geofísica </a:t>
            </a:r>
            <a:r>
              <a:rPr sz="2800" spc="-10" dirty="0">
                <a:latin typeface="Tw Cen MT"/>
                <a:cs typeface="Tw Cen MT"/>
              </a:rPr>
              <a:t>na  </a:t>
            </a:r>
            <a:r>
              <a:rPr sz="2800" spc="-5" dirty="0">
                <a:latin typeface="Tw Cen MT"/>
                <a:cs typeface="Tw Cen MT"/>
              </a:rPr>
              <a:t>Áustria. </a:t>
            </a:r>
            <a:r>
              <a:rPr sz="2800" dirty="0">
                <a:latin typeface="Tw Cen MT"/>
                <a:cs typeface="Tw Cen MT"/>
              </a:rPr>
              <a:t>Expôs </a:t>
            </a:r>
            <a:r>
              <a:rPr sz="2800" spc="-5" dirty="0">
                <a:latin typeface="Tw Cen MT"/>
                <a:cs typeface="Tw Cen MT"/>
              </a:rPr>
              <a:t>na sua </a:t>
            </a:r>
            <a:r>
              <a:rPr sz="2800" spc="-10" dirty="0">
                <a:latin typeface="Tw Cen MT"/>
                <a:cs typeface="Tw Cen MT"/>
              </a:rPr>
              <a:t>obra </a:t>
            </a:r>
            <a:r>
              <a:rPr sz="2800" spc="-5" dirty="0">
                <a:latin typeface="Tw Cen MT"/>
                <a:cs typeface="Tw Cen MT"/>
              </a:rPr>
              <a:t>A  </a:t>
            </a:r>
            <a:r>
              <a:rPr sz="2800" spc="-15" dirty="0">
                <a:latin typeface="Tw Cen MT"/>
                <a:cs typeface="Tw Cen MT"/>
              </a:rPr>
              <a:t>origem </a:t>
            </a:r>
            <a:r>
              <a:rPr sz="2800" dirty="0">
                <a:latin typeface="Tw Cen MT"/>
                <a:cs typeface="Tw Cen MT"/>
              </a:rPr>
              <a:t>dos </a:t>
            </a:r>
            <a:r>
              <a:rPr sz="2800" spc="-5" dirty="0">
                <a:latin typeface="Tw Cen MT"/>
                <a:cs typeface="Tw Cen MT"/>
              </a:rPr>
              <a:t>continentes e</a:t>
            </a:r>
            <a:r>
              <a:rPr sz="2800" spc="-135" dirty="0">
                <a:latin typeface="Tw Cen MT"/>
                <a:cs typeface="Tw Cen MT"/>
              </a:rPr>
              <a:t> </a:t>
            </a:r>
            <a:r>
              <a:rPr sz="2800" spc="-5" dirty="0">
                <a:latin typeface="Tw Cen MT"/>
                <a:cs typeface="Tw Cen MT"/>
              </a:rPr>
              <a:t>oceanos</a:t>
            </a:r>
            <a:endParaRPr sz="2800">
              <a:latin typeface="Tw Cen MT"/>
              <a:cs typeface="Tw Cen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56126" y="4365193"/>
            <a:ext cx="16097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Tw Cen MT"/>
                <a:cs typeface="Tw Cen MT"/>
              </a:rPr>
              <a:t>continen</a:t>
            </a:r>
            <a:r>
              <a:rPr sz="2800" spc="5" dirty="0">
                <a:latin typeface="Tw Cen MT"/>
                <a:cs typeface="Tw Cen MT"/>
              </a:rPr>
              <a:t>t</a:t>
            </a:r>
            <a:r>
              <a:rPr sz="2800" spc="-5" dirty="0">
                <a:latin typeface="Tw Cen MT"/>
                <a:cs typeface="Tw Cen MT"/>
              </a:rPr>
              <a:t>al.</a:t>
            </a:r>
            <a:endParaRPr sz="2800">
              <a:latin typeface="Tw Cen MT"/>
              <a:cs typeface="Tw Cen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6005" y="4365193"/>
            <a:ext cx="308673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445134" algn="l"/>
                <a:tab pos="1507490" algn="l"/>
                <a:tab pos="1529080" algn="l"/>
                <a:tab pos="2158365" algn="l"/>
              </a:tabLst>
            </a:pPr>
            <a:r>
              <a:rPr sz="2800" spc="-5" dirty="0">
                <a:latin typeface="Tw Cen MT"/>
                <a:cs typeface="Tw Cen MT"/>
              </a:rPr>
              <a:t>a	teo</a:t>
            </a:r>
            <a:r>
              <a:rPr sz="2800" dirty="0">
                <a:latin typeface="Tw Cen MT"/>
                <a:cs typeface="Tw Cen MT"/>
              </a:rPr>
              <a:t>r</a:t>
            </a:r>
            <a:r>
              <a:rPr sz="2800" spc="-10" dirty="0">
                <a:latin typeface="Tw Cen MT"/>
                <a:cs typeface="Tw Cen MT"/>
              </a:rPr>
              <a:t>i</a:t>
            </a:r>
            <a:r>
              <a:rPr sz="2800" spc="-5" dirty="0">
                <a:latin typeface="Tw Cen MT"/>
                <a:cs typeface="Tw Cen MT"/>
              </a:rPr>
              <a:t>a</a:t>
            </a:r>
            <a:r>
              <a:rPr sz="2800" dirty="0">
                <a:latin typeface="Tw Cen MT"/>
                <a:cs typeface="Tw Cen MT"/>
              </a:rPr>
              <a:t>		</a:t>
            </a:r>
            <a:r>
              <a:rPr sz="2800" spc="-5" dirty="0">
                <a:latin typeface="Tw Cen MT"/>
                <a:cs typeface="Tw Cen MT"/>
              </a:rPr>
              <a:t>da</a:t>
            </a:r>
            <a:r>
              <a:rPr sz="2800" dirty="0">
                <a:latin typeface="Tw Cen MT"/>
                <a:cs typeface="Tw Cen MT"/>
              </a:rPr>
              <a:t>	</a:t>
            </a:r>
            <a:r>
              <a:rPr sz="2800" spc="-5" dirty="0">
                <a:latin typeface="Tw Cen MT"/>
                <a:cs typeface="Tw Cen MT"/>
              </a:rPr>
              <a:t>de</a:t>
            </a:r>
            <a:r>
              <a:rPr sz="2800" dirty="0">
                <a:latin typeface="Tw Cen MT"/>
                <a:cs typeface="Tw Cen MT"/>
              </a:rPr>
              <a:t>r</a:t>
            </a:r>
            <a:r>
              <a:rPr sz="2800" spc="-10" dirty="0">
                <a:latin typeface="Tw Cen MT"/>
                <a:cs typeface="Tw Cen MT"/>
              </a:rPr>
              <a:t>i</a:t>
            </a:r>
            <a:r>
              <a:rPr sz="2800" spc="-70" dirty="0">
                <a:latin typeface="Tw Cen MT"/>
                <a:cs typeface="Tw Cen MT"/>
              </a:rPr>
              <a:t>v</a:t>
            </a:r>
            <a:r>
              <a:rPr sz="2800" spc="-5" dirty="0">
                <a:latin typeface="Tw Cen MT"/>
                <a:cs typeface="Tw Cen MT"/>
              </a:rPr>
              <a:t>a  Morreu	numa</a:t>
            </a:r>
            <a:endParaRPr sz="2800">
              <a:latin typeface="Tw Cen MT"/>
              <a:cs typeface="Tw Cen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66338" y="4792217"/>
            <a:ext cx="21971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987550" algn="l"/>
              </a:tabLst>
            </a:pPr>
            <a:r>
              <a:rPr sz="2800" spc="-85" dirty="0">
                <a:latin typeface="Tw Cen MT"/>
                <a:cs typeface="Tw Cen MT"/>
              </a:rPr>
              <a:t>e</a:t>
            </a:r>
            <a:r>
              <a:rPr sz="2800" spc="-5" dirty="0">
                <a:latin typeface="Tw Cen MT"/>
                <a:cs typeface="Tw Cen MT"/>
              </a:rPr>
              <a:t>x</a:t>
            </a:r>
            <a:r>
              <a:rPr sz="2800" dirty="0">
                <a:latin typeface="Tw Cen MT"/>
                <a:cs typeface="Tw Cen MT"/>
              </a:rPr>
              <a:t>p</a:t>
            </a:r>
            <a:r>
              <a:rPr sz="2800" spc="-5" dirty="0">
                <a:latin typeface="Tw Cen MT"/>
                <a:cs typeface="Tw Cen MT"/>
              </a:rPr>
              <a:t>e</a:t>
            </a:r>
            <a:r>
              <a:rPr sz="2800" dirty="0">
                <a:latin typeface="Tw Cen MT"/>
                <a:cs typeface="Tw Cen MT"/>
              </a:rPr>
              <a:t>d</a:t>
            </a:r>
            <a:r>
              <a:rPr sz="2800" spc="-10" dirty="0">
                <a:latin typeface="Tw Cen MT"/>
                <a:cs typeface="Tw Cen MT"/>
              </a:rPr>
              <a:t>içã</a:t>
            </a:r>
            <a:r>
              <a:rPr sz="2800" spc="-5" dirty="0">
                <a:latin typeface="Tw Cen MT"/>
                <a:cs typeface="Tw Cen MT"/>
              </a:rPr>
              <a:t>o</a:t>
            </a:r>
            <a:r>
              <a:rPr sz="2800" dirty="0">
                <a:latin typeface="Tw Cen MT"/>
                <a:cs typeface="Tw Cen MT"/>
              </a:rPr>
              <a:t>	</a:t>
            </a:r>
            <a:r>
              <a:rPr sz="2800" spc="-5" dirty="0">
                <a:latin typeface="Tw Cen MT"/>
                <a:cs typeface="Tw Cen MT"/>
              </a:rPr>
              <a:t>à</a:t>
            </a:r>
            <a:endParaRPr sz="2800">
              <a:latin typeface="Tw Cen MT"/>
              <a:cs typeface="Tw Cen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56005" y="5218938"/>
            <a:ext cx="19024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Tw Cen MT"/>
                <a:cs typeface="Tw Cen MT"/>
              </a:rPr>
              <a:t>Gronelândia.</a:t>
            </a:r>
            <a:endParaRPr sz="2800">
              <a:latin typeface="Tw Cen MT"/>
              <a:cs typeface="Tw Cen M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113600" y="2264848"/>
            <a:ext cx="2538885" cy="33737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929626" y="0"/>
            <a:ext cx="1214374" cy="12143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13461" y="1266190"/>
            <a:ext cx="1066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Tw Cen MT"/>
                <a:cs typeface="Tw Cen MT"/>
              </a:rPr>
              <a:t>4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80"/>
              </a:lnSpc>
            </a:pPr>
            <a:r>
              <a:rPr spc="-5" dirty="0"/>
              <a:t>Profª </a:t>
            </a:r>
            <a:r>
              <a:rPr dirty="0"/>
              <a:t>Sandra</a:t>
            </a:r>
            <a:r>
              <a:rPr spc="-120" dirty="0"/>
              <a:t> </a:t>
            </a:r>
            <a:r>
              <a:rPr dirty="0"/>
              <a:t>Nascimento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amadas da Terra. Estrutura e camadas da Terra - Brasil Escola"/>
          <p:cNvPicPr>
            <a:picLocks noChangeAspect="1" noChangeArrowheads="1"/>
          </p:cNvPicPr>
          <p:nvPr/>
        </p:nvPicPr>
        <p:blipFill>
          <a:blip r:embed="rId2" cstate="print">
            <a:lum bright="-30000" contrast="40000"/>
          </a:blip>
          <a:srcRect/>
          <a:stretch>
            <a:fillRect/>
          </a:stretch>
        </p:blipFill>
        <p:spPr bwMode="auto">
          <a:xfrm>
            <a:off x="-36513" y="-26988"/>
            <a:ext cx="9180513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tângulo 1"/>
          <p:cNvSpPr>
            <a:spLocks noChangeArrowheads="1"/>
          </p:cNvSpPr>
          <p:nvPr/>
        </p:nvSpPr>
        <p:spPr bwMode="auto">
          <a:xfrm>
            <a:off x="827088" y="1166813"/>
            <a:ext cx="7777162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A crosta terrestre é </a:t>
            </a:r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a camada mais externa e mais fina da Terra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. Corresponde a cerca de 1% do Planeta e estende-se a, no máximo, 80 quilômetros de profundidade. Ela é dividida em:</a:t>
            </a:r>
          </a:p>
          <a:p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 Crosta oceânica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: formada por basalto.</a:t>
            </a:r>
          </a:p>
          <a:p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 Crosta continental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: composta por granito.</a:t>
            </a:r>
          </a:p>
          <a:p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A formação da crosta terrestre ocorreu há cerca de 4,5 bilhões de anos no Pré-Cambriano. Nesse tempo geológico ocorreu o resfriamento do magma, resultando na cristalização de minerais e a transformação molecular das rochas, classificadas como magmáticas e metamórficas.</a:t>
            </a:r>
          </a:p>
        </p:txBody>
      </p:sp>
      <p:sp>
        <p:nvSpPr>
          <p:cNvPr id="12291" name="Retângulo 2"/>
          <p:cNvSpPr>
            <a:spLocks noChangeArrowheads="1"/>
          </p:cNvSpPr>
          <p:nvPr/>
        </p:nvSpPr>
        <p:spPr bwMode="auto">
          <a:xfrm>
            <a:off x="2654300" y="406400"/>
            <a:ext cx="34305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3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Crosta Terrestre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ruisoares65 / Atividade 2 - Glossário &quot;Estrutura Interna da Terra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9144000" cy="682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/>
          <p:cNvPicPr>
            <a:picLocks noChangeAspect="1" noChangeArrowheads="1"/>
          </p:cNvPicPr>
          <p:nvPr/>
        </p:nvPicPr>
        <p:blipFill>
          <a:blip r:embed="rId2" cstate="print">
            <a:lum bright="-30000" contrast="40000"/>
          </a:blip>
          <a:srcRect l="23798" t="46265" r="46317" b="13376"/>
          <a:stretch>
            <a:fillRect/>
          </a:stretch>
        </p:blipFill>
        <p:spPr bwMode="auto">
          <a:xfrm>
            <a:off x="0" y="0"/>
            <a:ext cx="9109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 l="24625" t="26173" r="31654" b="22639"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tângulo 1"/>
          <p:cNvSpPr>
            <a:spLocks noChangeArrowheads="1"/>
          </p:cNvSpPr>
          <p:nvPr/>
        </p:nvSpPr>
        <p:spPr bwMode="auto">
          <a:xfrm>
            <a:off x="250825" y="311150"/>
            <a:ext cx="874871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Como a teoria da tectônica das placas explica a forma atual dos continentes?</a:t>
            </a:r>
          </a:p>
        </p:txBody>
      </p:sp>
      <p:sp>
        <p:nvSpPr>
          <p:cNvPr id="20483" name="Retângulo 2"/>
          <p:cNvSpPr>
            <a:spLocks noChangeArrowheads="1"/>
          </p:cNvSpPr>
          <p:nvPr/>
        </p:nvSpPr>
        <p:spPr bwMode="auto">
          <a:xfrm>
            <a:off x="827088" y="1268413"/>
            <a:ext cx="4572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dirty="0"/>
              <a:t>A </a:t>
            </a:r>
            <a:r>
              <a:rPr lang="pt-BR" b="1" dirty="0"/>
              <a:t>Teoria da Tectônica</a:t>
            </a:r>
            <a:r>
              <a:rPr lang="pt-BR" dirty="0"/>
              <a:t> de </a:t>
            </a:r>
            <a:r>
              <a:rPr lang="pt-BR" b="1" dirty="0"/>
              <a:t>Placas</a:t>
            </a:r>
            <a:r>
              <a:rPr lang="pt-BR" dirty="0"/>
              <a:t>, que aperfeiçoou a </a:t>
            </a:r>
            <a:r>
              <a:rPr lang="pt-BR" b="1" dirty="0"/>
              <a:t>Teoria</a:t>
            </a:r>
            <a:r>
              <a:rPr lang="pt-BR" dirty="0"/>
              <a:t> da Deriva </a:t>
            </a:r>
            <a:r>
              <a:rPr lang="pt-BR" b="1" dirty="0"/>
              <a:t>Continental</a:t>
            </a:r>
            <a:r>
              <a:rPr lang="pt-BR" dirty="0"/>
              <a:t>, é, atualmente, a </a:t>
            </a:r>
            <a:r>
              <a:rPr lang="pt-BR" b="1" dirty="0"/>
              <a:t>forma</a:t>
            </a:r>
            <a:r>
              <a:rPr lang="pt-BR" dirty="0"/>
              <a:t> mais aceita de se </a:t>
            </a:r>
            <a:r>
              <a:rPr lang="pt-BR" b="1" dirty="0"/>
              <a:t>explicar</a:t>
            </a:r>
            <a:r>
              <a:rPr lang="pt-BR" dirty="0"/>
              <a:t> a formação dos </a:t>
            </a:r>
            <a:r>
              <a:rPr lang="pt-BR" b="1" dirty="0"/>
              <a:t>continentes</a:t>
            </a:r>
            <a:r>
              <a:rPr lang="pt-BR" dirty="0"/>
              <a:t>. Ocorre devido ao movimento convergente, quando duas </a:t>
            </a:r>
            <a:r>
              <a:rPr lang="pt-BR" b="1" dirty="0"/>
              <a:t>placas</a:t>
            </a:r>
            <a:r>
              <a:rPr lang="pt-BR" dirty="0"/>
              <a:t> se chocam.</a:t>
            </a:r>
          </a:p>
        </p:txBody>
      </p:sp>
      <p:sp>
        <p:nvSpPr>
          <p:cNvPr id="20484" name="Retângulo 3"/>
          <p:cNvSpPr>
            <a:spLocks noChangeArrowheads="1"/>
          </p:cNvSpPr>
          <p:nvPr/>
        </p:nvSpPr>
        <p:spPr bwMode="auto">
          <a:xfrm>
            <a:off x="1258888" y="3789363"/>
            <a:ext cx="6842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 que faz com que os continentes se movimentam?</a:t>
            </a:r>
          </a:p>
        </p:txBody>
      </p:sp>
      <p:sp>
        <p:nvSpPr>
          <p:cNvPr id="20485" name="Retângulo 4"/>
          <p:cNvSpPr>
            <a:spLocks noChangeArrowheads="1"/>
          </p:cNvSpPr>
          <p:nvPr/>
        </p:nvSpPr>
        <p:spPr bwMode="auto">
          <a:xfrm>
            <a:off x="395288" y="4365625"/>
            <a:ext cx="83534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2400" dirty="0"/>
              <a:t>As placas tectônicas, que formam a superfície da Terra e sobre as quais estão os </a:t>
            </a:r>
            <a:r>
              <a:rPr lang="pt-BR" sz="2400" b="1" dirty="0"/>
              <a:t>continentes</a:t>
            </a:r>
            <a:r>
              <a:rPr lang="pt-BR" sz="2400" dirty="0"/>
              <a:t> e oceanos, </a:t>
            </a:r>
            <a:r>
              <a:rPr lang="pt-BR" sz="2400" b="1" dirty="0"/>
              <a:t>se movem</a:t>
            </a:r>
            <a:r>
              <a:rPr lang="pt-BR" sz="2400" dirty="0"/>
              <a:t> em média 10 centímetros por ano. “Para ter uma ideia, é a mesma velocidade com que nossas unhas crescem”, afirma o geólogo Felipe Antonio Toledo, do Instituto Oceanográfico da USP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tângulo 1"/>
          <p:cNvSpPr>
            <a:spLocks noChangeArrowheads="1"/>
          </p:cNvSpPr>
          <p:nvPr/>
        </p:nvSpPr>
        <p:spPr bwMode="auto">
          <a:xfrm>
            <a:off x="539750" y="1582738"/>
            <a:ext cx="82804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2400" dirty="0"/>
              <a:t>As Placas tectônicas formam a camada externa e sólida da Terra denominada litosfera, onde estão os continentes e oceanos.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Esta camada é constituída por sete principais placas rochosas rígidas que mudam de posição e se encaixam como um quebra-cabeças.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Ao movimento das placas são atribuídos a formação das cadeias de montanhas, vulcões, terremotos, tsunamis, paisagens e o mapa do planeta.</a:t>
            </a:r>
          </a:p>
        </p:txBody>
      </p:sp>
      <p:sp>
        <p:nvSpPr>
          <p:cNvPr id="21507" name="Retângulo 2"/>
          <p:cNvSpPr>
            <a:spLocks noChangeArrowheads="1"/>
          </p:cNvSpPr>
          <p:nvPr/>
        </p:nvSpPr>
        <p:spPr bwMode="auto">
          <a:xfrm>
            <a:off x="2522548" y="476250"/>
            <a:ext cx="382585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4000" b="1" dirty="0">
                <a:solidFill>
                  <a:schemeClr val="tx2"/>
                </a:solidFill>
              </a:rPr>
              <a:t>Placas Tectônicas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tângulo 3"/>
          <p:cNvSpPr>
            <a:spLocks noChangeArrowheads="1"/>
          </p:cNvSpPr>
          <p:nvPr/>
        </p:nvSpPr>
        <p:spPr bwMode="auto">
          <a:xfrm>
            <a:off x="2905125" y="260350"/>
            <a:ext cx="3333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1"/>
              <a:t>Principais Placas Tectônicas</a:t>
            </a:r>
          </a:p>
        </p:txBody>
      </p:sp>
      <p:pic>
        <p:nvPicPr>
          <p:cNvPr id="22531" name="Picture 4" descr="Tectônica de placas - Só Geograf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613"/>
            <a:ext cx="9144000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Placas Tectônicas - Características e Movimentos - Cola da Web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uvem 1"/>
          <p:cNvSpPr/>
          <p:nvPr/>
        </p:nvSpPr>
        <p:spPr>
          <a:xfrm>
            <a:off x="1258888" y="908050"/>
            <a:ext cx="6769100" cy="460851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latin typeface="Arial Black" pitchFamily="34" charset="0"/>
              </a:rPr>
              <a:t>OBRIGADA PELA  SUA  ATENÇÃO!!!!!!!</a:t>
            </a:r>
          </a:p>
          <a:p>
            <a:pPr algn="ctr">
              <a:defRPr/>
            </a:pPr>
            <a:endParaRPr lang="pt-BR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387" y="343865"/>
            <a:ext cx="628713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5" dirty="0"/>
              <a:t>Teoria </a:t>
            </a:r>
            <a:r>
              <a:rPr sz="4400" dirty="0"/>
              <a:t>da </a:t>
            </a:r>
            <a:r>
              <a:rPr sz="4400" spc="-15" dirty="0"/>
              <a:t>deriva</a:t>
            </a:r>
            <a:r>
              <a:rPr sz="4400" spc="-70" dirty="0"/>
              <a:t> </a:t>
            </a:r>
            <a:r>
              <a:rPr sz="4400" dirty="0"/>
              <a:t>continental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435965" y="2442717"/>
            <a:ext cx="4771390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2105" marR="5080" indent="-320040" algn="just">
              <a:lnSpc>
                <a:spcPct val="100000"/>
              </a:lnSpc>
              <a:spcBef>
                <a:spcPts val="95"/>
              </a:spcBef>
              <a:buClr>
                <a:srgbClr val="00AFEF"/>
              </a:buClr>
              <a:buSzPct val="58928"/>
              <a:buFont typeface="Wingdings"/>
              <a:buChar char=""/>
              <a:tabLst>
                <a:tab pos="332740" algn="l"/>
              </a:tabLst>
            </a:pPr>
            <a:r>
              <a:rPr sz="2800" spc="-5" dirty="0">
                <a:latin typeface="Tw Cen MT"/>
                <a:cs typeface="Tw Cen MT"/>
              </a:rPr>
              <a:t>Em </a:t>
            </a:r>
            <a:r>
              <a:rPr sz="2800" dirty="0">
                <a:latin typeface="Tw Cen MT"/>
                <a:cs typeface="Tw Cen MT"/>
              </a:rPr>
              <a:t>1915, </a:t>
            </a:r>
            <a:r>
              <a:rPr sz="2800" spc="-45" dirty="0">
                <a:latin typeface="Tw Cen MT"/>
                <a:cs typeface="Tw Cen MT"/>
              </a:rPr>
              <a:t>Wegener </a:t>
            </a:r>
            <a:r>
              <a:rPr sz="2800" spc="5" dirty="0">
                <a:latin typeface="Tw Cen MT"/>
                <a:cs typeface="Tw Cen MT"/>
              </a:rPr>
              <a:t>formulou </a:t>
            </a:r>
            <a:r>
              <a:rPr sz="2800" spc="-5" dirty="0">
                <a:latin typeface="Tw Cen MT"/>
                <a:cs typeface="Tw Cen MT"/>
              </a:rPr>
              <a:t>a  </a:t>
            </a:r>
            <a:r>
              <a:rPr sz="2800" spc="-40" dirty="0">
                <a:latin typeface="Tw Cen MT"/>
                <a:cs typeface="Tw Cen MT"/>
              </a:rPr>
              <a:t>Teoria </a:t>
            </a:r>
            <a:r>
              <a:rPr sz="2800" dirty="0">
                <a:latin typeface="Tw Cen MT"/>
                <a:cs typeface="Tw Cen MT"/>
              </a:rPr>
              <a:t>da </a:t>
            </a:r>
            <a:r>
              <a:rPr sz="2800" spc="-15" dirty="0">
                <a:latin typeface="Tw Cen MT"/>
                <a:cs typeface="Tw Cen MT"/>
              </a:rPr>
              <a:t>Deriva </a:t>
            </a:r>
            <a:r>
              <a:rPr sz="2800" spc="-5" dirty="0">
                <a:latin typeface="Tw Cen MT"/>
                <a:cs typeface="Tw Cen MT"/>
              </a:rPr>
              <a:t>Continental,  segundo a </a:t>
            </a:r>
            <a:r>
              <a:rPr sz="2800" dirty="0">
                <a:latin typeface="Tw Cen MT"/>
                <a:cs typeface="Tw Cen MT"/>
              </a:rPr>
              <a:t>qual os </a:t>
            </a:r>
            <a:r>
              <a:rPr sz="2800" spc="-5" dirty="0">
                <a:latin typeface="Tw Cen MT"/>
                <a:cs typeface="Tw Cen MT"/>
              </a:rPr>
              <a:t>continentes  se </a:t>
            </a:r>
            <a:r>
              <a:rPr sz="2800" spc="-10" dirty="0">
                <a:latin typeface="Tw Cen MT"/>
                <a:cs typeface="Tw Cen MT"/>
              </a:rPr>
              <a:t>movimentavam </a:t>
            </a:r>
            <a:r>
              <a:rPr sz="2800" spc="-5" dirty="0">
                <a:latin typeface="Tw Cen MT"/>
                <a:cs typeface="Tw Cen MT"/>
              </a:rPr>
              <a:t>através </a:t>
            </a:r>
            <a:r>
              <a:rPr sz="2800" dirty="0">
                <a:latin typeface="Tw Cen MT"/>
                <a:cs typeface="Tw Cen MT"/>
              </a:rPr>
              <a:t>do  </a:t>
            </a:r>
            <a:r>
              <a:rPr sz="2800" spc="-5" dirty="0">
                <a:latin typeface="Tw Cen MT"/>
                <a:cs typeface="Tw Cen MT"/>
              </a:rPr>
              <a:t>globo</a:t>
            </a:r>
            <a:r>
              <a:rPr sz="2800" dirty="0">
                <a:latin typeface="Tw Cen MT"/>
                <a:cs typeface="Tw Cen MT"/>
              </a:rPr>
              <a:t> </a:t>
            </a:r>
            <a:r>
              <a:rPr sz="2800" spc="-5" dirty="0">
                <a:latin typeface="Tw Cen MT"/>
                <a:cs typeface="Tw Cen MT"/>
              </a:rPr>
              <a:t>terrestre.</a:t>
            </a:r>
            <a:endParaRPr sz="2800">
              <a:latin typeface="Tw Cen MT"/>
              <a:cs typeface="Tw Cen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03763" y="1545341"/>
            <a:ext cx="3137889" cy="51953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64403" y="1714500"/>
            <a:ext cx="2808224" cy="4857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29626" y="0"/>
            <a:ext cx="1214374" cy="12143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13461" y="1266190"/>
            <a:ext cx="1066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Tw Cen MT"/>
                <a:cs typeface="Tw Cen MT"/>
              </a:rPr>
              <a:t>5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80"/>
              </a:lnSpc>
            </a:pPr>
            <a:r>
              <a:rPr spc="-5" dirty="0"/>
              <a:t>Profª </a:t>
            </a:r>
            <a:r>
              <a:rPr dirty="0"/>
              <a:t>Sandra</a:t>
            </a:r>
            <a:r>
              <a:rPr spc="-120" dirty="0"/>
              <a:t> </a:t>
            </a:r>
            <a:r>
              <a:rPr dirty="0"/>
              <a:t>Nascimento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6DAA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5305044" cy="41407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52700" y="0"/>
            <a:ext cx="3334512" cy="41407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41488" y="857503"/>
            <a:ext cx="2840990" cy="1416050"/>
          </a:xfrm>
          <a:custGeom>
            <a:avLst/>
            <a:gdLst/>
            <a:ahLst/>
            <a:cxnLst/>
            <a:rect l="l" t="t" r="r" b="b"/>
            <a:pathLst>
              <a:path w="2840990" h="1416050">
                <a:moveTo>
                  <a:pt x="1111923" y="54483"/>
                </a:moveTo>
                <a:lnTo>
                  <a:pt x="934885" y="54483"/>
                </a:lnTo>
                <a:lnTo>
                  <a:pt x="934885" y="1365631"/>
                </a:lnTo>
                <a:lnTo>
                  <a:pt x="1111923" y="1365631"/>
                </a:lnTo>
                <a:lnTo>
                  <a:pt x="1111923" y="54483"/>
                </a:lnTo>
                <a:close/>
              </a:path>
              <a:path w="2840990" h="1416050">
                <a:moveTo>
                  <a:pt x="726605" y="54483"/>
                </a:moveTo>
                <a:lnTo>
                  <a:pt x="0" y="54483"/>
                </a:lnTo>
                <a:lnTo>
                  <a:pt x="0" y="1365631"/>
                </a:lnTo>
                <a:lnTo>
                  <a:pt x="179069" y="1365631"/>
                </a:lnTo>
                <a:lnTo>
                  <a:pt x="179069" y="737870"/>
                </a:lnTo>
                <a:lnTo>
                  <a:pt x="726605" y="737870"/>
                </a:lnTo>
                <a:lnTo>
                  <a:pt x="726605" y="560832"/>
                </a:lnTo>
                <a:lnTo>
                  <a:pt x="177012" y="560832"/>
                </a:lnTo>
                <a:lnTo>
                  <a:pt x="177012" y="233553"/>
                </a:lnTo>
                <a:lnTo>
                  <a:pt x="726605" y="233553"/>
                </a:lnTo>
                <a:lnTo>
                  <a:pt x="726605" y="54483"/>
                </a:lnTo>
                <a:close/>
              </a:path>
              <a:path w="2840990" h="1416050">
                <a:moveTo>
                  <a:pt x="1883854" y="524001"/>
                </a:moveTo>
                <a:lnTo>
                  <a:pt x="1699552" y="524001"/>
                </a:lnTo>
                <a:lnTo>
                  <a:pt x="2074329" y="1416050"/>
                </a:lnTo>
                <a:lnTo>
                  <a:pt x="2259671" y="977138"/>
                </a:lnTo>
                <a:lnTo>
                  <a:pt x="2074202" y="977138"/>
                </a:lnTo>
                <a:lnTo>
                  <a:pt x="1883854" y="524001"/>
                </a:lnTo>
                <a:close/>
              </a:path>
              <a:path w="2840990" h="1416050">
                <a:moveTo>
                  <a:pt x="1663738" y="0"/>
                </a:moveTo>
                <a:lnTo>
                  <a:pt x="1305090" y="1365631"/>
                </a:lnTo>
                <a:lnTo>
                  <a:pt x="1479588" y="1365631"/>
                </a:lnTo>
                <a:lnTo>
                  <a:pt x="1699552" y="524001"/>
                </a:lnTo>
                <a:lnTo>
                  <a:pt x="1883854" y="524001"/>
                </a:lnTo>
                <a:lnTo>
                  <a:pt x="1663738" y="0"/>
                </a:lnTo>
                <a:close/>
              </a:path>
              <a:path w="2840990" h="1416050">
                <a:moveTo>
                  <a:pt x="2621388" y="531241"/>
                </a:moveTo>
                <a:lnTo>
                  <a:pt x="2447963" y="531241"/>
                </a:lnTo>
                <a:lnTo>
                  <a:pt x="2665006" y="1365631"/>
                </a:lnTo>
                <a:lnTo>
                  <a:pt x="2840520" y="1365631"/>
                </a:lnTo>
                <a:lnTo>
                  <a:pt x="2621388" y="531241"/>
                </a:lnTo>
                <a:close/>
              </a:path>
              <a:path w="2840990" h="1416050">
                <a:moveTo>
                  <a:pt x="2481872" y="0"/>
                </a:moveTo>
                <a:lnTo>
                  <a:pt x="2074202" y="977138"/>
                </a:lnTo>
                <a:lnTo>
                  <a:pt x="2259671" y="977138"/>
                </a:lnTo>
                <a:lnTo>
                  <a:pt x="2447963" y="531241"/>
                </a:lnTo>
                <a:lnTo>
                  <a:pt x="2621388" y="531241"/>
                </a:lnTo>
                <a:lnTo>
                  <a:pt x="24818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76373" y="911986"/>
            <a:ext cx="177165" cy="1311275"/>
          </a:xfrm>
          <a:custGeom>
            <a:avLst/>
            <a:gdLst/>
            <a:ahLst/>
            <a:cxnLst/>
            <a:rect l="l" t="t" r="r" b="b"/>
            <a:pathLst>
              <a:path w="177164" h="1311275">
                <a:moveTo>
                  <a:pt x="0" y="0"/>
                </a:moveTo>
                <a:lnTo>
                  <a:pt x="177037" y="0"/>
                </a:lnTo>
                <a:lnTo>
                  <a:pt x="177037" y="1311148"/>
                </a:lnTo>
                <a:lnTo>
                  <a:pt x="0" y="1311148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41488" y="911986"/>
            <a:ext cx="727075" cy="1311275"/>
          </a:xfrm>
          <a:custGeom>
            <a:avLst/>
            <a:gdLst/>
            <a:ahLst/>
            <a:cxnLst/>
            <a:rect l="l" t="t" r="r" b="b"/>
            <a:pathLst>
              <a:path w="727075" h="1311275">
                <a:moveTo>
                  <a:pt x="0" y="0"/>
                </a:moveTo>
                <a:lnTo>
                  <a:pt x="726605" y="0"/>
                </a:lnTo>
                <a:lnTo>
                  <a:pt x="726605" y="179070"/>
                </a:lnTo>
                <a:lnTo>
                  <a:pt x="177012" y="179070"/>
                </a:lnTo>
                <a:lnTo>
                  <a:pt x="177012" y="506349"/>
                </a:lnTo>
                <a:lnTo>
                  <a:pt x="726605" y="506349"/>
                </a:lnTo>
                <a:lnTo>
                  <a:pt x="726605" y="683387"/>
                </a:lnTo>
                <a:lnTo>
                  <a:pt x="179069" y="683387"/>
                </a:lnTo>
                <a:lnTo>
                  <a:pt x="179069" y="1311148"/>
                </a:lnTo>
                <a:lnTo>
                  <a:pt x="0" y="1311148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46579" y="857503"/>
            <a:ext cx="1535430" cy="1416050"/>
          </a:xfrm>
          <a:custGeom>
            <a:avLst/>
            <a:gdLst/>
            <a:ahLst/>
            <a:cxnLst/>
            <a:rect l="l" t="t" r="r" b="b"/>
            <a:pathLst>
              <a:path w="1535429" h="1416050">
                <a:moveTo>
                  <a:pt x="358647" y="0"/>
                </a:moveTo>
                <a:lnTo>
                  <a:pt x="769112" y="977138"/>
                </a:lnTo>
                <a:lnTo>
                  <a:pt x="1176782" y="0"/>
                </a:lnTo>
                <a:lnTo>
                  <a:pt x="1535430" y="1365631"/>
                </a:lnTo>
                <a:lnTo>
                  <a:pt x="1359916" y="1365631"/>
                </a:lnTo>
                <a:lnTo>
                  <a:pt x="1142872" y="531241"/>
                </a:lnTo>
                <a:lnTo>
                  <a:pt x="769238" y="1416050"/>
                </a:lnTo>
                <a:lnTo>
                  <a:pt x="394462" y="524001"/>
                </a:lnTo>
                <a:lnTo>
                  <a:pt x="174497" y="1365631"/>
                </a:lnTo>
                <a:lnTo>
                  <a:pt x="0" y="1365631"/>
                </a:lnTo>
                <a:lnTo>
                  <a:pt x="358647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83739" y="2996933"/>
            <a:ext cx="6259449" cy="35194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387" y="343865"/>
            <a:ext cx="40176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5" dirty="0"/>
              <a:t>Deriva</a:t>
            </a:r>
            <a:r>
              <a:rPr sz="4400" spc="-65" dirty="0"/>
              <a:t> </a:t>
            </a:r>
            <a:r>
              <a:rPr sz="4400" dirty="0"/>
              <a:t>continental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50240" y="1799589"/>
            <a:ext cx="7995284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2740" marR="5080" indent="-320040" algn="just">
              <a:lnSpc>
                <a:spcPct val="100000"/>
              </a:lnSpc>
              <a:spcBef>
                <a:spcPts val="95"/>
              </a:spcBef>
              <a:buClr>
                <a:srgbClr val="00AFEF"/>
              </a:buClr>
              <a:buSzPct val="58928"/>
              <a:buFont typeface="Wingdings"/>
              <a:buChar char=""/>
              <a:tabLst>
                <a:tab pos="332740" algn="l"/>
              </a:tabLst>
            </a:pPr>
            <a:r>
              <a:rPr sz="2800" spc="-5" dirty="0">
                <a:latin typeface="Tw Cen MT"/>
                <a:cs typeface="Tw Cen MT"/>
              </a:rPr>
              <a:t>Segundo esta teoria, teria </a:t>
            </a:r>
            <a:r>
              <a:rPr sz="2800" spc="-15" dirty="0">
                <a:latin typeface="Tw Cen MT"/>
                <a:cs typeface="Tw Cen MT"/>
              </a:rPr>
              <a:t>existido</a:t>
            </a:r>
            <a:r>
              <a:rPr sz="2800" spc="740" dirty="0">
                <a:latin typeface="Tw Cen MT"/>
                <a:cs typeface="Tw Cen MT"/>
              </a:rPr>
              <a:t> </a:t>
            </a:r>
            <a:r>
              <a:rPr sz="2800" spc="-10" dirty="0">
                <a:latin typeface="Tw Cen MT"/>
                <a:cs typeface="Tw Cen MT"/>
              </a:rPr>
              <a:t>um  </a:t>
            </a:r>
            <a:r>
              <a:rPr sz="2800" spc="-5" dirty="0">
                <a:latin typeface="Tw Cen MT"/>
                <a:cs typeface="Tw Cen MT"/>
              </a:rPr>
              <a:t>“supercontinente”, a que </a:t>
            </a:r>
            <a:r>
              <a:rPr sz="2800" spc="15" dirty="0">
                <a:latin typeface="Tw Cen MT"/>
                <a:cs typeface="Tw Cen MT"/>
              </a:rPr>
              <a:t>chamou </a:t>
            </a:r>
            <a:r>
              <a:rPr sz="2800" b="1" spc="-20" dirty="0">
                <a:latin typeface="Tw Cen MT"/>
                <a:cs typeface="Tw Cen MT"/>
              </a:rPr>
              <a:t>Pangeia</a:t>
            </a:r>
            <a:r>
              <a:rPr sz="2800" spc="-20" dirty="0">
                <a:latin typeface="Tw Cen MT"/>
                <a:cs typeface="Tw Cen MT"/>
              </a:rPr>
              <a:t>, </a:t>
            </a:r>
            <a:r>
              <a:rPr sz="2800" spc="-10" dirty="0">
                <a:latin typeface="Tw Cen MT"/>
                <a:cs typeface="Tw Cen MT"/>
              </a:rPr>
              <a:t>rodeado  </a:t>
            </a:r>
            <a:r>
              <a:rPr sz="2800" spc="-5" dirty="0">
                <a:latin typeface="Tw Cen MT"/>
                <a:cs typeface="Tw Cen MT"/>
              </a:rPr>
              <a:t>por um único </a:t>
            </a:r>
            <a:r>
              <a:rPr sz="2800" spc="-15" dirty="0">
                <a:latin typeface="Tw Cen MT"/>
                <a:cs typeface="Tw Cen MT"/>
              </a:rPr>
              <a:t>oceano, </a:t>
            </a:r>
            <a:r>
              <a:rPr sz="2800" spc="-5" dirty="0">
                <a:latin typeface="Tw Cen MT"/>
                <a:cs typeface="Tw Cen MT"/>
              </a:rPr>
              <a:t>a que </a:t>
            </a:r>
            <a:r>
              <a:rPr sz="2800" spc="15" dirty="0">
                <a:latin typeface="Tw Cen MT"/>
                <a:cs typeface="Tw Cen MT"/>
              </a:rPr>
              <a:t>chamou</a:t>
            </a:r>
            <a:r>
              <a:rPr sz="2800" spc="70" dirty="0">
                <a:latin typeface="Tw Cen MT"/>
                <a:cs typeface="Tw Cen MT"/>
              </a:rPr>
              <a:t> </a:t>
            </a:r>
            <a:r>
              <a:rPr sz="2800" b="1" spc="-20" dirty="0">
                <a:latin typeface="Tw Cen MT"/>
                <a:cs typeface="Tw Cen MT"/>
              </a:rPr>
              <a:t>Pantalassa</a:t>
            </a:r>
            <a:endParaRPr sz="2800">
              <a:latin typeface="Tw Cen MT"/>
              <a:cs typeface="Tw Cen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516243" y="3717035"/>
            <a:ext cx="1836674" cy="154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29626" y="0"/>
            <a:ext cx="1214374" cy="12143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1555" y="3429012"/>
            <a:ext cx="4455628" cy="31340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13461" y="1266190"/>
            <a:ext cx="1066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Tw Cen MT"/>
                <a:cs typeface="Tw Cen MT"/>
              </a:rPr>
              <a:t>6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80"/>
              </a:lnSpc>
            </a:pPr>
            <a:r>
              <a:rPr spc="-5" dirty="0"/>
              <a:t>Profª </a:t>
            </a:r>
            <a:r>
              <a:rPr dirty="0"/>
              <a:t>Sandra</a:t>
            </a:r>
            <a:r>
              <a:rPr spc="-120" dirty="0"/>
              <a:t> </a:t>
            </a:r>
            <a:r>
              <a:rPr dirty="0"/>
              <a:t>Nascimento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387" y="343865"/>
            <a:ext cx="40176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5" dirty="0"/>
              <a:t>Deriva</a:t>
            </a:r>
            <a:r>
              <a:rPr sz="4400" spc="-65" dirty="0"/>
              <a:t> </a:t>
            </a:r>
            <a:r>
              <a:rPr sz="4400" dirty="0"/>
              <a:t>continental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91387" y="1613357"/>
            <a:ext cx="7800340" cy="1306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2740" marR="5080" indent="-320675" algn="just">
              <a:lnSpc>
                <a:spcPct val="100000"/>
              </a:lnSpc>
              <a:spcBef>
                <a:spcPts val="95"/>
              </a:spcBef>
              <a:buClr>
                <a:srgbClr val="00AFEF"/>
              </a:buClr>
              <a:buSzPct val="58928"/>
              <a:buFont typeface="Wingdings"/>
              <a:buChar char=""/>
              <a:tabLst>
                <a:tab pos="333375" algn="l"/>
              </a:tabLst>
            </a:pPr>
            <a:r>
              <a:rPr sz="2800" spc="-15" dirty="0">
                <a:latin typeface="Tw Cen MT"/>
                <a:cs typeface="Tw Cen MT"/>
              </a:rPr>
              <a:t>Inicialmente, </a:t>
            </a:r>
            <a:r>
              <a:rPr sz="2800" spc="-5" dirty="0">
                <a:latin typeface="Tw Cen MT"/>
                <a:cs typeface="Tw Cen MT"/>
              </a:rPr>
              <a:t>a </a:t>
            </a:r>
            <a:r>
              <a:rPr sz="2800" b="1" spc="-25" dirty="0">
                <a:latin typeface="Tw Cen MT"/>
                <a:cs typeface="Tw Cen MT"/>
              </a:rPr>
              <a:t>Pangea </a:t>
            </a:r>
            <a:r>
              <a:rPr sz="2800" spc="-5" dirty="0">
                <a:latin typeface="Tw Cen MT"/>
                <a:cs typeface="Tw Cen MT"/>
              </a:rPr>
              <a:t>fragmentou-se em 2  continentes – </a:t>
            </a:r>
            <a:r>
              <a:rPr sz="2800" b="1" spc="-5" dirty="0">
                <a:latin typeface="Tw Cen MT"/>
                <a:cs typeface="Tw Cen MT"/>
              </a:rPr>
              <a:t>Laurásia </a:t>
            </a:r>
            <a:r>
              <a:rPr sz="2800" spc="-5" dirty="0">
                <a:latin typeface="Tw Cen MT"/>
                <a:cs typeface="Tw Cen MT"/>
              </a:rPr>
              <a:t>(a </a:t>
            </a:r>
            <a:r>
              <a:rPr sz="2800" spc="5" dirty="0">
                <a:latin typeface="Tw Cen MT"/>
                <a:cs typeface="Tw Cen MT"/>
              </a:rPr>
              <a:t>Norte) </a:t>
            </a:r>
            <a:r>
              <a:rPr sz="2800" spc="-5" dirty="0">
                <a:latin typeface="Tw Cen MT"/>
                <a:cs typeface="Tw Cen MT"/>
              </a:rPr>
              <a:t>e </a:t>
            </a:r>
            <a:r>
              <a:rPr sz="2800" b="1" spc="-5" dirty="0">
                <a:latin typeface="Tw Cen MT"/>
                <a:cs typeface="Tw Cen MT"/>
              </a:rPr>
              <a:t>Gondwana </a:t>
            </a:r>
            <a:r>
              <a:rPr sz="2800" spc="-10" dirty="0">
                <a:latin typeface="Tw Cen MT"/>
                <a:cs typeface="Tw Cen MT"/>
              </a:rPr>
              <a:t>(a  </a:t>
            </a:r>
            <a:r>
              <a:rPr sz="2800" spc="-5" dirty="0">
                <a:latin typeface="Tw Cen MT"/>
                <a:cs typeface="Tw Cen MT"/>
              </a:rPr>
              <a:t>sul).</a:t>
            </a:r>
            <a:endParaRPr sz="2800">
              <a:latin typeface="Tw Cen MT"/>
              <a:cs typeface="Tw Cen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40418" y="3143186"/>
            <a:ext cx="6651259" cy="2673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29626" y="0"/>
            <a:ext cx="1214374" cy="12143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13461" y="1266190"/>
            <a:ext cx="1066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Tw Cen MT"/>
                <a:cs typeface="Tw Cen MT"/>
              </a:rPr>
              <a:t>7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80"/>
              </a:lnSpc>
            </a:pPr>
            <a:r>
              <a:rPr spc="-5" dirty="0"/>
              <a:t>Profª </a:t>
            </a:r>
            <a:r>
              <a:rPr dirty="0"/>
              <a:t>Sandra</a:t>
            </a:r>
            <a:r>
              <a:rPr spc="-120" dirty="0"/>
              <a:t> </a:t>
            </a:r>
            <a:r>
              <a:rPr dirty="0"/>
              <a:t>Nascimento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387" y="343865"/>
            <a:ext cx="40176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5" dirty="0"/>
              <a:t>Deriva</a:t>
            </a:r>
            <a:r>
              <a:rPr sz="4400" spc="-65" dirty="0"/>
              <a:t> </a:t>
            </a:r>
            <a:r>
              <a:rPr sz="4400" dirty="0"/>
              <a:t>continental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91387" y="1613357"/>
            <a:ext cx="7997190" cy="879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2740" marR="5080" indent="-320675">
              <a:lnSpc>
                <a:spcPct val="100000"/>
              </a:lnSpc>
              <a:spcBef>
                <a:spcPts val="95"/>
              </a:spcBef>
              <a:buClr>
                <a:srgbClr val="00AFEF"/>
              </a:buClr>
              <a:buSzPct val="58928"/>
              <a:buFont typeface="Wingdings"/>
              <a:buChar char=""/>
              <a:tabLst>
                <a:tab pos="332740" algn="l"/>
                <a:tab pos="333375" algn="l"/>
                <a:tab pos="960755" algn="l"/>
                <a:tab pos="1769745" algn="l"/>
                <a:tab pos="2080895" algn="l"/>
                <a:tab pos="3531870" algn="l"/>
                <a:tab pos="3824604" algn="l"/>
                <a:tab pos="4415790" algn="l"/>
                <a:tab pos="5469255" algn="l"/>
                <a:tab pos="5796915" algn="l"/>
                <a:tab pos="5901690" algn="l"/>
                <a:tab pos="7452359" algn="l"/>
              </a:tabLst>
            </a:pPr>
            <a:r>
              <a:rPr sz="2800" spc="-5" dirty="0">
                <a:latin typeface="Tw Cen MT"/>
                <a:cs typeface="Tw Cen MT"/>
              </a:rPr>
              <a:t>Os	dois	continentes	continuaram	a		f</a:t>
            </a:r>
            <a:r>
              <a:rPr sz="2800" spc="-25" dirty="0">
                <a:latin typeface="Tw Cen MT"/>
                <a:cs typeface="Tw Cen MT"/>
              </a:rPr>
              <a:t>r</a:t>
            </a:r>
            <a:r>
              <a:rPr sz="2800" spc="5" dirty="0">
                <a:latin typeface="Tw Cen MT"/>
                <a:cs typeface="Tw Cen MT"/>
              </a:rPr>
              <a:t>a</a:t>
            </a:r>
            <a:r>
              <a:rPr sz="2800" spc="-5" dirty="0">
                <a:latin typeface="Tw Cen MT"/>
                <a:cs typeface="Tw Cen MT"/>
              </a:rPr>
              <a:t>gmenta</a:t>
            </a:r>
            <a:r>
              <a:rPr sz="2800" spc="-80" dirty="0">
                <a:latin typeface="Tw Cen MT"/>
                <a:cs typeface="Tw Cen MT"/>
              </a:rPr>
              <a:t>r</a:t>
            </a:r>
            <a:r>
              <a:rPr sz="2800" spc="-5" dirty="0">
                <a:latin typeface="Tw Cen MT"/>
                <a:cs typeface="Tw Cen MT"/>
              </a:rPr>
              <a:t>-</a:t>
            </a:r>
            <a:r>
              <a:rPr sz="2800" spc="5" dirty="0">
                <a:latin typeface="Tw Cen MT"/>
                <a:cs typeface="Tw Cen MT"/>
              </a:rPr>
              <a:t>s</a:t>
            </a:r>
            <a:r>
              <a:rPr sz="2800" spc="-110" dirty="0">
                <a:latin typeface="Tw Cen MT"/>
                <a:cs typeface="Tw Cen MT"/>
              </a:rPr>
              <a:t>e</a:t>
            </a:r>
            <a:r>
              <a:rPr sz="2800" spc="-5" dirty="0">
                <a:latin typeface="Tw Cen MT"/>
                <a:cs typeface="Tw Cen MT"/>
              </a:rPr>
              <a:t>,  o</a:t>
            </a:r>
            <a:r>
              <a:rPr sz="2800" dirty="0">
                <a:latin typeface="Tw Cen MT"/>
                <a:cs typeface="Tw Cen MT"/>
              </a:rPr>
              <a:t>r</a:t>
            </a:r>
            <a:r>
              <a:rPr sz="2800" spc="-10" dirty="0">
                <a:latin typeface="Tw Cen MT"/>
                <a:cs typeface="Tw Cen MT"/>
              </a:rPr>
              <a:t>iginan</a:t>
            </a:r>
            <a:r>
              <a:rPr sz="2800" dirty="0">
                <a:latin typeface="Tw Cen MT"/>
                <a:cs typeface="Tw Cen MT"/>
              </a:rPr>
              <a:t>d</a:t>
            </a:r>
            <a:r>
              <a:rPr sz="2800" spc="-5" dirty="0">
                <a:latin typeface="Tw Cen MT"/>
                <a:cs typeface="Tw Cen MT"/>
              </a:rPr>
              <a:t>o</a:t>
            </a:r>
            <a:r>
              <a:rPr sz="2800" dirty="0">
                <a:latin typeface="Tw Cen MT"/>
                <a:cs typeface="Tw Cen MT"/>
              </a:rPr>
              <a:t>	</a:t>
            </a:r>
            <a:r>
              <a:rPr sz="2800" spc="-5" dirty="0">
                <a:latin typeface="Tw Cen MT"/>
                <a:cs typeface="Tw Cen MT"/>
              </a:rPr>
              <a:t>c</a:t>
            </a:r>
            <a:r>
              <a:rPr sz="2800" dirty="0">
                <a:latin typeface="Tw Cen MT"/>
                <a:cs typeface="Tw Cen MT"/>
              </a:rPr>
              <a:t>o</a:t>
            </a:r>
            <a:r>
              <a:rPr sz="2800" spc="-5" dirty="0">
                <a:latin typeface="Tw Cen MT"/>
                <a:cs typeface="Tw Cen MT"/>
              </a:rPr>
              <a:t>ntinentes</a:t>
            </a:r>
            <a:r>
              <a:rPr sz="2800" dirty="0">
                <a:latin typeface="Tw Cen MT"/>
                <a:cs typeface="Tw Cen MT"/>
              </a:rPr>
              <a:t>	d</a:t>
            </a:r>
            <a:r>
              <a:rPr sz="2800" spc="-5" dirty="0">
                <a:latin typeface="Tw Cen MT"/>
                <a:cs typeface="Tw Cen MT"/>
              </a:rPr>
              <a:t>e</a:t>
            </a:r>
            <a:r>
              <a:rPr sz="2800" dirty="0">
                <a:latin typeface="Tw Cen MT"/>
                <a:cs typeface="Tw Cen MT"/>
              </a:rPr>
              <a:t>	</a:t>
            </a:r>
            <a:r>
              <a:rPr sz="2800" spc="-5" dirty="0">
                <a:latin typeface="Tw Cen MT"/>
                <a:cs typeface="Tw Cen MT"/>
              </a:rPr>
              <a:t>men</a:t>
            </a:r>
            <a:r>
              <a:rPr sz="2800" dirty="0">
                <a:latin typeface="Tw Cen MT"/>
                <a:cs typeface="Tw Cen MT"/>
              </a:rPr>
              <a:t>o</a:t>
            </a:r>
            <a:r>
              <a:rPr sz="2800" spc="-5" dirty="0">
                <a:latin typeface="Tw Cen MT"/>
                <a:cs typeface="Tw Cen MT"/>
              </a:rPr>
              <a:t>r</a:t>
            </a:r>
            <a:r>
              <a:rPr sz="2800" dirty="0">
                <a:latin typeface="Tw Cen MT"/>
                <a:cs typeface="Tw Cen MT"/>
              </a:rPr>
              <a:t>e</a:t>
            </a:r>
            <a:r>
              <a:rPr sz="2800" spc="-5" dirty="0">
                <a:latin typeface="Tw Cen MT"/>
                <a:cs typeface="Tw Cen MT"/>
              </a:rPr>
              <a:t>s</a:t>
            </a:r>
            <a:r>
              <a:rPr sz="2800" dirty="0">
                <a:latin typeface="Tw Cen MT"/>
                <a:cs typeface="Tw Cen MT"/>
              </a:rPr>
              <a:t>	</a:t>
            </a:r>
            <a:r>
              <a:rPr sz="2800" spc="-5" dirty="0">
                <a:latin typeface="Tw Cen MT"/>
                <a:cs typeface="Tw Cen MT"/>
              </a:rPr>
              <a:t>dimen</a:t>
            </a:r>
            <a:r>
              <a:rPr sz="2800" dirty="0">
                <a:latin typeface="Tw Cen MT"/>
                <a:cs typeface="Tw Cen MT"/>
              </a:rPr>
              <a:t>s</a:t>
            </a:r>
            <a:r>
              <a:rPr sz="2800" spc="-5" dirty="0">
                <a:latin typeface="Tw Cen MT"/>
                <a:cs typeface="Tw Cen MT"/>
              </a:rPr>
              <a:t>õ</a:t>
            </a:r>
            <a:r>
              <a:rPr sz="2800" dirty="0">
                <a:latin typeface="Tw Cen MT"/>
                <a:cs typeface="Tw Cen MT"/>
              </a:rPr>
              <a:t>e</a:t>
            </a:r>
            <a:r>
              <a:rPr sz="2800" spc="-5" dirty="0">
                <a:latin typeface="Tw Cen MT"/>
                <a:cs typeface="Tw Cen MT"/>
              </a:rPr>
              <a:t>s</a:t>
            </a:r>
            <a:r>
              <a:rPr sz="2800" dirty="0">
                <a:latin typeface="Tw Cen MT"/>
                <a:cs typeface="Tw Cen MT"/>
              </a:rPr>
              <a:t>	</a:t>
            </a:r>
            <a:r>
              <a:rPr sz="2800" spc="-5" dirty="0">
                <a:latin typeface="Tw Cen MT"/>
                <a:cs typeface="Tw Cen MT"/>
              </a:rPr>
              <a:t>que</a:t>
            </a:r>
            <a:endParaRPr sz="2800">
              <a:latin typeface="Tw Cen MT"/>
              <a:cs typeface="Tw Cen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88302" y="2467482"/>
            <a:ext cx="170053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45110">
              <a:lnSpc>
                <a:spcPct val="100000"/>
              </a:lnSpc>
              <a:spcBef>
                <a:spcPts val="95"/>
              </a:spcBef>
              <a:tabLst>
                <a:tab pos="1312545" algn="l"/>
              </a:tabLst>
            </a:pPr>
            <a:r>
              <a:rPr sz="2800" spc="-10" dirty="0">
                <a:latin typeface="Tw Cen MT"/>
                <a:cs typeface="Tw Cen MT"/>
              </a:rPr>
              <a:t>lon</a:t>
            </a:r>
            <a:r>
              <a:rPr sz="2800" spc="-5" dirty="0">
                <a:latin typeface="Tw Cen MT"/>
                <a:cs typeface="Tw Cen MT"/>
              </a:rPr>
              <a:t>go</a:t>
            </a:r>
            <a:r>
              <a:rPr sz="2800" dirty="0">
                <a:latin typeface="Tw Cen MT"/>
                <a:cs typeface="Tw Cen MT"/>
              </a:rPr>
              <a:t>	do  </a:t>
            </a:r>
            <a:r>
              <a:rPr sz="2800" spc="-5" dirty="0">
                <a:latin typeface="Tw Cen MT"/>
                <a:cs typeface="Tw Cen MT"/>
              </a:rPr>
              <a:t>a</a:t>
            </a:r>
            <a:r>
              <a:rPr sz="2800" dirty="0">
                <a:latin typeface="Tw Cen MT"/>
                <a:cs typeface="Tw Cen MT"/>
              </a:rPr>
              <a:t>p</a:t>
            </a:r>
            <a:r>
              <a:rPr sz="2800" spc="-5" dirty="0">
                <a:latin typeface="Tw Cen MT"/>
                <a:cs typeface="Tw Cen MT"/>
              </a:rPr>
              <a:t>r</a:t>
            </a:r>
            <a:r>
              <a:rPr sz="2800" dirty="0">
                <a:latin typeface="Tw Cen MT"/>
                <a:cs typeface="Tw Cen MT"/>
              </a:rPr>
              <a:t>e</a:t>
            </a:r>
            <a:r>
              <a:rPr sz="2800" spc="-5" dirty="0">
                <a:latin typeface="Tw Cen MT"/>
                <a:cs typeface="Tw Cen MT"/>
              </a:rPr>
              <a:t>s</a:t>
            </a:r>
            <a:r>
              <a:rPr sz="2800" dirty="0">
                <a:latin typeface="Tw Cen MT"/>
                <a:cs typeface="Tw Cen MT"/>
              </a:rPr>
              <a:t>e</a:t>
            </a:r>
            <a:r>
              <a:rPr sz="2800" spc="-5" dirty="0">
                <a:latin typeface="Tw Cen MT"/>
                <a:cs typeface="Tw Cen MT"/>
              </a:rPr>
              <a:t>nt</a:t>
            </a:r>
            <a:r>
              <a:rPr sz="2800" spc="5" dirty="0">
                <a:latin typeface="Tw Cen MT"/>
                <a:cs typeface="Tw Cen MT"/>
              </a:rPr>
              <a:t>a</a:t>
            </a:r>
            <a:r>
              <a:rPr sz="2800" spc="-5" dirty="0">
                <a:latin typeface="Tw Cen MT"/>
                <a:cs typeface="Tw Cen MT"/>
              </a:rPr>
              <a:t>m</a:t>
            </a:r>
            <a:endParaRPr sz="2800">
              <a:latin typeface="Tw Cen MT"/>
              <a:cs typeface="Tw Cen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11732" y="2467482"/>
            <a:ext cx="598233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217930" algn="l"/>
                <a:tab pos="1708785" algn="l"/>
                <a:tab pos="1945005" algn="l"/>
                <a:tab pos="3261995" algn="l"/>
                <a:tab pos="3862704" algn="l"/>
                <a:tab pos="4328795" algn="l"/>
                <a:tab pos="5205095" algn="l"/>
                <a:tab pos="5591175" algn="l"/>
              </a:tabLst>
            </a:pPr>
            <a:r>
              <a:rPr sz="2800" spc="-5" dirty="0">
                <a:latin typeface="Tw Cen MT"/>
                <a:cs typeface="Tw Cen MT"/>
              </a:rPr>
              <a:t>te</a:t>
            </a:r>
            <a:r>
              <a:rPr sz="2800" spc="-85" dirty="0">
                <a:latin typeface="Tw Cen MT"/>
                <a:cs typeface="Tw Cen MT"/>
              </a:rPr>
              <a:t>r</a:t>
            </a:r>
            <a:r>
              <a:rPr sz="2800" spc="-5" dirty="0">
                <a:latin typeface="Tw Cen MT"/>
                <a:cs typeface="Tw Cen MT"/>
              </a:rPr>
              <a:t>-s</a:t>
            </a:r>
            <a:r>
              <a:rPr sz="2800" dirty="0">
                <a:latin typeface="Tw Cen MT"/>
                <a:cs typeface="Tw Cen MT"/>
              </a:rPr>
              <a:t>e</a:t>
            </a:r>
            <a:r>
              <a:rPr sz="2800" spc="-5" dirty="0">
                <a:latin typeface="Tw Cen MT"/>
                <a:cs typeface="Tw Cen MT"/>
              </a:rPr>
              <a:t>-</a:t>
            </a:r>
            <a:r>
              <a:rPr sz="2800" spc="-10" dirty="0">
                <a:latin typeface="Tw Cen MT"/>
                <a:cs typeface="Tw Cen MT"/>
              </a:rPr>
              <a:t>ia</a:t>
            </a:r>
            <a:r>
              <a:rPr sz="2800" spc="-5" dirty="0">
                <a:latin typeface="Tw Cen MT"/>
                <a:cs typeface="Tw Cen MT"/>
              </a:rPr>
              <a:t>m</a:t>
            </a:r>
            <a:r>
              <a:rPr sz="2800" dirty="0">
                <a:latin typeface="Tw Cen MT"/>
                <a:cs typeface="Tw Cen MT"/>
              </a:rPr>
              <a:t>	</a:t>
            </a:r>
            <a:r>
              <a:rPr sz="2800" spc="-5" dirty="0">
                <a:latin typeface="Tw Cen MT"/>
                <a:cs typeface="Tw Cen MT"/>
              </a:rPr>
              <a:t>movime</a:t>
            </a:r>
            <a:r>
              <a:rPr sz="2800" spc="5" dirty="0">
                <a:latin typeface="Tw Cen MT"/>
                <a:cs typeface="Tw Cen MT"/>
              </a:rPr>
              <a:t>n</a:t>
            </a:r>
            <a:r>
              <a:rPr sz="2800" spc="-5" dirty="0">
                <a:latin typeface="Tw Cen MT"/>
                <a:cs typeface="Tw Cen MT"/>
              </a:rPr>
              <a:t>tado</a:t>
            </a:r>
            <a:r>
              <a:rPr sz="2800" dirty="0">
                <a:latin typeface="Tw Cen MT"/>
                <a:cs typeface="Tw Cen MT"/>
              </a:rPr>
              <a:t>	</a:t>
            </a:r>
            <a:r>
              <a:rPr sz="2800" spc="-5" dirty="0">
                <a:latin typeface="Tw Cen MT"/>
                <a:cs typeface="Tw Cen MT"/>
              </a:rPr>
              <a:t>à</a:t>
            </a:r>
            <a:r>
              <a:rPr sz="2800" dirty="0">
                <a:latin typeface="Tw Cen MT"/>
                <a:cs typeface="Tw Cen MT"/>
              </a:rPr>
              <a:t>	</a:t>
            </a:r>
            <a:r>
              <a:rPr sz="2800" spc="-5" dirty="0">
                <a:latin typeface="Tw Cen MT"/>
                <a:cs typeface="Tw Cen MT"/>
              </a:rPr>
              <a:t>d</a:t>
            </a:r>
            <a:r>
              <a:rPr sz="2800" dirty="0">
                <a:latin typeface="Tw Cen MT"/>
                <a:cs typeface="Tw Cen MT"/>
              </a:rPr>
              <a:t>e</a:t>
            </a:r>
            <a:r>
              <a:rPr sz="2800" spc="-5" dirty="0">
                <a:latin typeface="Tw Cen MT"/>
                <a:cs typeface="Tw Cen MT"/>
              </a:rPr>
              <a:t>ri</a:t>
            </a:r>
            <a:r>
              <a:rPr sz="2800" spc="-65" dirty="0">
                <a:latin typeface="Tw Cen MT"/>
                <a:cs typeface="Tw Cen MT"/>
              </a:rPr>
              <a:t>v</a:t>
            </a:r>
            <a:r>
              <a:rPr sz="2800" spc="-5" dirty="0">
                <a:latin typeface="Tw Cen MT"/>
                <a:cs typeface="Tw Cen MT"/>
              </a:rPr>
              <a:t>a,</a:t>
            </a:r>
            <a:r>
              <a:rPr sz="2800" dirty="0">
                <a:latin typeface="Tw Cen MT"/>
                <a:cs typeface="Tw Cen MT"/>
              </a:rPr>
              <a:t>	</a:t>
            </a:r>
            <a:r>
              <a:rPr sz="2800" spc="10" dirty="0">
                <a:latin typeface="Tw Cen MT"/>
                <a:cs typeface="Tw Cen MT"/>
              </a:rPr>
              <a:t>ao  </a:t>
            </a:r>
            <a:r>
              <a:rPr sz="2800" spc="-15" dirty="0">
                <a:latin typeface="Tw Cen MT"/>
                <a:cs typeface="Tw Cen MT"/>
              </a:rPr>
              <a:t>tempo,	</a:t>
            </a:r>
            <a:r>
              <a:rPr sz="2800" dirty="0">
                <a:latin typeface="Tw Cen MT"/>
                <a:cs typeface="Tw Cen MT"/>
              </a:rPr>
              <a:t>até		ficarem	</a:t>
            </a:r>
            <a:r>
              <a:rPr sz="2800" spc="-5" dirty="0">
                <a:latin typeface="Tw Cen MT"/>
                <a:cs typeface="Tw Cen MT"/>
              </a:rPr>
              <a:t>na	</a:t>
            </a:r>
            <a:r>
              <a:rPr sz="2800" dirty="0">
                <a:latin typeface="Tw Cen MT"/>
                <a:cs typeface="Tw Cen MT"/>
              </a:rPr>
              <a:t>posição	</a:t>
            </a:r>
            <a:r>
              <a:rPr sz="2800" spc="-5" dirty="0">
                <a:latin typeface="Tw Cen MT"/>
                <a:cs typeface="Tw Cen MT"/>
              </a:rPr>
              <a:t>que  actualmente.</a:t>
            </a:r>
            <a:endParaRPr sz="2800">
              <a:latin typeface="Tw Cen MT"/>
              <a:cs typeface="Tw Cen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57250" y="3786187"/>
            <a:ext cx="4964176" cy="218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57875" y="3857625"/>
            <a:ext cx="2571750" cy="2000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29626" y="0"/>
            <a:ext cx="1214374" cy="12143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13461" y="1266190"/>
            <a:ext cx="1066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Tw Cen MT"/>
                <a:cs typeface="Tw Cen MT"/>
              </a:rPr>
              <a:t>8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80"/>
              </a:lnSpc>
            </a:pPr>
            <a:r>
              <a:rPr spc="-5" dirty="0"/>
              <a:t>Profª </a:t>
            </a:r>
            <a:r>
              <a:rPr dirty="0"/>
              <a:t>Sandra</a:t>
            </a:r>
            <a:r>
              <a:rPr spc="-120" dirty="0"/>
              <a:t> </a:t>
            </a:r>
            <a:r>
              <a:rPr dirty="0"/>
              <a:t>Nascimento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01925" y="453390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19050">
            <a:solidFill>
              <a:srgbClr val="0080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68325" y="2857500"/>
            <a:ext cx="1752600" cy="457200"/>
          </a:xfrm>
          <a:custGeom>
            <a:avLst/>
            <a:gdLst/>
            <a:ahLst/>
            <a:cxnLst/>
            <a:rect l="l" t="t" r="r" b="b"/>
            <a:pathLst>
              <a:path w="1752600" h="457200">
                <a:moveTo>
                  <a:pt x="1676400" y="0"/>
                </a:moveTo>
                <a:lnTo>
                  <a:pt x="76200" y="0"/>
                </a:lnTo>
                <a:lnTo>
                  <a:pt x="46537" y="5994"/>
                </a:lnTo>
                <a:lnTo>
                  <a:pt x="22317" y="22336"/>
                </a:lnTo>
                <a:lnTo>
                  <a:pt x="5987" y="46559"/>
                </a:lnTo>
                <a:lnTo>
                  <a:pt x="0" y="76200"/>
                </a:lnTo>
                <a:lnTo>
                  <a:pt x="0" y="381000"/>
                </a:lnTo>
                <a:lnTo>
                  <a:pt x="5987" y="410640"/>
                </a:lnTo>
                <a:lnTo>
                  <a:pt x="22317" y="434863"/>
                </a:lnTo>
                <a:lnTo>
                  <a:pt x="46537" y="451205"/>
                </a:lnTo>
                <a:lnTo>
                  <a:pt x="76200" y="457200"/>
                </a:lnTo>
                <a:lnTo>
                  <a:pt x="1676400" y="457200"/>
                </a:lnTo>
                <a:lnTo>
                  <a:pt x="1706040" y="451205"/>
                </a:lnTo>
                <a:lnTo>
                  <a:pt x="1730263" y="434863"/>
                </a:lnTo>
                <a:lnTo>
                  <a:pt x="1746605" y="410640"/>
                </a:lnTo>
                <a:lnTo>
                  <a:pt x="1752600" y="381000"/>
                </a:lnTo>
                <a:lnTo>
                  <a:pt x="1752600" y="76200"/>
                </a:lnTo>
                <a:lnTo>
                  <a:pt x="1746605" y="46559"/>
                </a:lnTo>
                <a:lnTo>
                  <a:pt x="1730263" y="22336"/>
                </a:lnTo>
                <a:lnTo>
                  <a:pt x="1706040" y="5994"/>
                </a:lnTo>
                <a:lnTo>
                  <a:pt x="1676400" y="0"/>
                </a:lnTo>
                <a:close/>
              </a:path>
            </a:pathLst>
          </a:custGeom>
          <a:solidFill>
            <a:srgbClr val="D7B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8325" y="2857500"/>
            <a:ext cx="1752600" cy="457200"/>
          </a:xfrm>
          <a:custGeom>
            <a:avLst/>
            <a:gdLst/>
            <a:ahLst/>
            <a:cxnLst/>
            <a:rect l="l" t="t" r="r" b="b"/>
            <a:pathLst>
              <a:path w="1752600" h="457200">
                <a:moveTo>
                  <a:pt x="0" y="76200"/>
                </a:moveTo>
                <a:lnTo>
                  <a:pt x="5987" y="46559"/>
                </a:lnTo>
                <a:lnTo>
                  <a:pt x="22317" y="22336"/>
                </a:lnTo>
                <a:lnTo>
                  <a:pt x="46537" y="5994"/>
                </a:lnTo>
                <a:lnTo>
                  <a:pt x="76200" y="0"/>
                </a:lnTo>
                <a:lnTo>
                  <a:pt x="1676400" y="0"/>
                </a:lnTo>
                <a:lnTo>
                  <a:pt x="1706040" y="5994"/>
                </a:lnTo>
                <a:lnTo>
                  <a:pt x="1730263" y="22336"/>
                </a:lnTo>
                <a:lnTo>
                  <a:pt x="1746605" y="46559"/>
                </a:lnTo>
                <a:lnTo>
                  <a:pt x="1752600" y="76200"/>
                </a:lnTo>
                <a:lnTo>
                  <a:pt x="1752600" y="381000"/>
                </a:lnTo>
                <a:lnTo>
                  <a:pt x="1746605" y="410640"/>
                </a:lnTo>
                <a:lnTo>
                  <a:pt x="1730263" y="434863"/>
                </a:lnTo>
                <a:lnTo>
                  <a:pt x="1706040" y="451205"/>
                </a:lnTo>
                <a:lnTo>
                  <a:pt x="1676400" y="457200"/>
                </a:lnTo>
                <a:lnTo>
                  <a:pt x="76200" y="457200"/>
                </a:lnTo>
                <a:lnTo>
                  <a:pt x="46537" y="451205"/>
                </a:lnTo>
                <a:lnTo>
                  <a:pt x="22317" y="434863"/>
                </a:lnTo>
                <a:lnTo>
                  <a:pt x="5987" y="410640"/>
                </a:lnTo>
                <a:lnTo>
                  <a:pt x="0" y="381000"/>
                </a:lnTo>
                <a:lnTo>
                  <a:pt x="0" y="76200"/>
                </a:lnTo>
                <a:close/>
              </a:path>
            </a:pathLst>
          </a:custGeom>
          <a:ln w="19050">
            <a:solidFill>
              <a:srgbClr val="9E82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8325" y="2857563"/>
            <a:ext cx="1752600" cy="370205"/>
          </a:xfrm>
          <a:custGeom>
            <a:avLst/>
            <a:gdLst/>
            <a:ahLst/>
            <a:cxnLst/>
            <a:rect l="l" t="t" r="r" b="b"/>
            <a:pathLst>
              <a:path w="1752600" h="370205">
                <a:moveTo>
                  <a:pt x="0" y="369887"/>
                </a:moveTo>
                <a:lnTo>
                  <a:pt x="1752600" y="369887"/>
                </a:lnTo>
                <a:lnTo>
                  <a:pt x="1752600" y="0"/>
                </a:lnTo>
                <a:lnTo>
                  <a:pt x="0" y="0"/>
                </a:lnTo>
                <a:lnTo>
                  <a:pt x="0" y="369887"/>
                </a:lnTo>
                <a:close/>
              </a:path>
            </a:pathLst>
          </a:custGeom>
          <a:solidFill>
            <a:srgbClr val="D7B1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8325" y="2857563"/>
            <a:ext cx="1752600" cy="370205"/>
          </a:xfrm>
          <a:custGeom>
            <a:avLst/>
            <a:gdLst/>
            <a:ahLst/>
            <a:cxnLst/>
            <a:rect l="l" t="t" r="r" b="b"/>
            <a:pathLst>
              <a:path w="1752600" h="370205">
                <a:moveTo>
                  <a:pt x="0" y="369887"/>
                </a:moveTo>
                <a:lnTo>
                  <a:pt x="1752600" y="369887"/>
                </a:lnTo>
                <a:lnTo>
                  <a:pt x="1752600" y="0"/>
                </a:lnTo>
                <a:lnTo>
                  <a:pt x="0" y="0"/>
                </a:lnTo>
                <a:lnTo>
                  <a:pt x="0" y="369887"/>
                </a:lnTo>
                <a:close/>
              </a:path>
            </a:pathLst>
          </a:custGeom>
          <a:ln w="19050">
            <a:solidFill>
              <a:srgbClr val="9E82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97737" y="2878963"/>
            <a:ext cx="10915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omic Sans MS"/>
                <a:cs typeface="Comic Sans MS"/>
              </a:rPr>
              <a:t>PANGEIA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320925" y="3086100"/>
            <a:ext cx="381000" cy="0"/>
          </a:xfrm>
          <a:custGeom>
            <a:avLst/>
            <a:gdLst/>
            <a:ahLst/>
            <a:cxnLst/>
            <a:rect l="l" t="t" r="r" b="b"/>
            <a:pathLst>
              <a:path w="381000">
                <a:moveTo>
                  <a:pt x="0" y="0"/>
                </a:moveTo>
                <a:lnTo>
                  <a:pt x="381000" y="0"/>
                </a:lnTo>
              </a:path>
            </a:pathLst>
          </a:custGeom>
          <a:ln w="19050">
            <a:solidFill>
              <a:srgbClr val="0080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38044" y="1781555"/>
            <a:ext cx="128016" cy="13746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17800" y="1790700"/>
            <a:ext cx="0" cy="1295400"/>
          </a:xfrm>
          <a:custGeom>
            <a:avLst/>
            <a:gdLst/>
            <a:ahLst/>
            <a:cxnLst/>
            <a:rect l="l" t="t" r="r" b="b"/>
            <a:pathLst>
              <a:path h="1295400">
                <a:moveTo>
                  <a:pt x="0" y="0"/>
                </a:moveTo>
                <a:lnTo>
                  <a:pt x="0" y="1295400"/>
                </a:lnTo>
              </a:path>
            </a:pathLst>
          </a:custGeom>
          <a:ln w="16001">
            <a:solidFill>
              <a:srgbClr val="A4AB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86050" y="1790700"/>
            <a:ext cx="0" cy="1295400"/>
          </a:xfrm>
          <a:custGeom>
            <a:avLst/>
            <a:gdLst/>
            <a:ahLst/>
            <a:cxnLst/>
            <a:rect l="l" t="t" r="r" b="b"/>
            <a:pathLst>
              <a:path h="1295400">
                <a:moveTo>
                  <a:pt x="0" y="0"/>
                </a:moveTo>
                <a:lnTo>
                  <a:pt x="0" y="1295400"/>
                </a:lnTo>
              </a:path>
            </a:pathLst>
          </a:custGeom>
          <a:ln w="16001">
            <a:solidFill>
              <a:srgbClr val="A4AB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82925" y="1562100"/>
            <a:ext cx="1676400" cy="457200"/>
          </a:xfrm>
          <a:custGeom>
            <a:avLst/>
            <a:gdLst/>
            <a:ahLst/>
            <a:cxnLst/>
            <a:rect l="l" t="t" r="r" b="b"/>
            <a:pathLst>
              <a:path w="1676400" h="457200">
                <a:moveTo>
                  <a:pt x="1600200" y="0"/>
                </a:moveTo>
                <a:lnTo>
                  <a:pt x="76200" y="0"/>
                </a:lnTo>
                <a:lnTo>
                  <a:pt x="46559" y="5994"/>
                </a:lnTo>
                <a:lnTo>
                  <a:pt x="22336" y="22336"/>
                </a:lnTo>
                <a:lnTo>
                  <a:pt x="5994" y="46559"/>
                </a:lnTo>
                <a:lnTo>
                  <a:pt x="0" y="76200"/>
                </a:lnTo>
                <a:lnTo>
                  <a:pt x="0" y="381000"/>
                </a:lnTo>
                <a:lnTo>
                  <a:pt x="5994" y="410640"/>
                </a:lnTo>
                <a:lnTo>
                  <a:pt x="22336" y="434863"/>
                </a:lnTo>
                <a:lnTo>
                  <a:pt x="46559" y="451205"/>
                </a:lnTo>
                <a:lnTo>
                  <a:pt x="76200" y="457200"/>
                </a:lnTo>
                <a:lnTo>
                  <a:pt x="1600200" y="457200"/>
                </a:lnTo>
                <a:lnTo>
                  <a:pt x="1629840" y="451205"/>
                </a:lnTo>
                <a:lnTo>
                  <a:pt x="1654063" y="434863"/>
                </a:lnTo>
                <a:lnTo>
                  <a:pt x="1670405" y="410640"/>
                </a:lnTo>
                <a:lnTo>
                  <a:pt x="1676400" y="381000"/>
                </a:lnTo>
                <a:lnTo>
                  <a:pt x="1676400" y="76200"/>
                </a:lnTo>
                <a:lnTo>
                  <a:pt x="1670405" y="46559"/>
                </a:lnTo>
                <a:lnTo>
                  <a:pt x="1654063" y="22336"/>
                </a:lnTo>
                <a:lnTo>
                  <a:pt x="1629840" y="5994"/>
                </a:lnTo>
                <a:lnTo>
                  <a:pt x="160020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82925" y="1562100"/>
            <a:ext cx="1676400" cy="457200"/>
          </a:xfrm>
          <a:custGeom>
            <a:avLst/>
            <a:gdLst/>
            <a:ahLst/>
            <a:cxnLst/>
            <a:rect l="l" t="t" r="r" b="b"/>
            <a:pathLst>
              <a:path w="1676400" h="457200">
                <a:moveTo>
                  <a:pt x="0" y="76200"/>
                </a:moveTo>
                <a:lnTo>
                  <a:pt x="5994" y="46559"/>
                </a:lnTo>
                <a:lnTo>
                  <a:pt x="22336" y="22336"/>
                </a:lnTo>
                <a:lnTo>
                  <a:pt x="46559" y="5994"/>
                </a:lnTo>
                <a:lnTo>
                  <a:pt x="76200" y="0"/>
                </a:lnTo>
                <a:lnTo>
                  <a:pt x="1600200" y="0"/>
                </a:lnTo>
                <a:lnTo>
                  <a:pt x="1629840" y="5994"/>
                </a:lnTo>
                <a:lnTo>
                  <a:pt x="1654063" y="22336"/>
                </a:lnTo>
                <a:lnTo>
                  <a:pt x="1670405" y="46559"/>
                </a:lnTo>
                <a:lnTo>
                  <a:pt x="1676400" y="76200"/>
                </a:lnTo>
                <a:lnTo>
                  <a:pt x="1676400" y="381000"/>
                </a:lnTo>
                <a:lnTo>
                  <a:pt x="1670405" y="410640"/>
                </a:lnTo>
                <a:lnTo>
                  <a:pt x="1654063" y="434863"/>
                </a:lnTo>
                <a:lnTo>
                  <a:pt x="1629840" y="451205"/>
                </a:lnTo>
                <a:lnTo>
                  <a:pt x="1600200" y="457200"/>
                </a:lnTo>
                <a:lnTo>
                  <a:pt x="76200" y="457200"/>
                </a:lnTo>
                <a:lnTo>
                  <a:pt x="46559" y="451205"/>
                </a:lnTo>
                <a:lnTo>
                  <a:pt x="22336" y="434863"/>
                </a:lnTo>
                <a:lnTo>
                  <a:pt x="5994" y="410640"/>
                </a:lnTo>
                <a:lnTo>
                  <a:pt x="0" y="381000"/>
                </a:lnTo>
                <a:lnTo>
                  <a:pt x="0" y="76200"/>
                </a:lnTo>
                <a:close/>
              </a:path>
            </a:pathLst>
          </a:custGeom>
          <a:ln w="19050">
            <a:solidFill>
              <a:srgbClr val="6A97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82925" y="1562163"/>
            <a:ext cx="1676400" cy="367030"/>
          </a:xfrm>
          <a:custGeom>
            <a:avLst/>
            <a:gdLst/>
            <a:ahLst/>
            <a:cxnLst/>
            <a:rect l="l" t="t" r="r" b="b"/>
            <a:pathLst>
              <a:path w="1676400" h="367030">
                <a:moveTo>
                  <a:pt x="0" y="366712"/>
                </a:moveTo>
                <a:lnTo>
                  <a:pt x="1676400" y="366712"/>
                </a:lnTo>
                <a:lnTo>
                  <a:pt x="1676400" y="0"/>
                </a:lnTo>
                <a:lnTo>
                  <a:pt x="0" y="0"/>
                </a:lnTo>
                <a:lnTo>
                  <a:pt x="0" y="366712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82925" y="1562163"/>
            <a:ext cx="1676400" cy="367030"/>
          </a:xfrm>
          <a:custGeom>
            <a:avLst/>
            <a:gdLst/>
            <a:ahLst/>
            <a:cxnLst/>
            <a:rect l="l" t="t" r="r" b="b"/>
            <a:pathLst>
              <a:path w="1676400" h="367030">
                <a:moveTo>
                  <a:pt x="0" y="366712"/>
                </a:moveTo>
                <a:lnTo>
                  <a:pt x="1676400" y="366712"/>
                </a:lnTo>
                <a:lnTo>
                  <a:pt x="1676400" y="0"/>
                </a:lnTo>
                <a:lnTo>
                  <a:pt x="0" y="0"/>
                </a:lnTo>
                <a:lnTo>
                  <a:pt x="0" y="366712"/>
                </a:lnTo>
                <a:close/>
              </a:path>
            </a:pathLst>
          </a:custGeom>
          <a:ln w="19050">
            <a:solidFill>
              <a:srgbClr val="6A97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294126" y="1583182"/>
            <a:ext cx="12547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5" dirty="0">
                <a:latin typeface="Comic Sans MS"/>
                <a:cs typeface="Comic Sans MS"/>
              </a:rPr>
              <a:t>L</a:t>
            </a:r>
            <a:r>
              <a:rPr sz="1800" b="1" dirty="0">
                <a:latin typeface="Comic Sans MS"/>
                <a:cs typeface="Comic Sans MS"/>
              </a:rPr>
              <a:t>A</a:t>
            </a:r>
            <a:r>
              <a:rPr sz="1800" b="1" spc="5" dirty="0">
                <a:latin typeface="Comic Sans MS"/>
                <a:cs typeface="Comic Sans MS"/>
              </a:rPr>
              <a:t>U</a:t>
            </a:r>
            <a:r>
              <a:rPr sz="1800" b="1" spc="-5" dirty="0">
                <a:latin typeface="Comic Sans MS"/>
                <a:cs typeface="Comic Sans MS"/>
              </a:rPr>
              <a:t>R</a:t>
            </a:r>
            <a:r>
              <a:rPr sz="1800" b="1" spc="5" dirty="0">
                <a:latin typeface="Comic Sans MS"/>
                <a:cs typeface="Comic Sans MS"/>
              </a:rPr>
              <a:t>Á</a:t>
            </a:r>
            <a:r>
              <a:rPr sz="1800" b="1" spc="-5" dirty="0">
                <a:latin typeface="Comic Sans MS"/>
                <a:cs typeface="Comic Sans MS"/>
              </a:rPr>
              <a:t>S</a:t>
            </a:r>
            <a:r>
              <a:rPr sz="1800" b="1" dirty="0">
                <a:latin typeface="Comic Sans MS"/>
                <a:cs typeface="Comic Sans MS"/>
              </a:rPr>
              <a:t>IA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701925" y="1781175"/>
            <a:ext cx="381000" cy="0"/>
          </a:xfrm>
          <a:custGeom>
            <a:avLst/>
            <a:gdLst/>
            <a:ahLst/>
            <a:cxnLst/>
            <a:rect l="l" t="t" r="r" b="b"/>
            <a:pathLst>
              <a:path w="381000">
                <a:moveTo>
                  <a:pt x="0" y="0"/>
                </a:moveTo>
                <a:lnTo>
                  <a:pt x="381000" y="0"/>
                </a:lnTo>
              </a:path>
            </a:pathLst>
          </a:custGeom>
          <a:ln w="19050">
            <a:solidFill>
              <a:srgbClr val="6A97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006725" y="4305300"/>
            <a:ext cx="1752600" cy="457200"/>
          </a:xfrm>
          <a:custGeom>
            <a:avLst/>
            <a:gdLst/>
            <a:ahLst/>
            <a:cxnLst/>
            <a:rect l="l" t="t" r="r" b="b"/>
            <a:pathLst>
              <a:path w="1752600" h="457200">
                <a:moveTo>
                  <a:pt x="1676400" y="0"/>
                </a:moveTo>
                <a:lnTo>
                  <a:pt x="76200" y="0"/>
                </a:lnTo>
                <a:lnTo>
                  <a:pt x="46559" y="5994"/>
                </a:lnTo>
                <a:lnTo>
                  <a:pt x="22336" y="22336"/>
                </a:lnTo>
                <a:lnTo>
                  <a:pt x="5994" y="46559"/>
                </a:lnTo>
                <a:lnTo>
                  <a:pt x="0" y="76200"/>
                </a:lnTo>
                <a:lnTo>
                  <a:pt x="0" y="381000"/>
                </a:lnTo>
                <a:lnTo>
                  <a:pt x="5994" y="410640"/>
                </a:lnTo>
                <a:lnTo>
                  <a:pt x="22336" y="434863"/>
                </a:lnTo>
                <a:lnTo>
                  <a:pt x="46559" y="451205"/>
                </a:lnTo>
                <a:lnTo>
                  <a:pt x="76200" y="457200"/>
                </a:lnTo>
                <a:lnTo>
                  <a:pt x="1676400" y="457200"/>
                </a:lnTo>
                <a:lnTo>
                  <a:pt x="1706040" y="451205"/>
                </a:lnTo>
                <a:lnTo>
                  <a:pt x="1730263" y="434863"/>
                </a:lnTo>
                <a:lnTo>
                  <a:pt x="1746605" y="410640"/>
                </a:lnTo>
                <a:lnTo>
                  <a:pt x="1752600" y="381000"/>
                </a:lnTo>
                <a:lnTo>
                  <a:pt x="1752600" y="76200"/>
                </a:lnTo>
                <a:lnTo>
                  <a:pt x="1746605" y="46559"/>
                </a:lnTo>
                <a:lnTo>
                  <a:pt x="1730263" y="22336"/>
                </a:lnTo>
                <a:lnTo>
                  <a:pt x="1706040" y="5994"/>
                </a:lnTo>
                <a:lnTo>
                  <a:pt x="1676400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06725" y="4305300"/>
            <a:ext cx="1752600" cy="457200"/>
          </a:xfrm>
          <a:custGeom>
            <a:avLst/>
            <a:gdLst/>
            <a:ahLst/>
            <a:cxnLst/>
            <a:rect l="l" t="t" r="r" b="b"/>
            <a:pathLst>
              <a:path w="1752600" h="457200">
                <a:moveTo>
                  <a:pt x="0" y="76200"/>
                </a:moveTo>
                <a:lnTo>
                  <a:pt x="5994" y="46559"/>
                </a:lnTo>
                <a:lnTo>
                  <a:pt x="22336" y="22336"/>
                </a:lnTo>
                <a:lnTo>
                  <a:pt x="46559" y="5994"/>
                </a:lnTo>
                <a:lnTo>
                  <a:pt x="76200" y="0"/>
                </a:lnTo>
                <a:lnTo>
                  <a:pt x="1676400" y="0"/>
                </a:lnTo>
                <a:lnTo>
                  <a:pt x="1706040" y="5994"/>
                </a:lnTo>
                <a:lnTo>
                  <a:pt x="1730263" y="22336"/>
                </a:lnTo>
                <a:lnTo>
                  <a:pt x="1746605" y="46559"/>
                </a:lnTo>
                <a:lnTo>
                  <a:pt x="1752600" y="76200"/>
                </a:lnTo>
                <a:lnTo>
                  <a:pt x="1752600" y="381000"/>
                </a:lnTo>
                <a:lnTo>
                  <a:pt x="1746605" y="410640"/>
                </a:lnTo>
                <a:lnTo>
                  <a:pt x="1730263" y="434863"/>
                </a:lnTo>
                <a:lnTo>
                  <a:pt x="1706040" y="451205"/>
                </a:lnTo>
                <a:lnTo>
                  <a:pt x="1676400" y="457200"/>
                </a:lnTo>
                <a:lnTo>
                  <a:pt x="76200" y="457200"/>
                </a:lnTo>
                <a:lnTo>
                  <a:pt x="46559" y="451205"/>
                </a:lnTo>
                <a:lnTo>
                  <a:pt x="22336" y="434863"/>
                </a:lnTo>
                <a:lnTo>
                  <a:pt x="5994" y="410640"/>
                </a:lnTo>
                <a:lnTo>
                  <a:pt x="0" y="381000"/>
                </a:lnTo>
                <a:lnTo>
                  <a:pt x="0" y="76200"/>
                </a:lnTo>
                <a:close/>
              </a:path>
            </a:pathLst>
          </a:custGeom>
          <a:ln w="19050">
            <a:solidFill>
              <a:srgbClr val="0080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06725" y="4305363"/>
            <a:ext cx="1752600" cy="367030"/>
          </a:xfrm>
          <a:custGeom>
            <a:avLst/>
            <a:gdLst/>
            <a:ahLst/>
            <a:cxnLst/>
            <a:rect l="l" t="t" r="r" b="b"/>
            <a:pathLst>
              <a:path w="1752600" h="367029">
                <a:moveTo>
                  <a:pt x="0" y="366712"/>
                </a:moveTo>
                <a:lnTo>
                  <a:pt x="1752600" y="366712"/>
                </a:lnTo>
                <a:lnTo>
                  <a:pt x="1752600" y="0"/>
                </a:lnTo>
                <a:lnTo>
                  <a:pt x="0" y="0"/>
                </a:lnTo>
                <a:lnTo>
                  <a:pt x="0" y="366712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06725" y="4305363"/>
            <a:ext cx="1752600" cy="367030"/>
          </a:xfrm>
          <a:custGeom>
            <a:avLst/>
            <a:gdLst/>
            <a:ahLst/>
            <a:cxnLst/>
            <a:rect l="l" t="t" r="r" b="b"/>
            <a:pathLst>
              <a:path w="1752600" h="367029">
                <a:moveTo>
                  <a:pt x="0" y="366712"/>
                </a:moveTo>
                <a:lnTo>
                  <a:pt x="1752600" y="366712"/>
                </a:lnTo>
                <a:lnTo>
                  <a:pt x="1752600" y="0"/>
                </a:lnTo>
                <a:lnTo>
                  <a:pt x="0" y="0"/>
                </a:lnTo>
                <a:lnTo>
                  <a:pt x="0" y="366712"/>
                </a:lnTo>
                <a:close/>
              </a:path>
            </a:pathLst>
          </a:custGeom>
          <a:ln w="19050">
            <a:solidFill>
              <a:srgbClr val="0080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145917" y="4327017"/>
            <a:ext cx="14744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omic Sans MS"/>
                <a:cs typeface="Comic Sans MS"/>
              </a:rPr>
              <a:t>G</a:t>
            </a:r>
            <a:r>
              <a:rPr sz="1800" b="1" spc="5" dirty="0">
                <a:latin typeface="Comic Sans MS"/>
                <a:cs typeface="Comic Sans MS"/>
              </a:rPr>
              <a:t>O</a:t>
            </a:r>
            <a:r>
              <a:rPr sz="1800" b="1" dirty="0">
                <a:latin typeface="Comic Sans MS"/>
                <a:cs typeface="Comic Sans MS"/>
              </a:rPr>
              <a:t>NDW</a:t>
            </a:r>
            <a:r>
              <a:rPr sz="1800" b="1" spc="5" dirty="0">
                <a:latin typeface="Comic Sans MS"/>
                <a:cs typeface="Comic Sans MS"/>
              </a:rPr>
              <a:t>A</a:t>
            </a:r>
            <a:r>
              <a:rPr sz="1800" b="1" dirty="0">
                <a:latin typeface="Comic Sans MS"/>
                <a:cs typeface="Comic Sans MS"/>
              </a:rPr>
              <a:t>NA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759325" y="1790700"/>
            <a:ext cx="381000" cy="0"/>
          </a:xfrm>
          <a:custGeom>
            <a:avLst/>
            <a:gdLst/>
            <a:ahLst/>
            <a:cxnLst/>
            <a:rect l="l" t="t" r="r" b="b"/>
            <a:pathLst>
              <a:path w="381000">
                <a:moveTo>
                  <a:pt x="0" y="0"/>
                </a:moveTo>
                <a:lnTo>
                  <a:pt x="381000" y="0"/>
                </a:lnTo>
              </a:path>
            </a:pathLst>
          </a:custGeom>
          <a:ln w="19050">
            <a:solidFill>
              <a:srgbClr val="6A97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140325" y="1181100"/>
            <a:ext cx="339725" cy="0"/>
          </a:xfrm>
          <a:custGeom>
            <a:avLst/>
            <a:gdLst/>
            <a:ahLst/>
            <a:cxnLst/>
            <a:rect l="l" t="t" r="r" b="b"/>
            <a:pathLst>
              <a:path w="339725">
                <a:moveTo>
                  <a:pt x="0" y="0"/>
                </a:moveTo>
                <a:lnTo>
                  <a:pt x="339725" y="0"/>
                </a:lnTo>
              </a:path>
            </a:pathLst>
          </a:custGeom>
          <a:ln w="19050">
            <a:solidFill>
              <a:srgbClr val="6A97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140325" y="3314700"/>
            <a:ext cx="381000" cy="0"/>
          </a:xfrm>
          <a:custGeom>
            <a:avLst/>
            <a:gdLst/>
            <a:ahLst/>
            <a:cxnLst/>
            <a:rect l="l" t="t" r="r" b="b"/>
            <a:pathLst>
              <a:path w="381000">
                <a:moveTo>
                  <a:pt x="0" y="0"/>
                </a:moveTo>
                <a:lnTo>
                  <a:pt x="381000" y="0"/>
                </a:lnTo>
              </a:path>
            </a:pathLst>
          </a:custGeom>
          <a:ln w="19050">
            <a:solidFill>
              <a:srgbClr val="0080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140325" y="2400300"/>
            <a:ext cx="381000" cy="0"/>
          </a:xfrm>
          <a:custGeom>
            <a:avLst/>
            <a:gdLst/>
            <a:ahLst/>
            <a:cxnLst/>
            <a:rect l="l" t="t" r="r" b="b"/>
            <a:pathLst>
              <a:path w="381000">
                <a:moveTo>
                  <a:pt x="0" y="0"/>
                </a:moveTo>
                <a:lnTo>
                  <a:pt x="381000" y="0"/>
                </a:lnTo>
              </a:path>
            </a:pathLst>
          </a:custGeom>
          <a:ln w="19050">
            <a:solidFill>
              <a:srgbClr val="6A97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140325" y="1790700"/>
            <a:ext cx="381000" cy="0"/>
          </a:xfrm>
          <a:custGeom>
            <a:avLst/>
            <a:gdLst/>
            <a:ahLst/>
            <a:cxnLst/>
            <a:rect l="l" t="t" r="r" b="b"/>
            <a:pathLst>
              <a:path w="381000">
                <a:moveTo>
                  <a:pt x="0" y="0"/>
                </a:moveTo>
                <a:lnTo>
                  <a:pt x="381000" y="0"/>
                </a:lnTo>
              </a:path>
            </a:pathLst>
          </a:custGeom>
          <a:ln w="19050">
            <a:solidFill>
              <a:srgbClr val="6A97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140325" y="1181100"/>
            <a:ext cx="0" cy="1219200"/>
          </a:xfrm>
          <a:custGeom>
            <a:avLst/>
            <a:gdLst/>
            <a:ahLst/>
            <a:cxnLst/>
            <a:rect l="l" t="t" r="r" b="b"/>
            <a:pathLst>
              <a:path h="1219200">
                <a:moveTo>
                  <a:pt x="0" y="0"/>
                </a:moveTo>
                <a:lnTo>
                  <a:pt x="0" y="1219200"/>
                </a:lnTo>
              </a:path>
            </a:pathLst>
          </a:custGeom>
          <a:ln w="19050">
            <a:solidFill>
              <a:srgbClr val="6A97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512180" y="952500"/>
            <a:ext cx="2604770" cy="457200"/>
          </a:xfrm>
          <a:custGeom>
            <a:avLst/>
            <a:gdLst/>
            <a:ahLst/>
            <a:cxnLst/>
            <a:rect l="l" t="t" r="r" b="b"/>
            <a:pathLst>
              <a:path w="2604770" h="457200">
                <a:moveTo>
                  <a:pt x="2528443" y="0"/>
                </a:moveTo>
                <a:lnTo>
                  <a:pt x="76200" y="0"/>
                </a:lnTo>
                <a:lnTo>
                  <a:pt x="46559" y="5994"/>
                </a:lnTo>
                <a:lnTo>
                  <a:pt x="22336" y="22336"/>
                </a:lnTo>
                <a:lnTo>
                  <a:pt x="5994" y="46559"/>
                </a:lnTo>
                <a:lnTo>
                  <a:pt x="0" y="76200"/>
                </a:lnTo>
                <a:lnTo>
                  <a:pt x="0" y="381000"/>
                </a:lnTo>
                <a:lnTo>
                  <a:pt x="5994" y="410640"/>
                </a:lnTo>
                <a:lnTo>
                  <a:pt x="22336" y="434863"/>
                </a:lnTo>
                <a:lnTo>
                  <a:pt x="46559" y="451205"/>
                </a:lnTo>
                <a:lnTo>
                  <a:pt x="76200" y="457200"/>
                </a:lnTo>
                <a:lnTo>
                  <a:pt x="2528443" y="457200"/>
                </a:lnTo>
                <a:lnTo>
                  <a:pt x="2558157" y="451205"/>
                </a:lnTo>
                <a:lnTo>
                  <a:pt x="2582417" y="434863"/>
                </a:lnTo>
                <a:lnTo>
                  <a:pt x="2598773" y="410640"/>
                </a:lnTo>
                <a:lnTo>
                  <a:pt x="2604770" y="381000"/>
                </a:lnTo>
                <a:lnTo>
                  <a:pt x="2604770" y="76200"/>
                </a:lnTo>
                <a:lnTo>
                  <a:pt x="2598773" y="46559"/>
                </a:lnTo>
                <a:lnTo>
                  <a:pt x="2582418" y="22336"/>
                </a:lnTo>
                <a:lnTo>
                  <a:pt x="2558157" y="5994"/>
                </a:lnTo>
                <a:lnTo>
                  <a:pt x="2528443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512180" y="952500"/>
            <a:ext cx="2604770" cy="457200"/>
          </a:xfrm>
          <a:custGeom>
            <a:avLst/>
            <a:gdLst/>
            <a:ahLst/>
            <a:cxnLst/>
            <a:rect l="l" t="t" r="r" b="b"/>
            <a:pathLst>
              <a:path w="2604770" h="457200">
                <a:moveTo>
                  <a:pt x="0" y="76200"/>
                </a:moveTo>
                <a:lnTo>
                  <a:pt x="5994" y="46559"/>
                </a:lnTo>
                <a:lnTo>
                  <a:pt x="22336" y="22336"/>
                </a:lnTo>
                <a:lnTo>
                  <a:pt x="46559" y="5994"/>
                </a:lnTo>
                <a:lnTo>
                  <a:pt x="76200" y="0"/>
                </a:lnTo>
                <a:lnTo>
                  <a:pt x="2528443" y="0"/>
                </a:lnTo>
                <a:lnTo>
                  <a:pt x="2558157" y="5994"/>
                </a:lnTo>
                <a:lnTo>
                  <a:pt x="2582418" y="22336"/>
                </a:lnTo>
                <a:lnTo>
                  <a:pt x="2598773" y="46559"/>
                </a:lnTo>
                <a:lnTo>
                  <a:pt x="2604770" y="76200"/>
                </a:lnTo>
                <a:lnTo>
                  <a:pt x="2604770" y="381000"/>
                </a:lnTo>
                <a:lnTo>
                  <a:pt x="2598773" y="410640"/>
                </a:lnTo>
                <a:lnTo>
                  <a:pt x="2582418" y="434863"/>
                </a:lnTo>
                <a:lnTo>
                  <a:pt x="2558157" y="451205"/>
                </a:lnTo>
                <a:lnTo>
                  <a:pt x="2528443" y="457200"/>
                </a:lnTo>
                <a:lnTo>
                  <a:pt x="76200" y="457200"/>
                </a:lnTo>
                <a:lnTo>
                  <a:pt x="46559" y="451205"/>
                </a:lnTo>
                <a:lnTo>
                  <a:pt x="22336" y="434863"/>
                </a:lnTo>
                <a:lnTo>
                  <a:pt x="5994" y="410640"/>
                </a:lnTo>
                <a:lnTo>
                  <a:pt x="0" y="381000"/>
                </a:lnTo>
                <a:lnTo>
                  <a:pt x="0" y="76200"/>
                </a:lnTo>
                <a:close/>
              </a:path>
            </a:pathLst>
          </a:custGeom>
          <a:ln w="19050">
            <a:solidFill>
              <a:srgbClr val="6A97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480050" y="925512"/>
            <a:ext cx="2637155" cy="370205"/>
          </a:xfrm>
          <a:custGeom>
            <a:avLst/>
            <a:gdLst/>
            <a:ahLst/>
            <a:cxnLst/>
            <a:rect l="l" t="t" r="r" b="b"/>
            <a:pathLst>
              <a:path w="2637154" h="370205">
                <a:moveTo>
                  <a:pt x="0" y="369887"/>
                </a:moveTo>
                <a:lnTo>
                  <a:pt x="2636901" y="369887"/>
                </a:lnTo>
                <a:lnTo>
                  <a:pt x="2636901" y="0"/>
                </a:lnTo>
                <a:lnTo>
                  <a:pt x="0" y="0"/>
                </a:lnTo>
                <a:lnTo>
                  <a:pt x="0" y="369887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480050" y="925512"/>
            <a:ext cx="2637155" cy="370205"/>
          </a:xfrm>
          <a:custGeom>
            <a:avLst/>
            <a:gdLst/>
            <a:ahLst/>
            <a:cxnLst/>
            <a:rect l="l" t="t" r="r" b="b"/>
            <a:pathLst>
              <a:path w="2637154" h="370205">
                <a:moveTo>
                  <a:pt x="0" y="369887"/>
                </a:moveTo>
                <a:lnTo>
                  <a:pt x="2636901" y="369887"/>
                </a:lnTo>
                <a:lnTo>
                  <a:pt x="2636901" y="0"/>
                </a:lnTo>
                <a:lnTo>
                  <a:pt x="0" y="0"/>
                </a:lnTo>
                <a:lnTo>
                  <a:pt x="0" y="369887"/>
                </a:lnTo>
                <a:close/>
              </a:path>
            </a:pathLst>
          </a:custGeom>
          <a:ln w="19050">
            <a:solidFill>
              <a:srgbClr val="6A97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5559678" y="946530"/>
            <a:ext cx="2477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omic Sans MS"/>
                <a:cs typeface="Comic Sans MS"/>
              </a:rPr>
              <a:t>AMÉRICA </a:t>
            </a:r>
            <a:r>
              <a:rPr sz="1800" b="1" dirty="0">
                <a:latin typeface="Comic Sans MS"/>
                <a:cs typeface="Comic Sans MS"/>
              </a:rPr>
              <a:t>DO</a:t>
            </a:r>
            <a:r>
              <a:rPr sz="1800" b="1" spc="-105" dirty="0">
                <a:latin typeface="Comic Sans MS"/>
                <a:cs typeface="Comic Sans MS"/>
              </a:rPr>
              <a:t> </a:t>
            </a:r>
            <a:r>
              <a:rPr sz="1800" b="1" dirty="0">
                <a:latin typeface="Comic Sans MS"/>
                <a:cs typeface="Comic Sans MS"/>
              </a:rPr>
              <a:t>NORTE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521325" y="1562100"/>
            <a:ext cx="2514600" cy="457200"/>
          </a:xfrm>
          <a:custGeom>
            <a:avLst/>
            <a:gdLst/>
            <a:ahLst/>
            <a:cxnLst/>
            <a:rect l="l" t="t" r="r" b="b"/>
            <a:pathLst>
              <a:path w="2514600" h="457200">
                <a:moveTo>
                  <a:pt x="2438400" y="0"/>
                </a:moveTo>
                <a:lnTo>
                  <a:pt x="76200" y="0"/>
                </a:lnTo>
                <a:lnTo>
                  <a:pt x="46559" y="5994"/>
                </a:lnTo>
                <a:lnTo>
                  <a:pt x="22336" y="22336"/>
                </a:lnTo>
                <a:lnTo>
                  <a:pt x="5994" y="46559"/>
                </a:lnTo>
                <a:lnTo>
                  <a:pt x="0" y="76200"/>
                </a:lnTo>
                <a:lnTo>
                  <a:pt x="0" y="381000"/>
                </a:lnTo>
                <a:lnTo>
                  <a:pt x="5994" y="410640"/>
                </a:lnTo>
                <a:lnTo>
                  <a:pt x="22336" y="434863"/>
                </a:lnTo>
                <a:lnTo>
                  <a:pt x="46559" y="451205"/>
                </a:lnTo>
                <a:lnTo>
                  <a:pt x="76200" y="457200"/>
                </a:lnTo>
                <a:lnTo>
                  <a:pt x="2438400" y="457200"/>
                </a:lnTo>
                <a:lnTo>
                  <a:pt x="2468040" y="451205"/>
                </a:lnTo>
                <a:lnTo>
                  <a:pt x="2492263" y="434863"/>
                </a:lnTo>
                <a:lnTo>
                  <a:pt x="2508605" y="410640"/>
                </a:lnTo>
                <a:lnTo>
                  <a:pt x="2514600" y="381000"/>
                </a:lnTo>
                <a:lnTo>
                  <a:pt x="2514600" y="76200"/>
                </a:lnTo>
                <a:lnTo>
                  <a:pt x="2508605" y="46559"/>
                </a:lnTo>
                <a:lnTo>
                  <a:pt x="2492263" y="22336"/>
                </a:lnTo>
                <a:lnTo>
                  <a:pt x="2468040" y="5994"/>
                </a:lnTo>
                <a:lnTo>
                  <a:pt x="243840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521325" y="1562100"/>
            <a:ext cx="2514600" cy="457200"/>
          </a:xfrm>
          <a:custGeom>
            <a:avLst/>
            <a:gdLst/>
            <a:ahLst/>
            <a:cxnLst/>
            <a:rect l="l" t="t" r="r" b="b"/>
            <a:pathLst>
              <a:path w="2514600" h="457200">
                <a:moveTo>
                  <a:pt x="0" y="76200"/>
                </a:moveTo>
                <a:lnTo>
                  <a:pt x="5994" y="46559"/>
                </a:lnTo>
                <a:lnTo>
                  <a:pt x="22336" y="22336"/>
                </a:lnTo>
                <a:lnTo>
                  <a:pt x="46559" y="5994"/>
                </a:lnTo>
                <a:lnTo>
                  <a:pt x="76200" y="0"/>
                </a:lnTo>
                <a:lnTo>
                  <a:pt x="2438400" y="0"/>
                </a:lnTo>
                <a:lnTo>
                  <a:pt x="2468040" y="5994"/>
                </a:lnTo>
                <a:lnTo>
                  <a:pt x="2492263" y="22336"/>
                </a:lnTo>
                <a:lnTo>
                  <a:pt x="2508605" y="46559"/>
                </a:lnTo>
                <a:lnTo>
                  <a:pt x="2514600" y="76200"/>
                </a:lnTo>
                <a:lnTo>
                  <a:pt x="2514600" y="381000"/>
                </a:lnTo>
                <a:lnTo>
                  <a:pt x="2508605" y="410640"/>
                </a:lnTo>
                <a:lnTo>
                  <a:pt x="2492263" y="434863"/>
                </a:lnTo>
                <a:lnTo>
                  <a:pt x="2468040" y="451205"/>
                </a:lnTo>
                <a:lnTo>
                  <a:pt x="2438400" y="457200"/>
                </a:lnTo>
                <a:lnTo>
                  <a:pt x="76200" y="457200"/>
                </a:lnTo>
                <a:lnTo>
                  <a:pt x="46559" y="451205"/>
                </a:lnTo>
                <a:lnTo>
                  <a:pt x="22336" y="434863"/>
                </a:lnTo>
                <a:lnTo>
                  <a:pt x="5994" y="410640"/>
                </a:lnTo>
                <a:lnTo>
                  <a:pt x="0" y="381000"/>
                </a:lnTo>
                <a:lnTo>
                  <a:pt x="0" y="76200"/>
                </a:lnTo>
                <a:close/>
              </a:path>
            </a:pathLst>
          </a:custGeom>
          <a:ln w="19050">
            <a:solidFill>
              <a:srgbClr val="6A97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521325" y="1562163"/>
            <a:ext cx="2514600" cy="370205"/>
          </a:xfrm>
          <a:custGeom>
            <a:avLst/>
            <a:gdLst/>
            <a:ahLst/>
            <a:cxnLst/>
            <a:rect l="l" t="t" r="r" b="b"/>
            <a:pathLst>
              <a:path w="2514600" h="370205">
                <a:moveTo>
                  <a:pt x="0" y="369887"/>
                </a:moveTo>
                <a:lnTo>
                  <a:pt x="2514600" y="369887"/>
                </a:lnTo>
                <a:lnTo>
                  <a:pt x="2514600" y="0"/>
                </a:lnTo>
                <a:lnTo>
                  <a:pt x="0" y="0"/>
                </a:lnTo>
                <a:lnTo>
                  <a:pt x="0" y="369887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521325" y="1562163"/>
            <a:ext cx="2514600" cy="370205"/>
          </a:xfrm>
          <a:custGeom>
            <a:avLst/>
            <a:gdLst/>
            <a:ahLst/>
            <a:cxnLst/>
            <a:rect l="l" t="t" r="r" b="b"/>
            <a:pathLst>
              <a:path w="2514600" h="370205">
                <a:moveTo>
                  <a:pt x="0" y="369887"/>
                </a:moveTo>
                <a:lnTo>
                  <a:pt x="2514600" y="369887"/>
                </a:lnTo>
                <a:lnTo>
                  <a:pt x="2514600" y="0"/>
                </a:lnTo>
                <a:lnTo>
                  <a:pt x="0" y="0"/>
                </a:lnTo>
                <a:lnTo>
                  <a:pt x="0" y="369887"/>
                </a:lnTo>
                <a:close/>
              </a:path>
            </a:pathLst>
          </a:custGeom>
          <a:ln w="19050">
            <a:solidFill>
              <a:srgbClr val="6A97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6456679" y="1583182"/>
            <a:ext cx="6438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omic Sans MS"/>
                <a:cs typeface="Comic Sans MS"/>
              </a:rPr>
              <a:t>ÁS</a:t>
            </a:r>
            <a:r>
              <a:rPr sz="1800" b="1" dirty="0">
                <a:latin typeface="Comic Sans MS"/>
                <a:cs typeface="Comic Sans MS"/>
              </a:rPr>
              <a:t>IA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5521325" y="2171700"/>
            <a:ext cx="2514600" cy="457200"/>
          </a:xfrm>
          <a:custGeom>
            <a:avLst/>
            <a:gdLst/>
            <a:ahLst/>
            <a:cxnLst/>
            <a:rect l="l" t="t" r="r" b="b"/>
            <a:pathLst>
              <a:path w="2514600" h="457200">
                <a:moveTo>
                  <a:pt x="2438400" y="0"/>
                </a:moveTo>
                <a:lnTo>
                  <a:pt x="76200" y="0"/>
                </a:lnTo>
                <a:lnTo>
                  <a:pt x="46559" y="5994"/>
                </a:lnTo>
                <a:lnTo>
                  <a:pt x="22336" y="22336"/>
                </a:lnTo>
                <a:lnTo>
                  <a:pt x="5994" y="46559"/>
                </a:lnTo>
                <a:lnTo>
                  <a:pt x="0" y="76200"/>
                </a:lnTo>
                <a:lnTo>
                  <a:pt x="0" y="381000"/>
                </a:lnTo>
                <a:lnTo>
                  <a:pt x="5994" y="410640"/>
                </a:lnTo>
                <a:lnTo>
                  <a:pt x="22336" y="434863"/>
                </a:lnTo>
                <a:lnTo>
                  <a:pt x="46559" y="451205"/>
                </a:lnTo>
                <a:lnTo>
                  <a:pt x="76200" y="457200"/>
                </a:lnTo>
                <a:lnTo>
                  <a:pt x="2438400" y="457200"/>
                </a:lnTo>
                <a:lnTo>
                  <a:pt x="2468040" y="451205"/>
                </a:lnTo>
                <a:lnTo>
                  <a:pt x="2492263" y="434863"/>
                </a:lnTo>
                <a:lnTo>
                  <a:pt x="2508605" y="410640"/>
                </a:lnTo>
                <a:lnTo>
                  <a:pt x="2514600" y="381000"/>
                </a:lnTo>
                <a:lnTo>
                  <a:pt x="2514600" y="76200"/>
                </a:lnTo>
                <a:lnTo>
                  <a:pt x="2508605" y="46559"/>
                </a:lnTo>
                <a:lnTo>
                  <a:pt x="2492263" y="22336"/>
                </a:lnTo>
                <a:lnTo>
                  <a:pt x="2468040" y="5994"/>
                </a:lnTo>
                <a:lnTo>
                  <a:pt x="243840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521325" y="2171700"/>
            <a:ext cx="2514600" cy="457200"/>
          </a:xfrm>
          <a:custGeom>
            <a:avLst/>
            <a:gdLst/>
            <a:ahLst/>
            <a:cxnLst/>
            <a:rect l="l" t="t" r="r" b="b"/>
            <a:pathLst>
              <a:path w="2514600" h="457200">
                <a:moveTo>
                  <a:pt x="0" y="76200"/>
                </a:moveTo>
                <a:lnTo>
                  <a:pt x="5994" y="46559"/>
                </a:lnTo>
                <a:lnTo>
                  <a:pt x="22336" y="22336"/>
                </a:lnTo>
                <a:lnTo>
                  <a:pt x="46559" y="5994"/>
                </a:lnTo>
                <a:lnTo>
                  <a:pt x="76200" y="0"/>
                </a:lnTo>
                <a:lnTo>
                  <a:pt x="2438400" y="0"/>
                </a:lnTo>
                <a:lnTo>
                  <a:pt x="2468040" y="5994"/>
                </a:lnTo>
                <a:lnTo>
                  <a:pt x="2492263" y="22336"/>
                </a:lnTo>
                <a:lnTo>
                  <a:pt x="2508605" y="46559"/>
                </a:lnTo>
                <a:lnTo>
                  <a:pt x="2514600" y="76200"/>
                </a:lnTo>
                <a:lnTo>
                  <a:pt x="2514600" y="381000"/>
                </a:lnTo>
                <a:lnTo>
                  <a:pt x="2508605" y="410640"/>
                </a:lnTo>
                <a:lnTo>
                  <a:pt x="2492263" y="434863"/>
                </a:lnTo>
                <a:lnTo>
                  <a:pt x="2468040" y="451205"/>
                </a:lnTo>
                <a:lnTo>
                  <a:pt x="2438400" y="457200"/>
                </a:lnTo>
                <a:lnTo>
                  <a:pt x="76200" y="457200"/>
                </a:lnTo>
                <a:lnTo>
                  <a:pt x="46559" y="451205"/>
                </a:lnTo>
                <a:lnTo>
                  <a:pt x="22336" y="434863"/>
                </a:lnTo>
                <a:lnTo>
                  <a:pt x="5994" y="410640"/>
                </a:lnTo>
                <a:lnTo>
                  <a:pt x="0" y="381000"/>
                </a:lnTo>
                <a:lnTo>
                  <a:pt x="0" y="76200"/>
                </a:lnTo>
                <a:close/>
              </a:path>
            </a:pathLst>
          </a:custGeom>
          <a:ln w="19050">
            <a:solidFill>
              <a:srgbClr val="6A97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521325" y="2171763"/>
            <a:ext cx="2514600" cy="370205"/>
          </a:xfrm>
          <a:custGeom>
            <a:avLst/>
            <a:gdLst/>
            <a:ahLst/>
            <a:cxnLst/>
            <a:rect l="l" t="t" r="r" b="b"/>
            <a:pathLst>
              <a:path w="2514600" h="370205">
                <a:moveTo>
                  <a:pt x="0" y="369887"/>
                </a:moveTo>
                <a:lnTo>
                  <a:pt x="2514600" y="369887"/>
                </a:lnTo>
                <a:lnTo>
                  <a:pt x="2514600" y="0"/>
                </a:lnTo>
                <a:lnTo>
                  <a:pt x="0" y="0"/>
                </a:lnTo>
                <a:lnTo>
                  <a:pt x="0" y="369887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521325" y="2171763"/>
            <a:ext cx="2514600" cy="370205"/>
          </a:xfrm>
          <a:custGeom>
            <a:avLst/>
            <a:gdLst/>
            <a:ahLst/>
            <a:cxnLst/>
            <a:rect l="l" t="t" r="r" b="b"/>
            <a:pathLst>
              <a:path w="2514600" h="370205">
                <a:moveTo>
                  <a:pt x="0" y="369887"/>
                </a:moveTo>
                <a:lnTo>
                  <a:pt x="2514600" y="369887"/>
                </a:lnTo>
                <a:lnTo>
                  <a:pt x="2514600" y="0"/>
                </a:lnTo>
                <a:lnTo>
                  <a:pt x="0" y="0"/>
                </a:lnTo>
                <a:lnTo>
                  <a:pt x="0" y="369887"/>
                </a:lnTo>
                <a:close/>
              </a:path>
            </a:pathLst>
          </a:custGeom>
          <a:ln w="19050">
            <a:solidFill>
              <a:srgbClr val="6A97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6301232" y="2193163"/>
            <a:ext cx="955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omic Sans MS"/>
                <a:cs typeface="Comic Sans MS"/>
              </a:rPr>
              <a:t>E</a:t>
            </a:r>
            <a:r>
              <a:rPr sz="1800" b="1" spc="5" dirty="0">
                <a:latin typeface="Comic Sans MS"/>
                <a:cs typeface="Comic Sans MS"/>
              </a:rPr>
              <a:t>U</a:t>
            </a:r>
            <a:r>
              <a:rPr sz="1800" b="1" spc="-5" dirty="0">
                <a:latin typeface="Comic Sans MS"/>
                <a:cs typeface="Comic Sans MS"/>
              </a:rPr>
              <a:t>ROPA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5521325" y="3086100"/>
            <a:ext cx="2514600" cy="457200"/>
          </a:xfrm>
          <a:custGeom>
            <a:avLst/>
            <a:gdLst/>
            <a:ahLst/>
            <a:cxnLst/>
            <a:rect l="l" t="t" r="r" b="b"/>
            <a:pathLst>
              <a:path w="2514600" h="457200">
                <a:moveTo>
                  <a:pt x="2438400" y="0"/>
                </a:moveTo>
                <a:lnTo>
                  <a:pt x="76200" y="0"/>
                </a:lnTo>
                <a:lnTo>
                  <a:pt x="46559" y="5994"/>
                </a:lnTo>
                <a:lnTo>
                  <a:pt x="22336" y="22336"/>
                </a:lnTo>
                <a:lnTo>
                  <a:pt x="5994" y="46559"/>
                </a:lnTo>
                <a:lnTo>
                  <a:pt x="0" y="76200"/>
                </a:lnTo>
                <a:lnTo>
                  <a:pt x="0" y="381000"/>
                </a:lnTo>
                <a:lnTo>
                  <a:pt x="5994" y="410640"/>
                </a:lnTo>
                <a:lnTo>
                  <a:pt x="22336" y="434863"/>
                </a:lnTo>
                <a:lnTo>
                  <a:pt x="46559" y="451205"/>
                </a:lnTo>
                <a:lnTo>
                  <a:pt x="76200" y="457200"/>
                </a:lnTo>
                <a:lnTo>
                  <a:pt x="2438400" y="457200"/>
                </a:lnTo>
                <a:lnTo>
                  <a:pt x="2468040" y="451205"/>
                </a:lnTo>
                <a:lnTo>
                  <a:pt x="2492263" y="434863"/>
                </a:lnTo>
                <a:lnTo>
                  <a:pt x="2508605" y="410640"/>
                </a:lnTo>
                <a:lnTo>
                  <a:pt x="2514600" y="381000"/>
                </a:lnTo>
                <a:lnTo>
                  <a:pt x="2514600" y="76200"/>
                </a:lnTo>
                <a:lnTo>
                  <a:pt x="2508605" y="46559"/>
                </a:lnTo>
                <a:lnTo>
                  <a:pt x="2492263" y="22336"/>
                </a:lnTo>
                <a:lnTo>
                  <a:pt x="2468040" y="5994"/>
                </a:lnTo>
                <a:lnTo>
                  <a:pt x="2438400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521325" y="3086100"/>
            <a:ext cx="2514600" cy="457200"/>
          </a:xfrm>
          <a:custGeom>
            <a:avLst/>
            <a:gdLst/>
            <a:ahLst/>
            <a:cxnLst/>
            <a:rect l="l" t="t" r="r" b="b"/>
            <a:pathLst>
              <a:path w="2514600" h="457200">
                <a:moveTo>
                  <a:pt x="0" y="76200"/>
                </a:moveTo>
                <a:lnTo>
                  <a:pt x="5994" y="46559"/>
                </a:lnTo>
                <a:lnTo>
                  <a:pt x="22336" y="22336"/>
                </a:lnTo>
                <a:lnTo>
                  <a:pt x="46559" y="5994"/>
                </a:lnTo>
                <a:lnTo>
                  <a:pt x="76200" y="0"/>
                </a:lnTo>
                <a:lnTo>
                  <a:pt x="2438400" y="0"/>
                </a:lnTo>
                <a:lnTo>
                  <a:pt x="2468040" y="5994"/>
                </a:lnTo>
                <a:lnTo>
                  <a:pt x="2492263" y="22336"/>
                </a:lnTo>
                <a:lnTo>
                  <a:pt x="2508605" y="46559"/>
                </a:lnTo>
                <a:lnTo>
                  <a:pt x="2514600" y="76200"/>
                </a:lnTo>
                <a:lnTo>
                  <a:pt x="2514600" y="381000"/>
                </a:lnTo>
                <a:lnTo>
                  <a:pt x="2508605" y="410640"/>
                </a:lnTo>
                <a:lnTo>
                  <a:pt x="2492263" y="434863"/>
                </a:lnTo>
                <a:lnTo>
                  <a:pt x="2468040" y="451205"/>
                </a:lnTo>
                <a:lnTo>
                  <a:pt x="2438400" y="457200"/>
                </a:lnTo>
                <a:lnTo>
                  <a:pt x="76200" y="457200"/>
                </a:lnTo>
                <a:lnTo>
                  <a:pt x="46559" y="451205"/>
                </a:lnTo>
                <a:lnTo>
                  <a:pt x="22336" y="434863"/>
                </a:lnTo>
                <a:lnTo>
                  <a:pt x="5994" y="410640"/>
                </a:lnTo>
                <a:lnTo>
                  <a:pt x="0" y="381000"/>
                </a:lnTo>
                <a:lnTo>
                  <a:pt x="0" y="76200"/>
                </a:lnTo>
                <a:close/>
              </a:path>
            </a:pathLst>
          </a:custGeom>
          <a:ln w="19050">
            <a:solidFill>
              <a:srgbClr val="0080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521325" y="3086163"/>
            <a:ext cx="2514600" cy="370205"/>
          </a:xfrm>
          <a:custGeom>
            <a:avLst/>
            <a:gdLst/>
            <a:ahLst/>
            <a:cxnLst/>
            <a:rect l="l" t="t" r="r" b="b"/>
            <a:pathLst>
              <a:path w="2514600" h="370204">
                <a:moveTo>
                  <a:pt x="0" y="369887"/>
                </a:moveTo>
                <a:lnTo>
                  <a:pt x="2514600" y="369887"/>
                </a:lnTo>
                <a:lnTo>
                  <a:pt x="2514600" y="0"/>
                </a:lnTo>
                <a:lnTo>
                  <a:pt x="0" y="0"/>
                </a:lnTo>
                <a:lnTo>
                  <a:pt x="0" y="369887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521325" y="3086163"/>
            <a:ext cx="2514600" cy="370205"/>
          </a:xfrm>
          <a:custGeom>
            <a:avLst/>
            <a:gdLst/>
            <a:ahLst/>
            <a:cxnLst/>
            <a:rect l="l" t="t" r="r" b="b"/>
            <a:pathLst>
              <a:path w="2514600" h="370204">
                <a:moveTo>
                  <a:pt x="0" y="369887"/>
                </a:moveTo>
                <a:lnTo>
                  <a:pt x="2514600" y="369887"/>
                </a:lnTo>
                <a:lnTo>
                  <a:pt x="2514600" y="0"/>
                </a:lnTo>
                <a:lnTo>
                  <a:pt x="0" y="0"/>
                </a:lnTo>
                <a:lnTo>
                  <a:pt x="0" y="369887"/>
                </a:lnTo>
                <a:close/>
              </a:path>
            </a:pathLst>
          </a:custGeom>
          <a:ln w="19050">
            <a:solidFill>
              <a:srgbClr val="0080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521325" y="3662426"/>
            <a:ext cx="3054350" cy="476250"/>
          </a:xfrm>
          <a:custGeom>
            <a:avLst/>
            <a:gdLst/>
            <a:ahLst/>
            <a:cxnLst/>
            <a:rect l="l" t="t" r="r" b="b"/>
            <a:pathLst>
              <a:path w="3054350" h="476250">
                <a:moveTo>
                  <a:pt x="2974975" y="0"/>
                </a:moveTo>
                <a:lnTo>
                  <a:pt x="79375" y="0"/>
                </a:lnTo>
                <a:lnTo>
                  <a:pt x="48488" y="6223"/>
                </a:lnTo>
                <a:lnTo>
                  <a:pt x="23256" y="23209"/>
                </a:lnTo>
                <a:lnTo>
                  <a:pt x="6240" y="48434"/>
                </a:lnTo>
                <a:lnTo>
                  <a:pt x="0" y="79375"/>
                </a:lnTo>
                <a:lnTo>
                  <a:pt x="0" y="396875"/>
                </a:lnTo>
                <a:lnTo>
                  <a:pt x="6240" y="427761"/>
                </a:lnTo>
                <a:lnTo>
                  <a:pt x="23256" y="452993"/>
                </a:lnTo>
                <a:lnTo>
                  <a:pt x="48488" y="470009"/>
                </a:lnTo>
                <a:lnTo>
                  <a:pt x="79375" y="476250"/>
                </a:lnTo>
                <a:lnTo>
                  <a:pt x="2974975" y="476250"/>
                </a:lnTo>
                <a:lnTo>
                  <a:pt x="3005861" y="470009"/>
                </a:lnTo>
                <a:lnTo>
                  <a:pt x="3031093" y="452993"/>
                </a:lnTo>
                <a:lnTo>
                  <a:pt x="3048109" y="427761"/>
                </a:lnTo>
                <a:lnTo>
                  <a:pt x="3054350" y="396875"/>
                </a:lnTo>
                <a:lnTo>
                  <a:pt x="3054350" y="79375"/>
                </a:lnTo>
                <a:lnTo>
                  <a:pt x="3048109" y="48434"/>
                </a:lnTo>
                <a:lnTo>
                  <a:pt x="3031093" y="23209"/>
                </a:lnTo>
                <a:lnTo>
                  <a:pt x="3005861" y="6223"/>
                </a:lnTo>
                <a:lnTo>
                  <a:pt x="2974975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521325" y="3662426"/>
            <a:ext cx="3054350" cy="476250"/>
          </a:xfrm>
          <a:custGeom>
            <a:avLst/>
            <a:gdLst/>
            <a:ahLst/>
            <a:cxnLst/>
            <a:rect l="l" t="t" r="r" b="b"/>
            <a:pathLst>
              <a:path w="3054350" h="476250">
                <a:moveTo>
                  <a:pt x="0" y="79375"/>
                </a:moveTo>
                <a:lnTo>
                  <a:pt x="6240" y="48434"/>
                </a:lnTo>
                <a:lnTo>
                  <a:pt x="23256" y="23209"/>
                </a:lnTo>
                <a:lnTo>
                  <a:pt x="48488" y="6222"/>
                </a:lnTo>
                <a:lnTo>
                  <a:pt x="79375" y="0"/>
                </a:lnTo>
                <a:lnTo>
                  <a:pt x="2974975" y="0"/>
                </a:lnTo>
                <a:lnTo>
                  <a:pt x="3005861" y="6223"/>
                </a:lnTo>
                <a:lnTo>
                  <a:pt x="3031093" y="23209"/>
                </a:lnTo>
                <a:lnTo>
                  <a:pt x="3048109" y="48434"/>
                </a:lnTo>
                <a:lnTo>
                  <a:pt x="3054350" y="79375"/>
                </a:lnTo>
                <a:lnTo>
                  <a:pt x="3054350" y="396875"/>
                </a:lnTo>
                <a:lnTo>
                  <a:pt x="3048109" y="427761"/>
                </a:lnTo>
                <a:lnTo>
                  <a:pt x="3031093" y="452993"/>
                </a:lnTo>
                <a:lnTo>
                  <a:pt x="3005861" y="470009"/>
                </a:lnTo>
                <a:lnTo>
                  <a:pt x="2974975" y="476250"/>
                </a:lnTo>
                <a:lnTo>
                  <a:pt x="79375" y="476250"/>
                </a:lnTo>
                <a:lnTo>
                  <a:pt x="48488" y="470009"/>
                </a:lnTo>
                <a:lnTo>
                  <a:pt x="23256" y="452993"/>
                </a:lnTo>
                <a:lnTo>
                  <a:pt x="6240" y="427761"/>
                </a:lnTo>
                <a:lnTo>
                  <a:pt x="0" y="396875"/>
                </a:lnTo>
                <a:lnTo>
                  <a:pt x="0" y="79375"/>
                </a:lnTo>
                <a:close/>
              </a:path>
            </a:pathLst>
          </a:custGeom>
          <a:ln w="19050">
            <a:solidFill>
              <a:srgbClr val="0080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521325" y="3662349"/>
            <a:ext cx="3054350" cy="368935"/>
          </a:xfrm>
          <a:custGeom>
            <a:avLst/>
            <a:gdLst/>
            <a:ahLst/>
            <a:cxnLst/>
            <a:rect l="l" t="t" r="r" b="b"/>
            <a:pathLst>
              <a:path w="3054350" h="368935">
                <a:moveTo>
                  <a:pt x="0" y="368757"/>
                </a:moveTo>
                <a:lnTo>
                  <a:pt x="3054350" y="368757"/>
                </a:lnTo>
                <a:lnTo>
                  <a:pt x="3054350" y="0"/>
                </a:lnTo>
                <a:lnTo>
                  <a:pt x="0" y="0"/>
                </a:lnTo>
                <a:lnTo>
                  <a:pt x="0" y="368757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521325" y="3662349"/>
            <a:ext cx="3054350" cy="368935"/>
          </a:xfrm>
          <a:custGeom>
            <a:avLst/>
            <a:gdLst/>
            <a:ahLst/>
            <a:cxnLst/>
            <a:rect l="l" t="t" r="r" b="b"/>
            <a:pathLst>
              <a:path w="3054350" h="368935">
                <a:moveTo>
                  <a:pt x="0" y="368757"/>
                </a:moveTo>
                <a:lnTo>
                  <a:pt x="3054350" y="368757"/>
                </a:lnTo>
                <a:lnTo>
                  <a:pt x="3054350" y="0"/>
                </a:lnTo>
                <a:lnTo>
                  <a:pt x="0" y="0"/>
                </a:lnTo>
                <a:lnTo>
                  <a:pt x="0" y="368757"/>
                </a:lnTo>
                <a:close/>
              </a:path>
            </a:pathLst>
          </a:custGeom>
          <a:ln w="19050">
            <a:solidFill>
              <a:srgbClr val="0080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5601080" y="3107512"/>
            <a:ext cx="2113280" cy="876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406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omic Sans MS"/>
                <a:cs typeface="Comic Sans MS"/>
              </a:rPr>
              <a:t>ÁFRICA</a:t>
            </a:r>
            <a:endParaRPr sz="18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latin typeface="Comic Sans MS"/>
                <a:cs typeface="Comic Sans MS"/>
              </a:rPr>
              <a:t>AMÉRICA </a:t>
            </a:r>
            <a:r>
              <a:rPr sz="1800" b="1" dirty="0">
                <a:latin typeface="Comic Sans MS"/>
                <a:cs typeface="Comic Sans MS"/>
              </a:rPr>
              <a:t>DO</a:t>
            </a:r>
            <a:r>
              <a:rPr sz="1800" b="1" spc="-100" dirty="0">
                <a:latin typeface="Comic Sans MS"/>
                <a:cs typeface="Comic Sans MS"/>
              </a:rPr>
              <a:t> </a:t>
            </a:r>
            <a:r>
              <a:rPr sz="1800" b="1" spc="-5" dirty="0">
                <a:latin typeface="Comic Sans MS"/>
                <a:cs typeface="Comic Sans MS"/>
              </a:rPr>
              <a:t>SUL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5521325" y="4305300"/>
            <a:ext cx="2514600" cy="457200"/>
          </a:xfrm>
          <a:custGeom>
            <a:avLst/>
            <a:gdLst/>
            <a:ahLst/>
            <a:cxnLst/>
            <a:rect l="l" t="t" r="r" b="b"/>
            <a:pathLst>
              <a:path w="2514600" h="457200">
                <a:moveTo>
                  <a:pt x="2438400" y="0"/>
                </a:moveTo>
                <a:lnTo>
                  <a:pt x="76200" y="0"/>
                </a:lnTo>
                <a:lnTo>
                  <a:pt x="46559" y="5994"/>
                </a:lnTo>
                <a:lnTo>
                  <a:pt x="22336" y="22336"/>
                </a:lnTo>
                <a:lnTo>
                  <a:pt x="5994" y="46559"/>
                </a:lnTo>
                <a:lnTo>
                  <a:pt x="0" y="76200"/>
                </a:lnTo>
                <a:lnTo>
                  <a:pt x="0" y="381000"/>
                </a:lnTo>
                <a:lnTo>
                  <a:pt x="5994" y="410640"/>
                </a:lnTo>
                <a:lnTo>
                  <a:pt x="22336" y="434863"/>
                </a:lnTo>
                <a:lnTo>
                  <a:pt x="46559" y="451205"/>
                </a:lnTo>
                <a:lnTo>
                  <a:pt x="76200" y="457200"/>
                </a:lnTo>
                <a:lnTo>
                  <a:pt x="2438400" y="457200"/>
                </a:lnTo>
                <a:lnTo>
                  <a:pt x="2468040" y="451205"/>
                </a:lnTo>
                <a:lnTo>
                  <a:pt x="2492263" y="434863"/>
                </a:lnTo>
                <a:lnTo>
                  <a:pt x="2508605" y="410640"/>
                </a:lnTo>
                <a:lnTo>
                  <a:pt x="2514600" y="381000"/>
                </a:lnTo>
                <a:lnTo>
                  <a:pt x="2514600" y="76200"/>
                </a:lnTo>
                <a:lnTo>
                  <a:pt x="2508605" y="46559"/>
                </a:lnTo>
                <a:lnTo>
                  <a:pt x="2492263" y="22336"/>
                </a:lnTo>
                <a:lnTo>
                  <a:pt x="2468040" y="5994"/>
                </a:lnTo>
                <a:lnTo>
                  <a:pt x="2438400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521325" y="4305300"/>
            <a:ext cx="2514600" cy="457200"/>
          </a:xfrm>
          <a:custGeom>
            <a:avLst/>
            <a:gdLst/>
            <a:ahLst/>
            <a:cxnLst/>
            <a:rect l="l" t="t" r="r" b="b"/>
            <a:pathLst>
              <a:path w="2514600" h="457200">
                <a:moveTo>
                  <a:pt x="0" y="76200"/>
                </a:moveTo>
                <a:lnTo>
                  <a:pt x="5994" y="46559"/>
                </a:lnTo>
                <a:lnTo>
                  <a:pt x="22336" y="22336"/>
                </a:lnTo>
                <a:lnTo>
                  <a:pt x="46559" y="5994"/>
                </a:lnTo>
                <a:lnTo>
                  <a:pt x="76200" y="0"/>
                </a:lnTo>
                <a:lnTo>
                  <a:pt x="2438400" y="0"/>
                </a:lnTo>
                <a:lnTo>
                  <a:pt x="2468040" y="5994"/>
                </a:lnTo>
                <a:lnTo>
                  <a:pt x="2492263" y="22336"/>
                </a:lnTo>
                <a:lnTo>
                  <a:pt x="2508605" y="46559"/>
                </a:lnTo>
                <a:lnTo>
                  <a:pt x="2514600" y="76200"/>
                </a:lnTo>
                <a:lnTo>
                  <a:pt x="2514600" y="381000"/>
                </a:lnTo>
                <a:lnTo>
                  <a:pt x="2508605" y="410640"/>
                </a:lnTo>
                <a:lnTo>
                  <a:pt x="2492263" y="434863"/>
                </a:lnTo>
                <a:lnTo>
                  <a:pt x="2468040" y="451205"/>
                </a:lnTo>
                <a:lnTo>
                  <a:pt x="2438400" y="457200"/>
                </a:lnTo>
                <a:lnTo>
                  <a:pt x="76200" y="457200"/>
                </a:lnTo>
                <a:lnTo>
                  <a:pt x="46559" y="451205"/>
                </a:lnTo>
                <a:lnTo>
                  <a:pt x="22336" y="434863"/>
                </a:lnTo>
                <a:lnTo>
                  <a:pt x="5994" y="410640"/>
                </a:lnTo>
                <a:lnTo>
                  <a:pt x="0" y="381000"/>
                </a:lnTo>
                <a:lnTo>
                  <a:pt x="0" y="76200"/>
                </a:lnTo>
                <a:close/>
              </a:path>
            </a:pathLst>
          </a:custGeom>
          <a:ln w="19050">
            <a:solidFill>
              <a:srgbClr val="0080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521325" y="4305363"/>
            <a:ext cx="2514600" cy="370205"/>
          </a:xfrm>
          <a:custGeom>
            <a:avLst/>
            <a:gdLst/>
            <a:ahLst/>
            <a:cxnLst/>
            <a:rect l="l" t="t" r="r" b="b"/>
            <a:pathLst>
              <a:path w="2514600" h="370204">
                <a:moveTo>
                  <a:pt x="0" y="369887"/>
                </a:moveTo>
                <a:lnTo>
                  <a:pt x="2514600" y="369887"/>
                </a:lnTo>
                <a:lnTo>
                  <a:pt x="2514600" y="0"/>
                </a:lnTo>
                <a:lnTo>
                  <a:pt x="0" y="0"/>
                </a:lnTo>
                <a:lnTo>
                  <a:pt x="0" y="369887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521325" y="4305363"/>
            <a:ext cx="2514600" cy="370205"/>
          </a:xfrm>
          <a:custGeom>
            <a:avLst/>
            <a:gdLst/>
            <a:ahLst/>
            <a:cxnLst/>
            <a:rect l="l" t="t" r="r" b="b"/>
            <a:pathLst>
              <a:path w="2514600" h="370204">
                <a:moveTo>
                  <a:pt x="0" y="369887"/>
                </a:moveTo>
                <a:lnTo>
                  <a:pt x="2514600" y="369887"/>
                </a:lnTo>
                <a:lnTo>
                  <a:pt x="2514600" y="0"/>
                </a:lnTo>
                <a:lnTo>
                  <a:pt x="0" y="0"/>
                </a:lnTo>
                <a:lnTo>
                  <a:pt x="0" y="369887"/>
                </a:lnTo>
                <a:close/>
              </a:path>
            </a:pathLst>
          </a:custGeom>
          <a:ln w="19050">
            <a:solidFill>
              <a:srgbClr val="0080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6057391" y="4327017"/>
            <a:ext cx="14433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omic Sans MS"/>
                <a:cs typeface="Comic Sans MS"/>
              </a:rPr>
              <a:t>ANTÁRTICA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5521325" y="4914900"/>
            <a:ext cx="2514600" cy="457200"/>
          </a:xfrm>
          <a:custGeom>
            <a:avLst/>
            <a:gdLst/>
            <a:ahLst/>
            <a:cxnLst/>
            <a:rect l="l" t="t" r="r" b="b"/>
            <a:pathLst>
              <a:path w="2514600" h="457200">
                <a:moveTo>
                  <a:pt x="2438400" y="0"/>
                </a:moveTo>
                <a:lnTo>
                  <a:pt x="76200" y="0"/>
                </a:lnTo>
                <a:lnTo>
                  <a:pt x="46559" y="5994"/>
                </a:lnTo>
                <a:lnTo>
                  <a:pt x="22336" y="22336"/>
                </a:lnTo>
                <a:lnTo>
                  <a:pt x="5994" y="46559"/>
                </a:lnTo>
                <a:lnTo>
                  <a:pt x="0" y="76200"/>
                </a:lnTo>
                <a:lnTo>
                  <a:pt x="0" y="381000"/>
                </a:lnTo>
                <a:lnTo>
                  <a:pt x="5994" y="410640"/>
                </a:lnTo>
                <a:lnTo>
                  <a:pt x="22336" y="434863"/>
                </a:lnTo>
                <a:lnTo>
                  <a:pt x="46559" y="451205"/>
                </a:lnTo>
                <a:lnTo>
                  <a:pt x="76200" y="457200"/>
                </a:lnTo>
                <a:lnTo>
                  <a:pt x="2438400" y="457200"/>
                </a:lnTo>
                <a:lnTo>
                  <a:pt x="2468040" y="451205"/>
                </a:lnTo>
                <a:lnTo>
                  <a:pt x="2492263" y="434863"/>
                </a:lnTo>
                <a:lnTo>
                  <a:pt x="2508605" y="410640"/>
                </a:lnTo>
                <a:lnTo>
                  <a:pt x="2514600" y="381000"/>
                </a:lnTo>
                <a:lnTo>
                  <a:pt x="2514600" y="76200"/>
                </a:lnTo>
                <a:lnTo>
                  <a:pt x="2508605" y="46559"/>
                </a:lnTo>
                <a:lnTo>
                  <a:pt x="2492263" y="22336"/>
                </a:lnTo>
                <a:lnTo>
                  <a:pt x="2468040" y="5994"/>
                </a:lnTo>
                <a:lnTo>
                  <a:pt x="2438400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521325" y="4914900"/>
            <a:ext cx="2514600" cy="457200"/>
          </a:xfrm>
          <a:custGeom>
            <a:avLst/>
            <a:gdLst/>
            <a:ahLst/>
            <a:cxnLst/>
            <a:rect l="l" t="t" r="r" b="b"/>
            <a:pathLst>
              <a:path w="2514600" h="457200">
                <a:moveTo>
                  <a:pt x="0" y="76200"/>
                </a:moveTo>
                <a:lnTo>
                  <a:pt x="5994" y="46559"/>
                </a:lnTo>
                <a:lnTo>
                  <a:pt x="22336" y="22336"/>
                </a:lnTo>
                <a:lnTo>
                  <a:pt x="46559" y="5994"/>
                </a:lnTo>
                <a:lnTo>
                  <a:pt x="76200" y="0"/>
                </a:lnTo>
                <a:lnTo>
                  <a:pt x="2438400" y="0"/>
                </a:lnTo>
                <a:lnTo>
                  <a:pt x="2468040" y="5994"/>
                </a:lnTo>
                <a:lnTo>
                  <a:pt x="2492263" y="22336"/>
                </a:lnTo>
                <a:lnTo>
                  <a:pt x="2508605" y="46559"/>
                </a:lnTo>
                <a:lnTo>
                  <a:pt x="2514600" y="76200"/>
                </a:lnTo>
                <a:lnTo>
                  <a:pt x="2514600" y="381000"/>
                </a:lnTo>
                <a:lnTo>
                  <a:pt x="2508605" y="410640"/>
                </a:lnTo>
                <a:lnTo>
                  <a:pt x="2492263" y="434863"/>
                </a:lnTo>
                <a:lnTo>
                  <a:pt x="2468040" y="451205"/>
                </a:lnTo>
                <a:lnTo>
                  <a:pt x="2438400" y="457200"/>
                </a:lnTo>
                <a:lnTo>
                  <a:pt x="76200" y="457200"/>
                </a:lnTo>
                <a:lnTo>
                  <a:pt x="46559" y="451205"/>
                </a:lnTo>
                <a:lnTo>
                  <a:pt x="22336" y="434863"/>
                </a:lnTo>
                <a:lnTo>
                  <a:pt x="5994" y="410640"/>
                </a:lnTo>
                <a:lnTo>
                  <a:pt x="0" y="381000"/>
                </a:lnTo>
                <a:lnTo>
                  <a:pt x="0" y="76200"/>
                </a:lnTo>
                <a:close/>
              </a:path>
            </a:pathLst>
          </a:custGeom>
          <a:ln w="19050">
            <a:solidFill>
              <a:srgbClr val="0080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521325" y="4914963"/>
            <a:ext cx="2514600" cy="370205"/>
          </a:xfrm>
          <a:custGeom>
            <a:avLst/>
            <a:gdLst/>
            <a:ahLst/>
            <a:cxnLst/>
            <a:rect l="l" t="t" r="r" b="b"/>
            <a:pathLst>
              <a:path w="2514600" h="370204">
                <a:moveTo>
                  <a:pt x="0" y="369887"/>
                </a:moveTo>
                <a:lnTo>
                  <a:pt x="2514600" y="369887"/>
                </a:lnTo>
                <a:lnTo>
                  <a:pt x="2514600" y="0"/>
                </a:lnTo>
                <a:lnTo>
                  <a:pt x="0" y="0"/>
                </a:lnTo>
                <a:lnTo>
                  <a:pt x="0" y="369887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521325" y="4914963"/>
            <a:ext cx="2514600" cy="370205"/>
          </a:xfrm>
          <a:custGeom>
            <a:avLst/>
            <a:gdLst/>
            <a:ahLst/>
            <a:cxnLst/>
            <a:rect l="l" t="t" r="r" b="b"/>
            <a:pathLst>
              <a:path w="2514600" h="370204">
                <a:moveTo>
                  <a:pt x="0" y="369887"/>
                </a:moveTo>
                <a:lnTo>
                  <a:pt x="2514600" y="369887"/>
                </a:lnTo>
                <a:lnTo>
                  <a:pt x="2514600" y="0"/>
                </a:lnTo>
                <a:lnTo>
                  <a:pt x="0" y="0"/>
                </a:lnTo>
                <a:lnTo>
                  <a:pt x="0" y="369887"/>
                </a:lnTo>
                <a:close/>
              </a:path>
            </a:pathLst>
          </a:custGeom>
          <a:ln w="19050">
            <a:solidFill>
              <a:srgbClr val="0080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6072632" y="4936997"/>
            <a:ext cx="14109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omic Sans MS"/>
                <a:cs typeface="Comic Sans MS"/>
              </a:rPr>
              <a:t>AUSTRÁLIA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5521325" y="5524500"/>
            <a:ext cx="2514600" cy="457834"/>
          </a:xfrm>
          <a:custGeom>
            <a:avLst/>
            <a:gdLst/>
            <a:ahLst/>
            <a:cxnLst/>
            <a:rect l="l" t="t" r="r" b="b"/>
            <a:pathLst>
              <a:path w="2514600" h="457835">
                <a:moveTo>
                  <a:pt x="2438400" y="0"/>
                </a:moveTo>
                <a:lnTo>
                  <a:pt x="76200" y="0"/>
                </a:lnTo>
                <a:lnTo>
                  <a:pt x="46559" y="5994"/>
                </a:lnTo>
                <a:lnTo>
                  <a:pt x="22336" y="22337"/>
                </a:lnTo>
                <a:lnTo>
                  <a:pt x="5994" y="46564"/>
                </a:lnTo>
                <a:lnTo>
                  <a:pt x="0" y="76212"/>
                </a:lnTo>
                <a:lnTo>
                  <a:pt x="0" y="381012"/>
                </a:lnTo>
                <a:lnTo>
                  <a:pt x="5994" y="410669"/>
                </a:lnTo>
                <a:lnTo>
                  <a:pt x="22336" y="434890"/>
                </a:lnTo>
                <a:lnTo>
                  <a:pt x="46559" y="451223"/>
                </a:lnTo>
                <a:lnTo>
                  <a:pt x="76200" y="457212"/>
                </a:lnTo>
                <a:lnTo>
                  <a:pt x="2438400" y="457212"/>
                </a:lnTo>
                <a:lnTo>
                  <a:pt x="2468040" y="451223"/>
                </a:lnTo>
                <a:lnTo>
                  <a:pt x="2492263" y="434890"/>
                </a:lnTo>
                <a:lnTo>
                  <a:pt x="2508605" y="410669"/>
                </a:lnTo>
                <a:lnTo>
                  <a:pt x="2514600" y="381012"/>
                </a:lnTo>
                <a:lnTo>
                  <a:pt x="2514600" y="76212"/>
                </a:lnTo>
                <a:lnTo>
                  <a:pt x="2508605" y="46564"/>
                </a:lnTo>
                <a:lnTo>
                  <a:pt x="2492263" y="22337"/>
                </a:lnTo>
                <a:lnTo>
                  <a:pt x="2468040" y="5994"/>
                </a:lnTo>
                <a:lnTo>
                  <a:pt x="2438400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521325" y="5524500"/>
            <a:ext cx="2514600" cy="457834"/>
          </a:xfrm>
          <a:custGeom>
            <a:avLst/>
            <a:gdLst/>
            <a:ahLst/>
            <a:cxnLst/>
            <a:rect l="l" t="t" r="r" b="b"/>
            <a:pathLst>
              <a:path w="2514600" h="457835">
                <a:moveTo>
                  <a:pt x="0" y="76212"/>
                </a:moveTo>
                <a:lnTo>
                  <a:pt x="5994" y="46564"/>
                </a:lnTo>
                <a:lnTo>
                  <a:pt x="22336" y="22337"/>
                </a:lnTo>
                <a:lnTo>
                  <a:pt x="46559" y="5994"/>
                </a:lnTo>
                <a:lnTo>
                  <a:pt x="76200" y="0"/>
                </a:lnTo>
                <a:lnTo>
                  <a:pt x="2438400" y="0"/>
                </a:lnTo>
                <a:lnTo>
                  <a:pt x="2468040" y="5994"/>
                </a:lnTo>
                <a:lnTo>
                  <a:pt x="2492263" y="22337"/>
                </a:lnTo>
                <a:lnTo>
                  <a:pt x="2508605" y="46564"/>
                </a:lnTo>
                <a:lnTo>
                  <a:pt x="2514600" y="76212"/>
                </a:lnTo>
                <a:lnTo>
                  <a:pt x="2514600" y="381012"/>
                </a:lnTo>
                <a:lnTo>
                  <a:pt x="2508605" y="410669"/>
                </a:lnTo>
                <a:lnTo>
                  <a:pt x="2492263" y="434890"/>
                </a:lnTo>
                <a:lnTo>
                  <a:pt x="2468040" y="451223"/>
                </a:lnTo>
                <a:lnTo>
                  <a:pt x="2438400" y="457212"/>
                </a:lnTo>
                <a:lnTo>
                  <a:pt x="76200" y="457212"/>
                </a:lnTo>
                <a:lnTo>
                  <a:pt x="46559" y="451223"/>
                </a:lnTo>
                <a:lnTo>
                  <a:pt x="22336" y="434890"/>
                </a:lnTo>
                <a:lnTo>
                  <a:pt x="5994" y="410669"/>
                </a:lnTo>
                <a:lnTo>
                  <a:pt x="0" y="381012"/>
                </a:lnTo>
                <a:lnTo>
                  <a:pt x="0" y="76212"/>
                </a:lnTo>
                <a:close/>
              </a:path>
            </a:pathLst>
          </a:custGeom>
          <a:ln w="19050">
            <a:solidFill>
              <a:srgbClr val="0080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521325" y="5524512"/>
            <a:ext cx="2514600" cy="370205"/>
          </a:xfrm>
          <a:custGeom>
            <a:avLst/>
            <a:gdLst/>
            <a:ahLst/>
            <a:cxnLst/>
            <a:rect l="l" t="t" r="r" b="b"/>
            <a:pathLst>
              <a:path w="2514600" h="370204">
                <a:moveTo>
                  <a:pt x="0" y="369887"/>
                </a:moveTo>
                <a:lnTo>
                  <a:pt x="2514600" y="369887"/>
                </a:lnTo>
                <a:lnTo>
                  <a:pt x="2514600" y="0"/>
                </a:lnTo>
                <a:lnTo>
                  <a:pt x="0" y="0"/>
                </a:lnTo>
                <a:lnTo>
                  <a:pt x="0" y="369887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521325" y="5524512"/>
            <a:ext cx="2514600" cy="370205"/>
          </a:xfrm>
          <a:custGeom>
            <a:avLst/>
            <a:gdLst/>
            <a:ahLst/>
            <a:cxnLst/>
            <a:rect l="l" t="t" r="r" b="b"/>
            <a:pathLst>
              <a:path w="2514600" h="370204">
                <a:moveTo>
                  <a:pt x="0" y="369887"/>
                </a:moveTo>
                <a:lnTo>
                  <a:pt x="2514600" y="369887"/>
                </a:lnTo>
                <a:lnTo>
                  <a:pt x="2514600" y="0"/>
                </a:lnTo>
                <a:lnTo>
                  <a:pt x="0" y="0"/>
                </a:lnTo>
                <a:lnTo>
                  <a:pt x="0" y="369887"/>
                </a:lnTo>
                <a:close/>
              </a:path>
            </a:pathLst>
          </a:custGeom>
          <a:ln w="19050">
            <a:solidFill>
              <a:srgbClr val="0080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6382003" y="5546547"/>
            <a:ext cx="793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omic Sans MS"/>
                <a:cs typeface="Comic Sans MS"/>
              </a:rPr>
              <a:t>ÍNDIA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4759325" y="4533900"/>
            <a:ext cx="381000" cy="0"/>
          </a:xfrm>
          <a:custGeom>
            <a:avLst/>
            <a:gdLst/>
            <a:ahLst/>
            <a:cxnLst/>
            <a:rect l="l" t="t" r="r" b="b"/>
            <a:pathLst>
              <a:path w="381000">
                <a:moveTo>
                  <a:pt x="0" y="0"/>
                </a:moveTo>
                <a:lnTo>
                  <a:pt x="381000" y="0"/>
                </a:lnTo>
              </a:path>
            </a:pathLst>
          </a:custGeom>
          <a:ln w="19050">
            <a:solidFill>
              <a:srgbClr val="0080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140325" y="5753112"/>
            <a:ext cx="381000" cy="0"/>
          </a:xfrm>
          <a:custGeom>
            <a:avLst/>
            <a:gdLst/>
            <a:ahLst/>
            <a:cxnLst/>
            <a:rect l="l" t="t" r="r" b="b"/>
            <a:pathLst>
              <a:path w="381000">
                <a:moveTo>
                  <a:pt x="0" y="0"/>
                </a:moveTo>
                <a:lnTo>
                  <a:pt x="381000" y="0"/>
                </a:lnTo>
              </a:path>
            </a:pathLst>
          </a:custGeom>
          <a:ln w="19050">
            <a:solidFill>
              <a:srgbClr val="0080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140325" y="5143500"/>
            <a:ext cx="381000" cy="0"/>
          </a:xfrm>
          <a:custGeom>
            <a:avLst/>
            <a:gdLst/>
            <a:ahLst/>
            <a:cxnLst/>
            <a:rect l="l" t="t" r="r" b="b"/>
            <a:pathLst>
              <a:path w="381000">
                <a:moveTo>
                  <a:pt x="0" y="0"/>
                </a:moveTo>
                <a:lnTo>
                  <a:pt x="381000" y="0"/>
                </a:lnTo>
              </a:path>
            </a:pathLst>
          </a:custGeom>
          <a:ln w="19050">
            <a:solidFill>
              <a:srgbClr val="0080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140325" y="4533900"/>
            <a:ext cx="381000" cy="0"/>
          </a:xfrm>
          <a:custGeom>
            <a:avLst/>
            <a:gdLst/>
            <a:ahLst/>
            <a:cxnLst/>
            <a:rect l="l" t="t" r="r" b="b"/>
            <a:pathLst>
              <a:path w="381000">
                <a:moveTo>
                  <a:pt x="0" y="0"/>
                </a:moveTo>
                <a:lnTo>
                  <a:pt x="381000" y="0"/>
                </a:lnTo>
              </a:path>
            </a:pathLst>
          </a:custGeom>
          <a:ln w="19050">
            <a:solidFill>
              <a:srgbClr val="0080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140325" y="3924300"/>
            <a:ext cx="381000" cy="0"/>
          </a:xfrm>
          <a:custGeom>
            <a:avLst/>
            <a:gdLst/>
            <a:ahLst/>
            <a:cxnLst/>
            <a:rect l="l" t="t" r="r" b="b"/>
            <a:pathLst>
              <a:path w="381000">
                <a:moveTo>
                  <a:pt x="0" y="0"/>
                </a:moveTo>
                <a:lnTo>
                  <a:pt x="381000" y="0"/>
                </a:lnTo>
              </a:path>
            </a:pathLst>
          </a:custGeom>
          <a:ln w="19050">
            <a:solidFill>
              <a:srgbClr val="0080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140325" y="3314700"/>
            <a:ext cx="0" cy="2439035"/>
          </a:xfrm>
          <a:custGeom>
            <a:avLst/>
            <a:gdLst/>
            <a:ahLst/>
            <a:cxnLst/>
            <a:rect l="l" t="t" r="r" b="b"/>
            <a:pathLst>
              <a:path h="2439035">
                <a:moveTo>
                  <a:pt x="0" y="0"/>
                </a:moveTo>
                <a:lnTo>
                  <a:pt x="0" y="2438412"/>
                </a:lnTo>
              </a:path>
            </a:pathLst>
          </a:custGeom>
          <a:ln w="19050">
            <a:solidFill>
              <a:srgbClr val="0080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701925" y="3086100"/>
            <a:ext cx="0" cy="1447800"/>
          </a:xfrm>
          <a:custGeom>
            <a:avLst/>
            <a:gdLst/>
            <a:ahLst/>
            <a:cxnLst/>
            <a:rect l="l" t="t" r="r" b="b"/>
            <a:pathLst>
              <a:path h="1447800">
                <a:moveTo>
                  <a:pt x="0" y="0"/>
                </a:moveTo>
                <a:lnTo>
                  <a:pt x="0" y="1447800"/>
                </a:lnTo>
              </a:path>
            </a:pathLst>
          </a:custGeom>
          <a:ln w="19050">
            <a:solidFill>
              <a:srgbClr val="0080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644525" y="4991087"/>
            <a:ext cx="4191000" cy="369570"/>
          </a:xfrm>
          <a:prstGeom prst="rect">
            <a:avLst/>
          </a:prstGeom>
          <a:solidFill>
            <a:srgbClr val="00AFEF"/>
          </a:solidFill>
          <a:ln w="19050">
            <a:solidFill>
              <a:srgbClr val="0080AF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75"/>
              </a:spcBef>
            </a:pPr>
            <a:r>
              <a:rPr sz="1800" b="1" dirty="0">
                <a:latin typeface="Comic Sans MS"/>
                <a:cs typeface="Comic Sans MS"/>
              </a:rPr>
              <a:t>NO </a:t>
            </a:r>
            <a:r>
              <a:rPr sz="1800" b="1" spc="-5" dirty="0">
                <a:latin typeface="Comic Sans MS"/>
                <a:cs typeface="Comic Sans MS"/>
              </a:rPr>
              <a:t>HEMISFÉRIO</a:t>
            </a:r>
            <a:r>
              <a:rPr sz="1800" b="1" spc="-30" dirty="0">
                <a:latin typeface="Comic Sans MS"/>
                <a:cs typeface="Comic Sans MS"/>
              </a:rPr>
              <a:t> </a:t>
            </a:r>
            <a:r>
              <a:rPr sz="1800" b="1" dirty="0">
                <a:latin typeface="Comic Sans MS"/>
                <a:cs typeface="Comic Sans MS"/>
              </a:rPr>
              <a:t>SUL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76" name="object 76"/>
          <p:cNvSpPr txBox="1">
            <a:spLocks noGrp="1"/>
          </p:cNvSpPr>
          <p:nvPr>
            <p:ph type="title"/>
          </p:nvPr>
        </p:nvSpPr>
        <p:spPr>
          <a:xfrm>
            <a:off x="644525" y="876287"/>
            <a:ext cx="4191000" cy="369570"/>
          </a:xfrm>
          <a:prstGeom prst="rect">
            <a:avLst/>
          </a:prstGeom>
          <a:solidFill>
            <a:srgbClr val="92D050"/>
          </a:solidFill>
          <a:ln w="19050">
            <a:solidFill>
              <a:srgbClr val="6A9738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65"/>
              </a:spcBef>
            </a:pPr>
            <a:r>
              <a:rPr sz="1800" b="1" dirty="0">
                <a:solidFill>
                  <a:srgbClr val="000000"/>
                </a:solidFill>
                <a:latin typeface="Comic Sans MS"/>
                <a:cs typeface="Comic Sans MS"/>
              </a:rPr>
              <a:t>NO </a:t>
            </a:r>
            <a:r>
              <a:rPr sz="1800" b="1" spc="-5" dirty="0">
                <a:solidFill>
                  <a:srgbClr val="000000"/>
                </a:solidFill>
                <a:latin typeface="Comic Sans MS"/>
                <a:cs typeface="Comic Sans MS"/>
              </a:rPr>
              <a:t>HEMISFÉRIO</a:t>
            </a:r>
            <a:r>
              <a:rPr sz="1800" b="1" spc="-3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1800" b="1" spc="-5" dirty="0">
                <a:solidFill>
                  <a:srgbClr val="000000"/>
                </a:solidFill>
                <a:latin typeface="Comic Sans MS"/>
                <a:cs typeface="Comic Sans MS"/>
              </a:rPr>
              <a:t>NORTE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1843532" y="1576958"/>
            <a:ext cx="661670" cy="380365"/>
          </a:xfrm>
          <a:custGeom>
            <a:avLst/>
            <a:gdLst/>
            <a:ahLst/>
            <a:cxnLst/>
            <a:rect l="l" t="t" r="r" b="b"/>
            <a:pathLst>
              <a:path w="661669" h="380364">
                <a:moveTo>
                  <a:pt x="556702" y="324992"/>
                </a:moveTo>
                <a:lnTo>
                  <a:pt x="479044" y="324992"/>
                </a:lnTo>
                <a:lnTo>
                  <a:pt x="485013" y="379856"/>
                </a:lnTo>
                <a:lnTo>
                  <a:pt x="556702" y="324992"/>
                </a:lnTo>
                <a:close/>
              </a:path>
              <a:path w="661669" h="380364">
                <a:moveTo>
                  <a:pt x="188722" y="0"/>
                </a:moveTo>
                <a:lnTo>
                  <a:pt x="0" y="20319"/>
                </a:lnTo>
                <a:lnTo>
                  <a:pt x="19304" y="198374"/>
                </a:lnTo>
                <a:lnTo>
                  <a:pt x="28527" y="229072"/>
                </a:lnTo>
                <a:lnTo>
                  <a:pt x="78264" y="280989"/>
                </a:lnTo>
                <a:lnTo>
                  <a:pt x="116629" y="301447"/>
                </a:lnTo>
                <a:lnTo>
                  <a:pt x="162558" y="317729"/>
                </a:lnTo>
                <a:lnTo>
                  <a:pt x="214978" y="329456"/>
                </a:lnTo>
                <a:lnTo>
                  <a:pt x="272812" y="336248"/>
                </a:lnTo>
                <a:lnTo>
                  <a:pt x="334988" y="337723"/>
                </a:lnTo>
                <a:lnTo>
                  <a:pt x="400431" y="333501"/>
                </a:lnTo>
                <a:lnTo>
                  <a:pt x="479044" y="324992"/>
                </a:lnTo>
                <a:lnTo>
                  <a:pt x="556702" y="324992"/>
                </a:lnTo>
                <a:lnTo>
                  <a:pt x="661416" y="244855"/>
                </a:lnTo>
                <a:lnTo>
                  <a:pt x="602109" y="217074"/>
                </a:lnTo>
                <a:lnTo>
                  <a:pt x="319450" y="217074"/>
                </a:lnTo>
                <a:lnTo>
                  <a:pt x="263032" y="211264"/>
                </a:lnTo>
                <a:lnTo>
                  <a:pt x="223974" y="197834"/>
                </a:lnTo>
                <a:lnTo>
                  <a:pt x="208025" y="177926"/>
                </a:lnTo>
                <a:lnTo>
                  <a:pt x="188722" y="0"/>
                </a:lnTo>
                <a:close/>
              </a:path>
              <a:path w="661669" h="380364">
                <a:moveTo>
                  <a:pt x="460248" y="150621"/>
                </a:moveTo>
                <a:lnTo>
                  <a:pt x="466217" y="205612"/>
                </a:lnTo>
                <a:lnTo>
                  <a:pt x="387476" y="214121"/>
                </a:lnTo>
                <a:lnTo>
                  <a:pt x="319450" y="217074"/>
                </a:lnTo>
                <a:lnTo>
                  <a:pt x="602109" y="217074"/>
                </a:lnTo>
                <a:lnTo>
                  <a:pt x="460248" y="150621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843532" y="1576958"/>
            <a:ext cx="661670" cy="380365"/>
          </a:xfrm>
          <a:custGeom>
            <a:avLst/>
            <a:gdLst/>
            <a:ahLst/>
            <a:cxnLst/>
            <a:rect l="l" t="t" r="r" b="b"/>
            <a:pathLst>
              <a:path w="661669" h="380364">
                <a:moveTo>
                  <a:pt x="661416" y="244855"/>
                </a:moveTo>
                <a:lnTo>
                  <a:pt x="485013" y="379856"/>
                </a:lnTo>
                <a:lnTo>
                  <a:pt x="479044" y="324992"/>
                </a:lnTo>
                <a:lnTo>
                  <a:pt x="400431" y="333501"/>
                </a:lnTo>
                <a:lnTo>
                  <a:pt x="334988" y="337723"/>
                </a:lnTo>
                <a:lnTo>
                  <a:pt x="272812" y="336248"/>
                </a:lnTo>
                <a:lnTo>
                  <a:pt x="214978" y="329456"/>
                </a:lnTo>
                <a:lnTo>
                  <a:pt x="162558" y="317729"/>
                </a:lnTo>
                <a:lnTo>
                  <a:pt x="116629" y="301447"/>
                </a:lnTo>
                <a:lnTo>
                  <a:pt x="78264" y="280989"/>
                </a:lnTo>
                <a:lnTo>
                  <a:pt x="48539" y="256738"/>
                </a:lnTo>
                <a:lnTo>
                  <a:pt x="19304" y="198374"/>
                </a:lnTo>
                <a:lnTo>
                  <a:pt x="0" y="20319"/>
                </a:lnTo>
                <a:lnTo>
                  <a:pt x="188722" y="0"/>
                </a:lnTo>
                <a:lnTo>
                  <a:pt x="208025" y="177926"/>
                </a:lnTo>
                <a:lnTo>
                  <a:pt x="223974" y="197834"/>
                </a:lnTo>
                <a:lnTo>
                  <a:pt x="263032" y="211264"/>
                </a:lnTo>
                <a:lnTo>
                  <a:pt x="319450" y="217074"/>
                </a:lnTo>
                <a:lnTo>
                  <a:pt x="387476" y="214121"/>
                </a:lnTo>
                <a:lnTo>
                  <a:pt x="466217" y="205612"/>
                </a:lnTo>
                <a:lnTo>
                  <a:pt x="460248" y="150621"/>
                </a:lnTo>
                <a:lnTo>
                  <a:pt x="661416" y="244855"/>
                </a:lnTo>
                <a:close/>
              </a:path>
            </a:pathLst>
          </a:custGeom>
          <a:ln w="19050">
            <a:solidFill>
              <a:srgbClr val="6A97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939925" y="4457700"/>
            <a:ext cx="609600" cy="381000"/>
          </a:xfrm>
          <a:custGeom>
            <a:avLst/>
            <a:gdLst/>
            <a:ahLst/>
            <a:cxnLst/>
            <a:rect l="l" t="t" r="r" b="b"/>
            <a:pathLst>
              <a:path w="609600" h="381000">
                <a:moveTo>
                  <a:pt x="426847" y="0"/>
                </a:moveTo>
                <a:lnTo>
                  <a:pt x="426847" y="51307"/>
                </a:lnTo>
                <a:lnTo>
                  <a:pt x="350774" y="51307"/>
                </a:lnTo>
                <a:lnTo>
                  <a:pt x="287702" y="53935"/>
                </a:lnTo>
                <a:lnTo>
                  <a:pt x="228347" y="61513"/>
                </a:lnTo>
                <a:lnTo>
                  <a:pt x="173698" y="73580"/>
                </a:lnTo>
                <a:lnTo>
                  <a:pt x="124743" y="89676"/>
                </a:lnTo>
                <a:lnTo>
                  <a:pt x="82472" y="109342"/>
                </a:lnTo>
                <a:lnTo>
                  <a:pt x="47874" y="132117"/>
                </a:lnTo>
                <a:lnTo>
                  <a:pt x="5648" y="185157"/>
                </a:lnTo>
                <a:lnTo>
                  <a:pt x="0" y="214502"/>
                </a:lnTo>
                <a:lnTo>
                  <a:pt x="0" y="381000"/>
                </a:lnTo>
                <a:lnTo>
                  <a:pt x="182752" y="381000"/>
                </a:lnTo>
                <a:lnTo>
                  <a:pt x="182752" y="214502"/>
                </a:lnTo>
                <a:lnTo>
                  <a:pt x="195951" y="194464"/>
                </a:lnTo>
                <a:lnTo>
                  <a:pt x="231949" y="178117"/>
                </a:lnTo>
                <a:lnTo>
                  <a:pt x="285355" y="167104"/>
                </a:lnTo>
                <a:lnTo>
                  <a:pt x="350774" y="163068"/>
                </a:lnTo>
                <a:lnTo>
                  <a:pt x="514438" y="163068"/>
                </a:lnTo>
                <a:lnTo>
                  <a:pt x="609600" y="107187"/>
                </a:lnTo>
                <a:lnTo>
                  <a:pt x="426847" y="0"/>
                </a:lnTo>
                <a:close/>
              </a:path>
              <a:path w="609600" h="381000">
                <a:moveTo>
                  <a:pt x="514438" y="163068"/>
                </a:moveTo>
                <a:lnTo>
                  <a:pt x="426847" y="163068"/>
                </a:lnTo>
                <a:lnTo>
                  <a:pt x="426847" y="214502"/>
                </a:lnTo>
                <a:lnTo>
                  <a:pt x="514438" y="163068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939925" y="4457700"/>
            <a:ext cx="609600" cy="381000"/>
          </a:xfrm>
          <a:custGeom>
            <a:avLst/>
            <a:gdLst/>
            <a:ahLst/>
            <a:cxnLst/>
            <a:rect l="l" t="t" r="r" b="b"/>
            <a:pathLst>
              <a:path w="609600" h="381000">
                <a:moveTo>
                  <a:pt x="609600" y="107187"/>
                </a:moveTo>
                <a:lnTo>
                  <a:pt x="426847" y="0"/>
                </a:lnTo>
                <a:lnTo>
                  <a:pt x="426847" y="51307"/>
                </a:lnTo>
                <a:lnTo>
                  <a:pt x="350774" y="51307"/>
                </a:lnTo>
                <a:lnTo>
                  <a:pt x="287702" y="53935"/>
                </a:lnTo>
                <a:lnTo>
                  <a:pt x="228347" y="61513"/>
                </a:lnTo>
                <a:lnTo>
                  <a:pt x="173698" y="73580"/>
                </a:lnTo>
                <a:lnTo>
                  <a:pt x="124743" y="89676"/>
                </a:lnTo>
                <a:lnTo>
                  <a:pt x="82472" y="109342"/>
                </a:lnTo>
                <a:lnTo>
                  <a:pt x="47874" y="132117"/>
                </a:lnTo>
                <a:lnTo>
                  <a:pt x="5648" y="185157"/>
                </a:lnTo>
                <a:lnTo>
                  <a:pt x="0" y="214502"/>
                </a:lnTo>
                <a:lnTo>
                  <a:pt x="0" y="381000"/>
                </a:lnTo>
                <a:lnTo>
                  <a:pt x="182752" y="381000"/>
                </a:lnTo>
                <a:lnTo>
                  <a:pt x="182752" y="214502"/>
                </a:lnTo>
                <a:lnTo>
                  <a:pt x="195951" y="194464"/>
                </a:lnTo>
                <a:lnTo>
                  <a:pt x="231949" y="178117"/>
                </a:lnTo>
                <a:lnTo>
                  <a:pt x="285355" y="167104"/>
                </a:lnTo>
                <a:lnTo>
                  <a:pt x="350774" y="163068"/>
                </a:lnTo>
                <a:lnTo>
                  <a:pt x="426847" y="163068"/>
                </a:lnTo>
                <a:lnTo>
                  <a:pt x="426847" y="214502"/>
                </a:lnTo>
                <a:lnTo>
                  <a:pt x="609600" y="107187"/>
                </a:lnTo>
                <a:close/>
              </a:path>
            </a:pathLst>
          </a:custGeom>
          <a:ln w="19050">
            <a:solidFill>
              <a:srgbClr val="0080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205841" y="6310376"/>
            <a:ext cx="1206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775F54"/>
                </a:solidFill>
                <a:latin typeface="Tw Cen MT"/>
                <a:cs typeface="Tw Cen MT"/>
              </a:rPr>
              <a:t>9</a:t>
            </a:r>
            <a:endParaRPr sz="14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</TotalTime>
  <Words>775</Words>
  <Application>Microsoft Office PowerPoint</Application>
  <PresentationFormat>Apresentação na tela (4:3)</PresentationFormat>
  <Paragraphs>166</Paragraphs>
  <Slides>50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50</vt:i4>
      </vt:variant>
    </vt:vector>
  </HeadingPairs>
  <TitlesOfParts>
    <vt:vector size="51" baseType="lpstr">
      <vt:lpstr>Office Theme</vt:lpstr>
      <vt:lpstr>Slide 1</vt:lpstr>
      <vt:lpstr>Os continentes já estiveram unidos?</vt:lpstr>
      <vt:lpstr>Os continentes já estiveram unidos?</vt:lpstr>
      <vt:lpstr>Alfred Wegener</vt:lpstr>
      <vt:lpstr>Teoria da deriva continental</vt:lpstr>
      <vt:lpstr>Deriva continental</vt:lpstr>
      <vt:lpstr>Deriva continental</vt:lpstr>
      <vt:lpstr>Deriva continental</vt:lpstr>
      <vt:lpstr>NO HEMISFÉRIO NORTE</vt:lpstr>
      <vt:lpstr>Slide 10</vt:lpstr>
      <vt:lpstr>Slide 11</vt:lpstr>
      <vt:lpstr>Argumentos que apoiavam a teoria da  deriva continental</vt:lpstr>
      <vt:lpstr>Argumentos morfológicos</vt:lpstr>
      <vt:lpstr>Argumentos paleontológicos</vt:lpstr>
      <vt:lpstr>Argumentos paleontológicos</vt:lpstr>
      <vt:lpstr>Argumentos paleoclimáticos</vt:lpstr>
      <vt:lpstr>Argumentos paleoclimáticos</vt:lpstr>
      <vt:lpstr>Argumentos litológicos</vt:lpstr>
      <vt:lpstr>Como é que os continentes se deslocaram?</vt:lpstr>
      <vt:lpstr>Como é que os continentes se deslocaram?</vt:lpstr>
      <vt:lpstr>Como é que os continentes se deslocaram?</vt:lpstr>
      <vt:lpstr>Como é que os continentes se deslocaram?</vt:lpstr>
      <vt:lpstr>Deriva continental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Sandra Nascimento</dc:creator>
  <cp:lastModifiedBy>Usuário do Windows</cp:lastModifiedBy>
  <cp:revision>1</cp:revision>
  <dcterms:created xsi:type="dcterms:W3CDTF">2020-04-15T00:21:06Z</dcterms:created>
  <dcterms:modified xsi:type="dcterms:W3CDTF">2020-04-15T00:47:40Z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2013-10-14T00:00:00Z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2020-04-15T00:00:00Z</vt:filetime>
  </property>
</Properties>
</file>