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8"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pt-BR"/>
              <a:t>Clique para editar o título Mestre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4/27/2020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‹nº›</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dirty="0"/>
              <a:pPr/>
              <a:t>4/27/2020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pt-BR"/>
              <a:t>Clique para editar o título Mestre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dirty="0"/>
              <a:pPr/>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pt-BR"/>
              <a:t>Clique para editar o título Mestre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dirty="0"/>
              <a:pPr/>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pt-BR"/>
              <a:t>Clique para editar o título Mestre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dirty="0"/>
              <a:pPr/>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pt-BR"/>
              <a:t>Clique para editar o título Mestre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pt-BR"/>
              <a:t>Clique para editar os estilos de texto Mestres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dirty="0"/>
              <a:pPr/>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pt-BR"/>
              <a:t>Clique para editar o título Mestre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pt-BR"/>
              <a:t>Clique para editar os estilos de texto Mestres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dirty="0"/>
              <a:pPr/>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nchor="ct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pt-BR"/>
              <a:t>Clique para editar o título Mestre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dirty="0"/>
              <a:pPr/>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a:t>Clique para editar o título Mestre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4/27/2020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pt-BR"/>
              <a:t>Clique para editar o título Mestre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dirty="0"/>
              <a:pPr/>
              <a:t>4/27/2020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pt-BR"/>
              <a:t>Clique para editar o título Mestre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dirty="0"/>
              <a:pPr/>
              <a:t>4/27/2020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4/27/2020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52018D-6C64-4D2F-A0E7-669ECE6A7BC6}"/>
              </a:ext>
            </a:extLst>
          </p:cNvPr>
          <p:cNvSpPr>
            <a:spLocks noGrp="1"/>
          </p:cNvSpPr>
          <p:nvPr>
            <p:ph type="ctrTitle"/>
          </p:nvPr>
        </p:nvSpPr>
        <p:spPr>
          <a:xfrm>
            <a:off x="3334602" y="203706"/>
            <a:ext cx="7197726" cy="2421464"/>
          </a:xfrm>
        </p:spPr>
        <p:txBody>
          <a:bodyPr>
            <a:normAutofit/>
          </a:bodyPr>
          <a:lstStyle/>
          <a:p>
            <a:r>
              <a:rPr lang="pt-BR" sz="6000" b="1" cap="none" dirty="0">
                <a:ln w="22225">
                  <a:solidFill>
                    <a:schemeClr val="accent2"/>
                  </a:solidFill>
                  <a:prstDash val="solid"/>
                </a:ln>
                <a:solidFill>
                  <a:schemeClr val="accent2">
                    <a:lumMod val="40000"/>
                    <a:lumOff val="60000"/>
                  </a:schemeClr>
                </a:solidFill>
              </a:rPr>
              <a:t>Francis Bacon</a:t>
            </a:r>
            <a:endParaRPr lang="pt-BR" sz="6000" dirty="0"/>
          </a:p>
        </p:txBody>
      </p:sp>
      <p:sp>
        <p:nvSpPr>
          <p:cNvPr id="4" name="CaixaDeTexto 3">
            <a:extLst>
              <a:ext uri="{FF2B5EF4-FFF2-40B4-BE49-F238E27FC236}">
                <a16:creationId xmlns:a16="http://schemas.microsoft.com/office/drawing/2014/main" id="{F8F0AC1C-47BD-4FB5-91AC-83B1C264406C}"/>
              </a:ext>
            </a:extLst>
          </p:cNvPr>
          <p:cNvSpPr txBox="1"/>
          <p:nvPr/>
        </p:nvSpPr>
        <p:spPr>
          <a:xfrm>
            <a:off x="799863" y="5852444"/>
            <a:ext cx="3098041" cy="369332"/>
          </a:xfrm>
          <a:prstGeom prst="rect">
            <a:avLst/>
          </a:prstGeom>
          <a:noFill/>
        </p:spPr>
        <p:txBody>
          <a:bodyPr wrap="square" rtlCol="0">
            <a:spAutoFit/>
          </a:bodyPr>
          <a:lstStyle/>
          <a:p>
            <a:r>
              <a:rPr lang="pt-BR" i="1" dirty="0">
                <a:solidFill>
                  <a:srgbClr val="FFFF00"/>
                </a:solidFill>
                <a:effectLst>
                  <a:outerShdw blurRad="38100" dist="38100" dir="2700000" algn="tl">
                    <a:srgbClr val="000000">
                      <a:alpha val="43137"/>
                    </a:srgbClr>
                  </a:outerShdw>
                </a:effectLst>
              </a:rPr>
              <a:t>Profº Msc. Pe. Humberto Brito</a:t>
            </a:r>
          </a:p>
        </p:txBody>
      </p:sp>
    </p:spTree>
    <p:extLst>
      <p:ext uri="{BB962C8B-B14F-4D97-AF65-F5344CB8AC3E}">
        <p14:creationId xmlns:p14="http://schemas.microsoft.com/office/powerpoint/2010/main" val="362217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a:extLst>
              <a:ext uri="{FF2B5EF4-FFF2-40B4-BE49-F238E27FC236}">
                <a16:creationId xmlns:a16="http://schemas.microsoft.com/office/drawing/2014/main" id="{1692A984-6DAF-4952-AC30-E69D52D24DAA}"/>
              </a:ext>
            </a:extLst>
          </p:cNvPr>
          <p:cNvSpPr/>
          <p:nvPr/>
        </p:nvSpPr>
        <p:spPr>
          <a:xfrm>
            <a:off x="909850" y="700854"/>
            <a:ext cx="10372299" cy="5226431"/>
          </a:xfrm>
          <a:prstGeom prst="rect">
            <a:avLst/>
          </a:prstGeom>
        </p:spPr>
        <p:txBody>
          <a:bodyPr wrap="square">
            <a:spAutoFit/>
          </a:bodyPr>
          <a:lstStyle/>
          <a:p>
            <a:pPr algn="just">
              <a:lnSpc>
                <a:spcPct val="150000"/>
              </a:lnSpc>
            </a:pPr>
            <a:r>
              <a:rPr lang="pt-BR" sz="2500" b="1" dirty="0">
                <a:solidFill>
                  <a:srgbClr val="FFFF00"/>
                </a:solidFill>
                <a:effectLst>
                  <a:outerShdw blurRad="38100" dist="38100" dir="2700000" algn="tl">
                    <a:srgbClr val="000000">
                      <a:alpha val="43137"/>
                    </a:srgbClr>
                  </a:outerShdw>
                </a:effectLst>
              </a:rPr>
              <a:t>A indução... </a:t>
            </a:r>
          </a:p>
          <a:p>
            <a:pPr algn="just">
              <a:lnSpc>
                <a:spcPct val="150000"/>
              </a:lnSpc>
            </a:pPr>
            <a:r>
              <a:rPr lang="pt-BR" sz="2500" dirty="0"/>
              <a:t>• O propósito da teoria dos ídolos é livrar as mentes dos homens de preceitos, noções falsas e de todos os obstáculos ao progresso das ciências, para que possa ser realizada a sua instauração, e, desse modo, ser implantada a indução verdadeira para a interpretação da natureza. • Ainda na primeira parte do </a:t>
            </a:r>
            <a:r>
              <a:rPr lang="pt-BR" sz="2500" dirty="0" err="1"/>
              <a:t>Novum</a:t>
            </a:r>
            <a:r>
              <a:rPr lang="pt-BR" sz="2500" dirty="0"/>
              <a:t> </a:t>
            </a:r>
            <a:r>
              <a:rPr lang="pt-BR" sz="2500" dirty="0" err="1"/>
              <a:t>Organum</a:t>
            </a:r>
            <a:r>
              <a:rPr lang="pt-BR" sz="2500" dirty="0"/>
              <a:t>, Bacon começa a formular o seu método indutivo. Segundo ele, era pertinente estabelecer para a indução fundamentos mais sólidos. • Ao seu ver, o que levaria a fazer essas modificações seria uma instauração, propiciando fundamentos e alicerces adequados ao método científico.</a:t>
            </a:r>
          </a:p>
        </p:txBody>
      </p:sp>
    </p:spTree>
    <p:extLst>
      <p:ext uri="{BB962C8B-B14F-4D97-AF65-F5344CB8AC3E}">
        <p14:creationId xmlns:p14="http://schemas.microsoft.com/office/powerpoint/2010/main" val="2766163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072127A-ED54-4140-A3F2-D9CA31A40A84}"/>
              </a:ext>
            </a:extLst>
          </p:cNvPr>
          <p:cNvSpPr/>
          <p:nvPr/>
        </p:nvSpPr>
        <p:spPr>
          <a:xfrm>
            <a:off x="4332717" y="651259"/>
            <a:ext cx="2890535" cy="553998"/>
          </a:xfrm>
          <a:prstGeom prst="rect">
            <a:avLst/>
          </a:prstGeom>
        </p:spPr>
        <p:txBody>
          <a:bodyPr wrap="none">
            <a:spAutoFit/>
          </a:bodyPr>
          <a:lstStyle/>
          <a:p>
            <a:r>
              <a:rPr lang="pt-BR" sz="3000" b="1" dirty="0">
                <a:solidFill>
                  <a:srgbClr val="FFFF00"/>
                </a:solidFill>
                <a:effectLst>
                  <a:outerShdw blurRad="38100" dist="38100" dir="2700000" algn="tl">
                    <a:srgbClr val="000000">
                      <a:alpha val="43137"/>
                    </a:srgbClr>
                  </a:outerShdw>
                </a:effectLst>
              </a:rPr>
              <a:t>Saber é poder ... </a:t>
            </a:r>
          </a:p>
        </p:txBody>
      </p:sp>
      <p:sp>
        <p:nvSpPr>
          <p:cNvPr id="3" name="Retângulo 2">
            <a:extLst>
              <a:ext uri="{FF2B5EF4-FFF2-40B4-BE49-F238E27FC236}">
                <a16:creationId xmlns:a16="http://schemas.microsoft.com/office/drawing/2014/main" id="{DD484087-7D40-42B8-B365-E5CB8F504800}"/>
              </a:ext>
            </a:extLst>
          </p:cNvPr>
          <p:cNvSpPr/>
          <p:nvPr/>
        </p:nvSpPr>
        <p:spPr>
          <a:xfrm>
            <a:off x="1439396" y="1394514"/>
            <a:ext cx="3330054" cy="2074460"/>
          </a:xfrm>
          <a:prstGeom prst="rect">
            <a:avLst/>
          </a:prstGeom>
          <a:ln>
            <a:solidFill>
              <a:schemeClr val="tx1"/>
            </a:solidFill>
          </a:ln>
          <a:scene3d>
            <a:camera prst="orthographicFront"/>
            <a:lightRig rig="threePt" dir="t"/>
          </a:scene3d>
          <a:sp3d>
            <a:bevelT w="165100" prst="coolSlant"/>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p>
        </p:txBody>
      </p:sp>
      <p:sp>
        <p:nvSpPr>
          <p:cNvPr id="4" name="Retângulo 3">
            <a:extLst>
              <a:ext uri="{FF2B5EF4-FFF2-40B4-BE49-F238E27FC236}">
                <a16:creationId xmlns:a16="http://schemas.microsoft.com/office/drawing/2014/main" id="{B413D29D-DA1D-4D9C-B349-C51BCFD60E55}"/>
              </a:ext>
            </a:extLst>
          </p:cNvPr>
          <p:cNvSpPr/>
          <p:nvPr/>
        </p:nvSpPr>
        <p:spPr>
          <a:xfrm>
            <a:off x="1439396" y="4258396"/>
            <a:ext cx="3330054" cy="2074460"/>
          </a:xfrm>
          <a:prstGeom prst="rect">
            <a:avLst/>
          </a:prstGeom>
          <a:ln>
            <a:solidFill>
              <a:schemeClr val="tx1"/>
            </a:solidFill>
          </a:ln>
          <a:scene3d>
            <a:camera prst="orthographicFront">
              <a:rot lat="0" lon="0" rev="0"/>
            </a:camera>
            <a:lightRig rig="threePt" dir="tl">
              <a:rot lat="0" lon="0" rev="1200000"/>
            </a:lightRig>
          </a:scene3d>
          <a:sp3d>
            <a:bevelT w="38100" h="12700" prst="artDeco"/>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pt-BR"/>
          </a:p>
        </p:txBody>
      </p:sp>
      <p:sp>
        <p:nvSpPr>
          <p:cNvPr id="5" name="Retângulo 4">
            <a:extLst>
              <a:ext uri="{FF2B5EF4-FFF2-40B4-BE49-F238E27FC236}">
                <a16:creationId xmlns:a16="http://schemas.microsoft.com/office/drawing/2014/main" id="{8B928495-E179-4004-8139-E19C835D383D}"/>
              </a:ext>
            </a:extLst>
          </p:cNvPr>
          <p:cNvSpPr/>
          <p:nvPr/>
        </p:nvSpPr>
        <p:spPr>
          <a:xfrm>
            <a:off x="7049401" y="1353613"/>
            <a:ext cx="3330054" cy="2074460"/>
          </a:xfrm>
          <a:prstGeom prst="rect">
            <a:avLst/>
          </a:prstGeom>
          <a:scene3d>
            <a:camera prst="orthographicFront"/>
            <a:lightRig rig="threePt" dir="t"/>
          </a:scene3d>
          <a:sp3d>
            <a:bevelT w="165100" prst="coolSlant"/>
          </a:sp3d>
        </p:spPr>
        <p:style>
          <a:lnRef idx="3">
            <a:schemeClr val="lt1"/>
          </a:lnRef>
          <a:fillRef idx="1">
            <a:schemeClr val="accent4"/>
          </a:fillRef>
          <a:effectRef idx="1">
            <a:schemeClr val="accent4"/>
          </a:effectRef>
          <a:fontRef idx="minor">
            <a:schemeClr val="lt1"/>
          </a:fontRef>
        </p:style>
        <p:txBody>
          <a:bodyPr rtlCol="0" anchor="ctr"/>
          <a:lstStyle/>
          <a:p>
            <a:pPr algn="ctr"/>
            <a:endParaRPr lang="pt-BR"/>
          </a:p>
        </p:txBody>
      </p:sp>
      <p:sp>
        <p:nvSpPr>
          <p:cNvPr id="6" name="Retângulo 5">
            <a:extLst>
              <a:ext uri="{FF2B5EF4-FFF2-40B4-BE49-F238E27FC236}">
                <a16:creationId xmlns:a16="http://schemas.microsoft.com/office/drawing/2014/main" id="{912BAC91-FB94-47A3-ADEC-38A995E20BB1}"/>
              </a:ext>
            </a:extLst>
          </p:cNvPr>
          <p:cNvSpPr/>
          <p:nvPr/>
        </p:nvSpPr>
        <p:spPr>
          <a:xfrm>
            <a:off x="6981489" y="4132280"/>
            <a:ext cx="3465878" cy="2200543"/>
          </a:xfrm>
          <a:prstGeom prst="rect">
            <a:avLst/>
          </a:prstGeom>
          <a:scene3d>
            <a:camera prst="orthographicFront"/>
            <a:lightRig rig="threePt" dir="t"/>
          </a:scene3d>
          <a:sp3d>
            <a:bevelT w="165100" prst="coolSlant"/>
          </a:sp3d>
        </p:spPr>
        <p:style>
          <a:lnRef idx="1">
            <a:schemeClr val="accent5"/>
          </a:lnRef>
          <a:fillRef idx="3">
            <a:schemeClr val="accent5"/>
          </a:fillRef>
          <a:effectRef idx="2">
            <a:schemeClr val="accent5"/>
          </a:effectRef>
          <a:fontRef idx="minor">
            <a:schemeClr val="lt1"/>
          </a:fontRef>
        </p:style>
        <p:txBody>
          <a:bodyPr rtlCol="0" anchor="ctr"/>
          <a:lstStyle/>
          <a:p>
            <a:pPr algn="ctr"/>
            <a:endParaRPr lang="pt-BR">
              <a:solidFill>
                <a:schemeClr val="bg1"/>
              </a:solidFill>
            </a:endParaRPr>
          </a:p>
        </p:txBody>
      </p:sp>
      <p:cxnSp>
        <p:nvCxnSpPr>
          <p:cNvPr id="8" name="Conector de Seta Reta 7">
            <a:extLst>
              <a:ext uri="{FF2B5EF4-FFF2-40B4-BE49-F238E27FC236}">
                <a16:creationId xmlns:a16="http://schemas.microsoft.com/office/drawing/2014/main" id="{AA9576E6-607F-40FB-8E52-DCCD8654439E}"/>
              </a:ext>
            </a:extLst>
          </p:cNvPr>
          <p:cNvCxnSpPr>
            <a:cxnSpLocks/>
          </p:cNvCxnSpPr>
          <p:nvPr/>
        </p:nvCxnSpPr>
        <p:spPr>
          <a:xfrm>
            <a:off x="4884056" y="2088107"/>
            <a:ext cx="2097433" cy="0"/>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cxnSp>
        <p:nvCxnSpPr>
          <p:cNvPr id="10" name="Conector de Seta Reta 9">
            <a:extLst>
              <a:ext uri="{FF2B5EF4-FFF2-40B4-BE49-F238E27FC236}">
                <a16:creationId xmlns:a16="http://schemas.microsoft.com/office/drawing/2014/main" id="{CF512715-5DF9-445C-AE48-EC7C280068E8}"/>
              </a:ext>
            </a:extLst>
          </p:cNvPr>
          <p:cNvCxnSpPr>
            <a:cxnSpLocks/>
          </p:cNvCxnSpPr>
          <p:nvPr/>
        </p:nvCxnSpPr>
        <p:spPr>
          <a:xfrm>
            <a:off x="8602640" y="3427146"/>
            <a:ext cx="0" cy="705135"/>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cxnSp>
        <p:nvCxnSpPr>
          <p:cNvPr id="11" name="Conector de Seta Reta 10">
            <a:extLst>
              <a:ext uri="{FF2B5EF4-FFF2-40B4-BE49-F238E27FC236}">
                <a16:creationId xmlns:a16="http://schemas.microsoft.com/office/drawing/2014/main" id="{72FC496C-35D6-49AB-80F1-1DDD40242AF8}"/>
              </a:ext>
            </a:extLst>
          </p:cNvPr>
          <p:cNvCxnSpPr>
            <a:cxnSpLocks/>
          </p:cNvCxnSpPr>
          <p:nvPr/>
        </p:nvCxnSpPr>
        <p:spPr>
          <a:xfrm flipH="1">
            <a:off x="4828382" y="5169511"/>
            <a:ext cx="2153107" cy="0"/>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cxnSp>
        <p:nvCxnSpPr>
          <p:cNvPr id="15" name="Conector de Seta Reta 14">
            <a:extLst>
              <a:ext uri="{FF2B5EF4-FFF2-40B4-BE49-F238E27FC236}">
                <a16:creationId xmlns:a16="http://schemas.microsoft.com/office/drawing/2014/main" id="{24546122-6A24-4296-AB45-2F9EFD59D8CF}"/>
              </a:ext>
            </a:extLst>
          </p:cNvPr>
          <p:cNvCxnSpPr>
            <a:cxnSpLocks/>
          </p:cNvCxnSpPr>
          <p:nvPr/>
        </p:nvCxnSpPr>
        <p:spPr>
          <a:xfrm flipV="1">
            <a:off x="2988413" y="3468974"/>
            <a:ext cx="0" cy="673583"/>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sp>
        <p:nvSpPr>
          <p:cNvPr id="17" name="CaixaDeTexto 16">
            <a:extLst>
              <a:ext uri="{FF2B5EF4-FFF2-40B4-BE49-F238E27FC236}">
                <a16:creationId xmlns:a16="http://schemas.microsoft.com/office/drawing/2014/main" id="{DEF9C881-950B-453C-871D-4591AEB54336}"/>
              </a:ext>
            </a:extLst>
          </p:cNvPr>
          <p:cNvSpPr txBox="1"/>
          <p:nvPr/>
        </p:nvSpPr>
        <p:spPr>
          <a:xfrm>
            <a:off x="1766943" y="1949925"/>
            <a:ext cx="2634018" cy="830997"/>
          </a:xfrm>
          <a:prstGeom prst="rect">
            <a:avLst/>
          </a:prstGeom>
          <a:noFill/>
        </p:spPr>
        <p:txBody>
          <a:bodyPr wrap="square" rtlCol="0">
            <a:spAutoFit/>
          </a:bodyPr>
          <a:lstStyle/>
          <a:p>
            <a:pPr algn="ctr"/>
            <a:r>
              <a:rPr lang="pt-BR" sz="2400" dirty="0">
                <a:solidFill>
                  <a:srgbClr val="FFFF00"/>
                </a:solidFill>
              </a:rPr>
              <a:t>Conhecimento Científico</a:t>
            </a:r>
          </a:p>
        </p:txBody>
      </p:sp>
      <p:sp>
        <p:nvSpPr>
          <p:cNvPr id="18" name="CaixaDeTexto 17">
            <a:extLst>
              <a:ext uri="{FF2B5EF4-FFF2-40B4-BE49-F238E27FC236}">
                <a16:creationId xmlns:a16="http://schemas.microsoft.com/office/drawing/2014/main" id="{FC8D9AE8-DBBB-4804-A1DE-16824AACD5EC}"/>
              </a:ext>
            </a:extLst>
          </p:cNvPr>
          <p:cNvSpPr txBox="1"/>
          <p:nvPr/>
        </p:nvSpPr>
        <p:spPr>
          <a:xfrm>
            <a:off x="2157739" y="4754012"/>
            <a:ext cx="1852426" cy="1015663"/>
          </a:xfrm>
          <a:prstGeom prst="rect">
            <a:avLst/>
          </a:prstGeom>
          <a:noFill/>
        </p:spPr>
        <p:txBody>
          <a:bodyPr wrap="square" rtlCol="0">
            <a:spAutoFit/>
          </a:bodyPr>
          <a:lstStyle/>
          <a:p>
            <a:pPr algn="ctr"/>
            <a:r>
              <a:rPr lang="pt-BR" sz="3000" b="1" dirty="0">
                <a:solidFill>
                  <a:schemeClr val="bg1"/>
                </a:solidFill>
              </a:rPr>
              <a:t>Saber é poder</a:t>
            </a:r>
          </a:p>
        </p:txBody>
      </p:sp>
      <p:sp>
        <p:nvSpPr>
          <p:cNvPr id="19" name="CaixaDeTexto 18">
            <a:extLst>
              <a:ext uri="{FF2B5EF4-FFF2-40B4-BE49-F238E27FC236}">
                <a16:creationId xmlns:a16="http://schemas.microsoft.com/office/drawing/2014/main" id="{9D16C803-365E-4626-8679-372D5C2EC662}"/>
              </a:ext>
            </a:extLst>
          </p:cNvPr>
          <p:cNvSpPr txBox="1"/>
          <p:nvPr/>
        </p:nvSpPr>
        <p:spPr>
          <a:xfrm>
            <a:off x="7388735" y="4507791"/>
            <a:ext cx="2787211" cy="1323439"/>
          </a:xfrm>
          <a:prstGeom prst="rect">
            <a:avLst/>
          </a:prstGeom>
          <a:noFill/>
        </p:spPr>
        <p:txBody>
          <a:bodyPr wrap="square" rtlCol="0">
            <a:spAutoFit/>
          </a:bodyPr>
          <a:lstStyle/>
          <a:p>
            <a:pPr algn="ctr"/>
            <a:r>
              <a:rPr lang="pt-BR" sz="2000" b="1" dirty="0">
                <a:solidFill>
                  <a:schemeClr val="bg1"/>
                </a:solidFill>
              </a:rPr>
              <a:t>Ele permite que as pessoas façam coisas que não poderiam </a:t>
            </a:r>
          </a:p>
          <a:p>
            <a:pPr algn="ctr"/>
            <a:r>
              <a:rPr lang="pt-BR" sz="2000" b="1" dirty="0">
                <a:solidFill>
                  <a:schemeClr val="bg1"/>
                </a:solidFill>
              </a:rPr>
              <a:t>ser feitas.</a:t>
            </a:r>
          </a:p>
        </p:txBody>
      </p:sp>
      <p:sp>
        <p:nvSpPr>
          <p:cNvPr id="20" name="CaixaDeTexto 19">
            <a:extLst>
              <a:ext uri="{FF2B5EF4-FFF2-40B4-BE49-F238E27FC236}">
                <a16:creationId xmlns:a16="http://schemas.microsoft.com/office/drawing/2014/main" id="{B3E8AA78-A8AD-45BF-919A-174F78ADB624}"/>
              </a:ext>
            </a:extLst>
          </p:cNvPr>
          <p:cNvSpPr txBox="1"/>
          <p:nvPr/>
        </p:nvSpPr>
        <p:spPr>
          <a:xfrm>
            <a:off x="7357611" y="1698067"/>
            <a:ext cx="2673479" cy="1323439"/>
          </a:xfrm>
          <a:prstGeom prst="rect">
            <a:avLst/>
          </a:prstGeom>
          <a:noFill/>
        </p:spPr>
        <p:txBody>
          <a:bodyPr wrap="square" rtlCol="0">
            <a:spAutoFit/>
          </a:bodyPr>
          <a:lstStyle/>
          <a:p>
            <a:pPr algn="ctr"/>
            <a:r>
              <a:rPr lang="pt-BR" sz="2000" b="1" dirty="0">
                <a:solidFill>
                  <a:schemeClr val="bg1"/>
                </a:solidFill>
              </a:rPr>
              <a:t>Ele avança firme e acumulativo, descobrindo leis e invenções possíveis.</a:t>
            </a:r>
          </a:p>
        </p:txBody>
      </p:sp>
    </p:spTree>
    <p:extLst>
      <p:ext uri="{BB962C8B-B14F-4D97-AF65-F5344CB8AC3E}">
        <p14:creationId xmlns:p14="http://schemas.microsoft.com/office/powerpoint/2010/main" val="305117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CAD9586B-DA6C-46DD-9A66-E72071BDF408}"/>
              </a:ext>
            </a:extLst>
          </p:cNvPr>
          <p:cNvSpPr/>
          <p:nvPr/>
        </p:nvSpPr>
        <p:spPr>
          <a:xfrm>
            <a:off x="700585" y="635084"/>
            <a:ext cx="10490580" cy="5293757"/>
          </a:xfrm>
          <a:prstGeom prst="rect">
            <a:avLst/>
          </a:prstGeom>
        </p:spPr>
        <p:txBody>
          <a:bodyPr wrap="square">
            <a:spAutoFit/>
          </a:bodyPr>
          <a:lstStyle/>
          <a:p>
            <a:pPr algn="just"/>
            <a:r>
              <a:rPr lang="pt-BR" sz="2600" b="1" dirty="0" err="1">
                <a:solidFill>
                  <a:srgbClr val="FFFF00"/>
                </a:solidFill>
              </a:rPr>
              <a:t>Conseqüências</a:t>
            </a:r>
            <a:r>
              <a:rPr lang="pt-BR" sz="2600" b="1" dirty="0">
                <a:solidFill>
                  <a:srgbClr val="FFFF00"/>
                </a:solidFill>
              </a:rPr>
              <a:t> do Empirismo para o desenvolvimento das Ciências </a:t>
            </a:r>
          </a:p>
          <a:p>
            <a:pPr algn="just"/>
            <a:r>
              <a:rPr lang="pt-BR" sz="2600" b="1" dirty="0">
                <a:solidFill>
                  <a:srgbClr val="FFFF00"/>
                </a:solidFill>
              </a:rPr>
              <a:t>• Nítida evolução das ciências naturais: </a:t>
            </a:r>
            <a:r>
              <a:rPr lang="pt-BR" sz="2600" b="1" dirty="0" err="1">
                <a:solidFill>
                  <a:srgbClr val="FFFF00"/>
                </a:solidFill>
              </a:rPr>
              <a:t>fisica</a:t>
            </a:r>
            <a:r>
              <a:rPr lang="pt-BR" sz="2600" b="1" dirty="0">
                <a:solidFill>
                  <a:srgbClr val="FFFF00"/>
                </a:solidFill>
              </a:rPr>
              <a:t>, química, ciências médicas, etc... </a:t>
            </a:r>
          </a:p>
          <a:p>
            <a:pPr algn="just"/>
            <a:r>
              <a:rPr lang="pt-BR" sz="2600" b="1" dirty="0">
                <a:solidFill>
                  <a:srgbClr val="FFFF00"/>
                </a:solidFill>
              </a:rPr>
              <a:t>• Diálogo com outras áreas do conhecimento: ciências sociais aplicadas (método empírico – racionalista, empírico- dialético) </a:t>
            </a:r>
          </a:p>
          <a:p>
            <a:pPr algn="just"/>
            <a:endParaRPr lang="pt-BR" sz="2600" b="1" dirty="0">
              <a:solidFill>
                <a:srgbClr val="FFFF00"/>
              </a:solidFill>
            </a:endParaRPr>
          </a:p>
          <a:p>
            <a:pPr algn="just"/>
            <a:endParaRPr lang="pt-BR" sz="2600" b="1" dirty="0">
              <a:solidFill>
                <a:srgbClr val="FFFF00"/>
              </a:solidFill>
            </a:endParaRPr>
          </a:p>
          <a:p>
            <a:pPr algn="just"/>
            <a:endParaRPr lang="pt-BR" sz="2600" b="1" dirty="0">
              <a:solidFill>
                <a:srgbClr val="FFFF00"/>
              </a:solidFill>
            </a:endParaRPr>
          </a:p>
          <a:p>
            <a:pPr algn="just"/>
            <a:r>
              <a:rPr lang="pt-BR" sz="2600" b="1" dirty="0">
                <a:solidFill>
                  <a:srgbClr val="FFFF00"/>
                </a:solidFill>
              </a:rPr>
              <a:t>Principais debates em torno do Empirismo </a:t>
            </a:r>
          </a:p>
          <a:p>
            <a:pPr algn="just"/>
            <a:r>
              <a:rPr lang="pt-BR" sz="2600" b="1" dirty="0">
                <a:solidFill>
                  <a:srgbClr val="FFFF00"/>
                </a:solidFill>
              </a:rPr>
              <a:t>• Empirismo X Racionalismo </a:t>
            </a:r>
          </a:p>
          <a:p>
            <a:pPr algn="just"/>
            <a:r>
              <a:rPr lang="pt-BR" sz="2600" b="1" dirty="0">
                <a:solidFill>
                  <a:srgbClr val="FFFF00"/>
                </a:solidFill>
              </a:rPr>
              <a:t>• Kant: empirismo – racionalista (criticismo) </a:t>
            </a:r>
          </a:p>
          <a:p>
            <a:pPr algn="just"/>
            <a:r>
              <a:rPr lang="pt-BR" sz="2600" b="1" dirty="0">
                <a:solidFill>
                  <a:srgbClr val="FFFF00"/>
                </a:solidFill>
              </a:rPr>
              <a:t>• Releituras do empirismo feitas por Popper no século XX </a:t>
            </a:r>
          </a:p>
          <a:p>
            <a:pPr algn="just"/>
            <a:r>
              <a:rPr lang="pt-BR" sz="2600" b="1" dirty="0">
                <a:solidFill>
                  <a:srgbClr val="FFFF00"/>
                </a:solidFill>
              </a:rPr>
              <a:t>• Clonagem humana • Células Tronco • </a:t>
            </a:r>
            <a:r>
              <a:rPr lang="pt-BR" sz="2600" b="1" dirty="0" err="1">
                <a:solidFill>
                  <a:srgbClr val="FFFF00"/>
                </a:solidFill>
              </a:rPr>
              <a:t>Trangênicos</a:t>
            </a:r>
            <a:endParaRPr lang="pt-BR" sz="2600" b="1" dirty="0">
              <a:solidFill>
                <a:srgbClr val="FFFF00"/>
              </a:solidFill>
            </a:endParaRPr>
          </a:p>
        </p:txBody>
      </p:sp>
    </p:spTree>
    <p:extLst>
      <p:ext uri="{BB962C8B-B14F-4D97-AF65-F5344CB8AC3E}">
        <p14:creationId xmlns:p14="http://schemas.microsoft.com/office/powerpoint/2010/main" val="3037447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FDFE6D63-1BC4-4A50-81BA-CAA2D77D7147}"/>
              </a:ext>
            </a:extLst>
          </p:cNvPr>
          <p:cNvSpPr/>
          <p:nvPr/>
        </p:nvSpPr>
        <p:spPr>
          <a:xfrm>
            <a:off x="5513696" y="2867874"/>
            <a:ext cx="6096000" cy="3477875"/>
          </a:xfrm>
          <a:prstGeom prst="rect">
            <a:avLst/>
          </a:prstGeom>
        </p:spPr>
        <p:txBody>
          <a:bodyPr>
            <a:spAutoFit/>
          </a:bodyPr>
          <a:lstStyle/>
          <a:p>
            <a:pPr algn="just"/>
            <a:r>
              <a:rPr lang="pt-BR" sz="2200" dirty="0"/>
              <a:t>Momento histórico em que se dá o início do empirismo enquanto método científico • Idade Moderna • Ascensão da burguesia que toma para si esse modelo de ciência • Uma nova ciência para novas visões de mundo, nova política, nova religião, enfim, um modo de pensar (filosofia) que coadunasse com a nova classe social em ascensão • Rejeição das ideias metafísicas até então vigentes: iconoclastia, teocentrismo, conhecimentos inatos • Precursor da Revolução Industrial e do positivismo.</a:t>
            </a:r>
          </a:p>
        </p:txBody>
      </p:sp>
      <p:sp>
        <p:nvSpPr>
          <p:cNvPr id="3" name="Retângulo 2">
            <a:extLst>
              <a:ext uri="{FF2B5EF4-FFF2-40B4-BE49-F238E27FC236}">
                <a16:creationId xmlns:a16="http://schemas.microsoft.com/office/drawing/2014/main" id="{BD0BB4D5-1262-4696-99DC-C7B87639F311}"/>
              </a:ext>
            </a:extLst>
          </p:cNvPr>
          <p:cNvSpPr/>
          <p:nvPr/>
        </p:nvSpPr>
        <p:spPr>
          <a:xfrm>
            <a:off x="1096370" y="541573"/>
            <a:ext cx="9630770" cy="461665"/>
          </a:xfrm>
          <a:prstGeom prst="rect">
            <a:avLst/>
          </a:prstGeom>
        </p:spPr>
        <p:txBody>
          <a:bodyPr wrap="square">
            <a:spAutoFit/>
          </a:bodyPr>
          <a:lstStyle/>
          <a:p>
            <a:pPr algn="just"/>
            <a:r>
              <a:rPr lang="pt-BR" sz="2400" b="1" dirty="0">
                <a:solidFill>
                  <a:srgbClr val="FFFF00"/>
                </a:solidFill>
                <a:effectLst>
                  <a:outerShdw blurRad="38100" dist="38100" dir="2700000" algn="tl">
                    <a:srgbClr val="000000">
                      <a:alpha val="43137"/>
                    </a:srgbClr>
                  </a:outerShdw>
                </a:effectLst>
              </a:rPr>
              <a:t>O pensamento de Francis Bacon: princípios e fundamentos do Empirismo</a:t>
            </a:r>
          </a:p>
        </p:txBody>
      </p:sp>
      <p:sp>
        <p:nvSpPr>
          <p:cNvPr id="4" name="Retângulo 3">
            <a:extLst>
              <a:ext uri="{FF2B5EF4-FFF2-40B4-BE49-F238E27FC236}">
                <a16:creationId xmlns:a16="http://schemas.microsoft.com/office/drawing/2014/main" id="{95C9FC64-F560-41BB-AE46-1524089F31FF}"/>
              </a:ext>
            </a:extLst>
          </p:cNvPr>
          <p:cNvSpPr/>
          <p:nvPr/>
        </p:nvSpPr>
        <p:spPr>
          <a:xfrm>
            <a:off x="582304" y="1526739"/>
            <a:ext cx="10658901" cy="1631216"/>
          </a:xfrm>
          <a:prstGeom prst="rect">
            <a:avLst/>
          </a:prstGeom>
        </p:spPr>
        <p:txBody>
          <a:bodyPr wrap="square">
            <a:spAutoFit/>
          </a:bodyPr>
          <a:lstStyle/>
          <a:p>
            <a:pPr algn="just"/>
            <a:r>
              <a:rPr lang="pt-BR" sz="2500" b="1" dirty="0">
                <a:solidFill>
                  <a:srgbClr val="FFFF00"/>
                </a:solidFill>
                <a:effectLst>
                  <a:outerShdw blurRad="38100" dist="38100" dir="2700000" algn="tl">
                    <a:srgbClr val="000000">
                      <a:alpha val="43137"/>
                    </a:srgbClr>
                  </a:outerShdw>
                </a:effectLst>
              </a:rPr>
              <a:t>Empirismo • Origem da palavra: </a:t>
            </a:r>
            <a:r>
              <a:rPr lang="pt-BR" sz="2500" b="1" dirty="0" err="1">
                <a:solidFill>
                  <a:srgbClr val="FFFF00"/>
                </a:solidFill>
                <a:effectLst>
                  <a:outerShdw blurRad="38100" dist="38100" dir="2700000" algn="tl">
                    <a:srgbClr val="000000">
                      <a:alpha val="43137"/>
                    </a:srgbClr>
                  </a:outerShdw>
                </a:effectLst>
              </a:rPr>
              <a:t>empeiria</a:t>
            </a:r>
            <a:r>
              <a:rPr lang="pt-BR" sz="2500" b="1" dirty="0">
                <a:solidFill>
                  <a:srgbClr val="FFFF00"/>
                </a:solidFill>
                <a:effectLst>
                  <a:outerShdw blurRad="38100" dist="38100" dir="2700000" algn="tl">
                    <a:srgbClr val="000000">
                      <a:alpha val="43137"/>
                    </a:srgbClr>
                  </a:outerShdw>
                </a:effectLst>
              </a:rPr>
              <a:t> que significa experiência sensorial (sentidos); • A única fonte do conhecimento humano é a experiência; • O espírito humano nasce vazio de conteúdos, uma folha em branco sobre a qual a experiência vai escrever (Locke).</a:t>
            </a:r>
          </a:p>
        </p:txBody>
      </p:sp>
      <p:sp>
        <p:nvSpPr>
          <p:cNvPr id="5" name="Retângulo 4">
            <a:extLst>
              <a:ext uri="{FF2B5EF4-FFF2-40B4-BE49-F238E27FC236}">
                <a16:creationId xmlns:a16="http://schemas.microsoft.com/office/drawing/2014/main" id="{EF714760-3D84-44A5-B103-CBB57AC37432}"/>
              </a:ext>
            </a:extLst>
          </p:cNvPr>
          <p:cNvSpPr/>
          <p:nvPr/>
        </p:nvSpPr>
        <p:spPr>
          <a:xfrm>
            <a:off x="582304" y="3157955"/>
            <a:ext cx="4562901" cy="3170099"/>
          </a:xfrm>
          <a:prstGeom prst="rect">
            <a:avLst/>
          </a:prstGeom>
        </p:spPr>
        <p:txBody>
          <a:bodyPr wrap="square">
            <a:spAutoFit/>
          </a:bodyPr>
          <a:lstStyle/>
          <a:p>
            <a:pPr algn="ctr"/>
            <a:r>
              <a:rPr lang="pt-BR" sz="2000" b="1" dirty="0">
                <a:solidFill>
                  <a:srgbClr val="FFFF00"/>
                </a:solidFill>
                <a:effectLst>
                  <a:outerShdw blurRad="38100" dist="38100" dir="2700000" algn="tl">
                    <a:srgbClr val="000000">
                      <a:alpha val="43137"/>
                    </a:srgbClr>
                  </a:outerShdw>
                </a:effectLst>
              </a:rPr>
              <a:t>Francis Bacon </a:t>
            </a:r>
          </a:p>
          <a:p>
            <a:pPr algn="just"/>
            <a:r>
              <a:rPr lang="pt-BR" sz="2000" dirty="0"/>
              <a:t>• 1561-1626 • Advogado, Filósofo, Escritor e Político • Exerceu a carreira política como parlamentar chegando ao cargo de Chanceler • Acusado de suborno foi condenado a prisão, multa e perda do cargo • Entre as principais </a:t>
            </a:r>
            <a:r>
              <a:rPr lang="pt-BR" sz="2000" dirty="0" err="1"/>
              <a:t>obras:Novum</a:t>
            </a:r>
            <a:r>
              <a:rPr lang="pt-BR" sz="2000" dirty="0"/>
              <a:t> </a:t>
            </a:r>
            <a:r>
              <a:rPr lang="pt-BR" sz="2000" dirty="0" err="1"/>
              <a:t>Organum</a:t>
            </a:r>
            <a:r>
              <a:rPr lang="pt-BR" sz="2000" dirty="0"/>
              <a:t> ou Verdadeiras Indicações acerca da Interpretação da Natureza; Nova Atlântida.</a:t>
            </a:r>
          </a:p>
        </p:txBody>
      </p:sp>
    </p:spTree>
    <p:extLst>
      <p:ext uri="{BB962C8B-B14F-4D97-AF65-F5344CB8AC3E}">
        <p14:creationId xmlns:p14="http://schemas.microsoft.com/office/powerpoint/2010/main" val="1127763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478AB49-D0E7-48C2-A205-DDEFF57EC03F}"/>
              </a:ext>
            </a:extLst>
          </p:cNvPr>
          <p:cNvSpPr/>
          <p:nvPr/>
        </p:nvSpPr>
        <p:spPr>
          <a:xfrm>
            <a:off x="359391" y="631952"/>
            <a:ext cx="11473217" cy="5594096"/>
          </a:xfrm>
          <a:prstGeom prst="rect">
            <a:avLst/>
          </a:prstGeom>
        </p:spPr>
        <p:txBody>
          <a:bodyPr wrap="square">
            <a:spAutoFit/>
          </a:bodyPr>
          <a:lstStyle/>
          <a:p>
            <a:pPr algn="ctr">
              <a:lnSpc>
                <a:spcPct val="150000"/>
              </a:lnSpc>
            </a:pPr>
            <a:r>
              <a:rPr lang="pt-BR" sz="1600" b="1" dirty="0" err="1">
                <a:solidFill>
                  <a:srgbClr val="FFFF00"/>
                </a:solidFill>
                <a:effectLst>
                  <a:outerShdw blurRad="38100" dist="38100" dir="2700000" algn="tl">
                    <a:srgbClr val="000000">
                      <a:alpha val="43137"/>
                    </a:srgbClr>
                  </a:outerShdw>
                </a:effectLst>
              </a:rPr>
              <a:t>Novum</a:t>
            </a:r>
            <a:r>
              <a:rPr lang="pt-BR" sz="1600" b="1" dirty="0">
                <a:solidFill>
                  <a:srgbClr val="FFFF00"/>
                </a:solidFill>
                <a:effectLst>
                  <a:outerShdw blurRad="38100" dist="38100" dir="2700000" algn="tl">
                    <a:srgbClr val="000000">
                      <a:alpha val="43137"/>
                    </a:srgbClr>
                  </a:outerShdw>
                </a:effectLst>
              </a:rPr>
              <a:t> </a:t>
            </a:r>
            <a:r>
              <a:rPr lang="pt-BR" sz="1600" b="1" dirty="0" err="1">
                <a:solidFill>
                  <a:srgbClr val="FFFF00"/>
                </a:solidFill>
                <a:effectLst>
                  <a:outerShdw blurRad="38100" dist="38100" dir="2700000" algn="tl">
                    <a:srgbClr val="000000">
                      <a:alpha val="43137"/>
                    </a:srgbClr>
                  </a:outerShdw>
                </a:effectLst>
              </a:rPr>
              <a:t>Organum</a:t>
            </a:r>
            <a:r>
              <a:rPr lang="pt-BR" sz="1600" b="1" dirty="0">
                <a:solidFill>
                  <a:srgbClr val="FFFF00"/>
                </a:solidFill>
                <a:effectLst>
                  <a:outerShdw blurRad="38100" dist="38100" dir="2700000" algn="tl">
                    <a:srgbClr val="000000">
                      <a:alpha val="43137"/>
                    </a:srgbClr>
                  </a:outerShdw>
                </a:effectLst>
              </a:rPr>
              <a:t> ou Verdadeiras Indicações acerca da Interpretação da Natureza </a:t>
            </a:r>
          </a:p>
          <a:p>
            <a:pPr algn="just">
              <a:lnSpc>
                <a:spcPct val="150000"/>
              </a:lnSpc>
            </a:pPr>
            <a:r>
              <a:rPr lang="pt-BR" sz="1600" dirty="0"/>
              <a:t>• Aforismos – Definições curtas, sentenças </a:t>
            </a:r>
          </a:p>
          <a:p>
            <a:pPr algn="just">
              <a:lnSpc>
                <a:spcPct val="150000"/>
              </a:lnSpc>
            </a:pPr>
            <a:r>
              <a:rPr lang="pt-BR" sz="1600" dirty="0"/>
              <a:t>• Crítica veemente a produção do conhecimento de sua época e a do passado; - Aristóteles, Platão, Escolástica, a Dialética, etc...</a:t>
            </a:r>
          </a:p>
          <a:p>
            <a:pPr algn="just">
              <a:lnSpc>
                <a:spcPct val="150000"/>
              </a:lnSpc>
            </a:pPr>
            <a:r>
              <a:rPr lang="pt-BR" sz="1600" dirty="0"/>
              <a:t> • Para ele, tal conhecimento estava pautado em divagações e criações sem necessariamente constatações dos fatos da natureza </a:t>
            </a:r>
          </a:p>
          <a:p>
            <a:pPr algn="just">
              <a:lnSpc>
                <a:spcPct val="150000"/>
              </a:lnSpc>
            </a:pPr>
            <a:r>
              <a:rPr lang="pt-BR" sz="1600" dirty="0"/>
              <a:t>• O intelecto deve guiado por um método que o conduza a produção da verdade... (regulamentação do intelecto) </a:t>
            </a:r>
          </a:p>
          <a:p>
            <a:pPr algn="just">
              <a:lnSpc>
                <a:spcPct val="150000"/>
              </a:lnSpc>
            </a:pPr>
            <a:r>
              <a:rPr lang="pt-BR" sz="1600" dirty="0"/>
              <a:t>• Inaugura um novo método de conhecimento pautado na experiência, observação e análise (método empírico analítico)</a:t>
            </a:r>
          </a:p>
          <a:p>
            <a:pPr marL="285750" indent="-285750" algn="just">
              <a:lnSpc>
                <a:spcPct val="150000"/>
              </a:lnSpc>
              <a:buFont typeface="Arial" panose="020B0604020202020204" pitchFamily="34" charset="0"/>
              <a:buChar char="•"/>
            </a:pPr>
            <a:r>
              <a:rPr lang="pt-BR" sz="1600" dirty="0"/>
              <a:t>Considera que o produtor de conhecimento deve observar, catalogar e, por fim, constatar os fatos da natureza. Não há espaço para “criação” do intelecto. </a:t>
            </a:r>
          </a:p>
          <a:p>
            <a:pPr algn="just">
              <a:lnSpc>
                <a:spcPct val="150000"/>
              </a:lnSpc>
            </a:pPr>
            <a:r>
              <a:rPr lang="pt-BR" sz="1600" dirty="0"/>
              <a:t>• O conhecimento é o resultado da parceria equilibrada entre intelecto e os sentidos. Intelecto imparcial X Sentidos fidedignos do que a natureza lhe revela. </a:t>
            </a:r>
          </a:p>
          <a:p>
            <a:pPr algn="just">
              <a:lnSpc>
                <a:spcPct val="150000"/>
              </a:lnSpc>
            </a:pPr>
            <a:r>
              <a:rPr lang="pt-BR" sz="1600" dirty="0"/>
              <a:t>• O investigador deve possuir espírito livre de condicionamentos culturais a fim de que seu intelecto interfira o mínimo possível naquilo que a natureza tem a nos dizer.</a:t>
            </a:r>
          </a:p>
          <a:p>
            <a:pPr marL="285750" indent="-285750" algn="just">
              <a:lnSpc>
                <a:spcPct val="150000"/>
              </a:lnSpc>
              <a:buFont typeface="Arial" panose="020B0604020202020204" pitchFamily="34" charset="0"/>
              <a:buChar char="•"/>
            </a:pPr>
            <a:r>
              <a:rPr lang="pt-BR" sz="1600" dirty="0"/>
              <a:t>Todos aqueles que ousaram proclamar a natureza como assunto exaurido para o conhecimento, por convicção, por vezo professoral ou por ostentação, infligiram grande dano tanto à filosofia quanto às ciências. Pois, fazendo valer a sua opinião, concorreram para interromper e extinguir as investigações. (BACON, 2000, p.27)</a:t>
            </a:r>
          </a:p>
        </p:txBody>
      </p:sp>
    </p:spTree>
    <p:extLst>
      <p:ext uri="{BB962C8B-B14F-4D97-AF65-F5344CB8AC3E}">
        <p14:creationId xmlns:p14="http://schemas.microsoft.com/office/powerpoint/2010/main" val="3837051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D60F8EF8-08E9-4B94-A44C-CF13EFB5355B}"/>
              </a:ext>
            </a:extLst>
          </p:cNvPr>
          <p:cNvSpPr/>
          <p:nvPr/>
        </p:nvSpPr>
        <p:spPr>
          <a:xfrm>
            <a:off x="1846996" y="1074509"/>
            <a:ext cx="8211403" cy="4708981"/>
          </a:xfrm>
          <a:prstGeom prst="rect">
            <a:avLst/>
          </a:prstGeom>
        </p:spPr>
        <p:txBody>
          <a:bodyPr wrap="square">
            <a:spAutoFit/>
          </a:bodyPr>
          <a:lstStyle/>
          <a:p>
            <a:pPr algn="just"/>
            <a:r>
              <a:rPr lang="pt-BR" sz="3000" b="1" dirty="0">
                <a:solidFill>
                  <a:srgbClr val="FFFF00"/>
                </a:solidFill>
              </a:rPr>
              <a:t>• Nosso método, contudo, é tão fácil de ser apresentado quanto difícil de se aplicar. Consiste no estabelecer os graus de certeza, determinar o alcance exato dos sentidos e rejeitar, na maior parte dos casos, o labor da mente, calcado muito de perto sobre aqueles, abrindo e promovendo, assim, a nova e certa via da mente, que, de resto, provém das próprias percepções sensíveis. Foi, sem dúvida, o que também divisaram os que tanto concederam à dialética. (BACON, 2000, p.27-28)</a:t>
            </a:r>
          </a:p>
        </p:txBody>
      </p:sp>
    </p:spTree>
    <p:extLst>
      <p:ext uri="{BB962C8B-B14F-4D97-AF65-F5344CB8AC3E}">
        <p14:creationId xmlns:p14="http://schemas.microsoft.com/office/powerpoint/2010/main" val="1593069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AA03863A-F021-4690-AC57-549B84B31A0A}"/>
              </a:ext>
            </a:extLst>
          </p:cNvPr>
          <p:cNvSpPr/>
          <p:nvPr/>
        </p:nvSpPr>
        <p:spPr>
          <a:xfrm>
            <a:off x="1348853" y="528598"/>
            <a:ext cx="9494293" cy="5093702"/>
          </a:xfrm>
          <a:prstGeom prst="rect">
            <a:avLst/>
          </a:prstGeom>
        </p:spPr>
        <p:txBody>
          <a:bodyPr wrap="square">
            <a:spAutoFit/>
          </a:bodyPr>
          <a:lstStyle/>
          <a:p>
            <a:pPr algn="ctr"/>
            <a:r>
              <a:rPr lang="pt-BR" sz="2500" b="1" dirty="0">
                <a:solidFill>
                  <a:srgbClr val="FFFF00"/>
                </a:solidFill>
                <a:effectLst>
                  <a:outerShdw blurRad="38100" dist="38100" dir="2700000" algn="tl">
                    <a:srgbClr val="000000">
                      <a:alpha val="43137"/>
                    </a:srgbClr>
                  </a:outerShdw>
                </a:effectLst>
              </a:rPr>
              <a:t>Da indução à teoria dos ídolos... </a:t>
            </a:r>
          </a:p>
          <a:p>
            <a:pPr algn="ctr"/>
            <a:endParaRPr lang="pt-BR" sz="2500" b="1" dirty="0">
              <a:solidFill>
                <a:srgbClr val="FFFF00"/>
              </a:solidFill>
              <a:effectLst>
                <a:outerShdw blurRad="38100" dist="38100" dir="2700000" algn="tl">
                  <a:srgbClr val="000000">
                    <a:alpha val="43137"/>
                  </a:srgbClr>
                </a:outerShdw>
              </a:effectLst>
            </a:endParaRPr>
          </a:p>
          <a:p>
            <a:pPr algn="just"/>
            <a:r>
              <a:rPr lang="pt-BR" sz="2500" dirty="0"/>
              <a:t>No </a:t>
            </a:r>
            <a:r>
              <a:rPr lang="pt-BR" sz="2500" dirty="0" err="1"/>
              <a:t>Novum</a:t>
            </a:r>
            <a:r>
              <a:rPr lang="pt-BR" sz="2500" dirty="0"/>
              <a:t> </a:t>
            </a:r>
            <a:r>
              <a:rPr lang="pt-BR" sz="2500" dirty="0" err="1"/>
              <a:t>Organum</a:t>
            </a:r>
            <a:r>
              <a:rPr lang="pt-BR" sz="2500" dirty="0"/>
              <a:t>, Bacon pretende opor-se ao </a:t>
            </a:r>
            <a:r>
              <a:rPr lang="pt-BR" sz="2500" dirty="0" err="1"/>
              <a:t>Organum</a:t>
            </a:r>
            <a:r>
              <a:rPr lang="pt-BR" sz="2500" dirty="0"/>
              <a:t> Aristotélico e formular um novo método científico. Em sua crítica a Aristóteles expressa o fato de que ele “estabelecia antes as conclusões, não consultava devidamente a experiência para o estabelecimento das suas resoluções e axiomas. E tendo, ao seu arbítrio, assim decidido, submetia a experiência como a uma escrava para </a:t>
            </a:r>
            <a:r>
              <a:rPr lang="pt-BR" sz="2500" dirty="0" err="1"/>
              <a:t>conformá</a:t>
            </a:r>
            <a:r>
              <a:rPr lang="pt-BR" sz="2500" dirty="0"/>
              <a:t>–</a:t>
            </a:r>
            <a:r>
              <a:rPr lang="pt-BR" sz="2500" dirty="0" err="1"/>
              <a:t>la</a:t>
            </a:r>
            <a:r>
              <a:rPr lang="pt-BR" sz="2500" dirty="0"/>
              <a:t> às suas opiniões”. Bacon recomendava, para a formulação do novo método científico, desconsiderar o princípio de autoridade e admitir como base para o conhecimento a experiência e a razão. Essas duas juntas, em harmonia, sem prevalecer uma sobre a outra, formariam os pilares para o novo método: a indução experimental.</a:t>
            </a:r>
          </a:p>
        </p:txBody>
      </p:sp>
    </p:spTree>
    <p:extLst>
      <p:ext uri="{BB962C8B-B14F-4D97-AF65-F5344CB8AC3E}">
        <p14:creationId xmlns:p14="http://schemas.microsoft.com/office/powerpoint/2010/main" val="1279114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6CF015F3-7212-4F52-986B-90C6356ED8F0}"/>
              </a:ext>
            </a:extLst>
          </p:cNvPr>
          <p:cNvSpPr/>
          <p:nvPr/>
        </p:nvSpPr>
        <p:spPr>
          <a:xfrm>
            <a:off x="1157784" y="1034405"/>
            <a:ext cx="9767248" cy="2308324"/>
          </a:xfrm>
          <a:prstGeom prst="rect">
            <a:avLst/>
          </a:prstGeom>
        </p:spPr>
        <p:txBody>
          <a:bodyPr wrap="square">
            <a:spAutoFit/>
          </a:bodyPr>
          <a:lstStyle/>
          <a:p>
            <a:pPr algn="just"/>
            <a:r>
              <a:rPr lang="pt-BR" dirty="0"/>
              <a:t>Da indução à teoria dos ídolos... O intelecto deixado a si mesmo acompanha e se fia nas forças da dialética. Pois a mente anseia por ascender aos princípios mais gerais para aí então se deter. A seguir, desdenha a experiência. E tais males são incrementados pela dialética, na pompa de suas disputas.(BACON, 2000, p.36.) Para sair desta situação e poder começar a entender e depois empregar o novo instrumento que Bacon nomeou de “interpretação da natureza”, indica quatro fontes de erros opostos, aos quais recomenda uma rigorosa vigilância, na medida em que “mesmo depois de seu pórtico logrado e descerrado, poderão ressurgir como obstáculos à própria instauração das ciências, a não ser que os homens, já precavidos contra eles, se cuidem o mais que possam”.</a:t>
            </a:r>
          </a:p>
        </p:txBody>
      </p:sp>
      <p:sp>
        <p:nvSpPr>
          <p:cNvPr id="3" name="Retângulo 2">
            <a:extLst>
              <a:ext uri="{FF2B5EF4-FFF2-40B4-BE49-F238E27FC236}">
                <a16:creationId xmlns:a16="http://schemas.microsoft.com/office/drawing/2014/main" id="{DD4B2403-E4A8-4A1E-AB16-29F2350F3F68}"/>
              </a:ext>
            </a:extLst>
          </p:cNvPr>
          <p:cNvSpPr/>
          <p:nvPr/>
        </p:nvSpPr>
        <p:spPr>
          <a:xfrm>
            <a:off x="1157784" y="3588559"/>
            <a:ext cx="9767248" cy="2308324"/>
          </a:xfrm>
          <a:prstGeom prst="rect">
            <a:avLst/>
          </a:prstGeom>
        </p:spPr>
        <p:txBody>
          <a:bodyPr wrap="square">
            <a:spAutoFit/>
          </a:bodyPr>
          <a:lstStyle/>
          <a:p>
            <a:pPr algn="just"/>
            <a:r>
              <a:rPr lang="pt-BR" dirty="0"/>
              <a:t>Segue-se, daqui, a exposição da teoria dos “ídolos”, que, segundo Bacon, são como “obstáculos à própria instauração das ciências”. O objetivo da teoria dos ídolos de Bacon é uma tentativa de analisar, classificar e tratar as fraquezas do intelecto e dos sentidos. Mas, o que, afinal, são os ídolos para Bacon? Parece que os ídolos para Bacon são os falsos Deuses, a ideia de idolatria, a qual impede que a mente humana busque uma neutralidade para se poder fazer de modo correto a ciência, mostrando, desse modo, inclinações naturais da mente humana a ilusões. Por isso, o filósofo acreditava que, com o afastamento dos “ídolos”, das noções falsas, seria possível alcançar a observação pura e neutra sobre a natureza, à única capaz de propiciar a efetiva explicação dos fenômenos</a:t>
            </a:r>
          </a:p>
        </p:txBody>
      </p:sp>
    </p:spTree>
    <p:extLst>
      <p:ext uri="{BB962C8B-B14F-4D97-AF65-F5344CB8AC3E}">
        <p14:creationId xmlns:p14="http://schemas.microsoft.com/office/powerpoint/2010/main" val="1772290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A958565D-9519-4F02-84E5-A33E38BBCF77}"/>
              </a:ext>
            </a:extLst>
          </p:cNvPr>
          <p:cNvSpPr/>
          <p:nvPr/>
        </p:nvSpPr>
        <p:spPr>
          <a:xfrm>
            <a:off x="575481" y="954038"/>
            <a:ext cx="11041038" cy="4247317"/>
          </a:xfrm>
          <a:prstGeom prst="rect">
            <a:avLst/>
          </a:prstGeom>
        </p:spPr>
        <p:txBody>
          <a:bodyPr wrap="square">
            <a:spAutoFit/>
          </a:bodyPr>
          <a:lstStyle/>
          <a:p>
            <a:r>
              <a:rPr lang="pt-BR" sz="3000" dirty="0"/>
              <a:t>• A questão dos Ídolos como deturpadores do conhecimento humano e fator de atraso da investigação científica. </a:t>
            </a:r>
          </a:p>
          <a:p>
            <a:r>
              <a:rPr lang="pt-BR" sz="3000" dirty="0"/>
              <a:t>• Entende os Ídolos como a capacidade que temos de adequar a realidade às nossas crenças .</a:t>
            </a:r>
          </a:p>
          <a:p>
            <a:r>
              <a:rPr lang="pt-BR" sz="3000" dirty="0"/>
              <a:t>• Ídolos da tribo, da caverna, do foro e do teatro; </a:t>
            </a:r>
          </a:p>
          <a:p>
            <a:pPr marL="342900" indent="-342900">
              <a:buAutoNum type="alphaUcParenR"/>
            </a:pPr>
            <a:r>
              <a:rPr lang="pt-BR" sz="3000" dirty="0"/>
              <a:t>Ídolos da Tribo – Espécie humana </a:t>
            </a:r>
          </a:p>
          <a:p>
            <a:pPr marL="342900" indent="-342900">
              <a:buAutoNum type="alphaUcParenR"/>
            </a:pPr>
            <a:r>
              <a:rPr lang="pt-BR" sz="3000" dirty="0"/>
              <a:t>B) Ídolos da Caverna – Indivíduo</a:t>
            </a:r>
          </a:p>
          <a:p>
            <a:pPr marL="342900" indent="-342900">
              <a:buAutoNum type="alphaUcParenR"/>
            </a:pPr>
            <a:r>
              <a:rPr lang="pt-BR" sz="3000" dirty="0"/>
              <a:t> C) Ídolos do Foro – As relações humanas e o uso da linguagem.</a:t>
            </a:r>
          </a:p>
          <a:p>
            <a:pPr marL="342900" indent="-342900">
              <a:buAutoNum type="alphaUcParenR"/>
            </a:pPr>
            <a:r>
              <a:rPr lang="pt-BR" sz="3000" dirty="0"/>
              <a:t> D)Ídolos do Teatro - Visão de mundo, modelos filosóficos</a:t>
            </a:r>
          </a:p>
        </p:txBody>
      </p:sp>
    </p:spTree>
    <p:extLst>
      <p:ext uri="{BB962C8B-B14F-4D97-AF65-F5344CB8AC3E}">
        <p14:creationId xmlns:p14="http://schemas.microsoft.com/office/powerpoint/2010/main" val="3925890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E8045C6A-82D3-4F76-AE69-6C7D7FE05CA9}"/>
              </a:ext>
            </a:extLst>
          </p:cNvPr>
          <p:cNvSpPr/>
          <p:nvPr/>
        </p:nvSpPr>
        <p:spPr>
          <a:xfrm>
            <a:off x="1069074" y="323208"/>
            <a:ext cx="9084859" cy="5478423"/>
          </a:xfrm>
          <a:prstGeom prst="rect">
            <a:avLst/>
          </a:prstGeom>
        </p:spPr>
        <p:txBody>
          <a:bodyPr wrap="square">
            <a:spAutoFit/>
          </a:bodyPr>
          <a:lstStyle/>
          <a:p>
            <a:pPr algn="just"/>
            <a:r>
              <a:rPr lang="pt-BR" sz="2500" b="1" dirty="0">
                <a:solidFill>
                  <a:srgbClr val="FFFF00"/>
                </a:solidFill>
                <a:effectLst>
                  <a:outerShdw blurRad="38100" dist="38100" dir="2700000" algn="tl">
                    <a:srgbClr val="000000">
                      <a:alpha val="43137"/>
                    </a:srgbClr>
                  </a:outerShdw>
                </a:effectLst>
              </a:rPr>
              <a:t>Ídolos da Tribo </a:t>
            </a:r>
          </a:p>
          <a:p>
            <a:pPr algn="just"/>
            <a:r>
              <a:rPr lang="pt-BR" sz="2500" dirty="0"/>
              <a:t>• Os “ídolos da tribo” são assim chamados porque estão fundados na própria natureza humana ou “na própria tribo ou espécie humana”. • Eles não conseguem perceber que as percepções alcançadas pelos sentidos são parciais, porque dependem da acomodação própria do homem enquanto espécie. • Bacon afirma que os “ídolos da tribo” “têm origem na uniformidade da substância espiritual do homem, ou nos seus preconceitos, ou bem nas suas limitações, ou na sua contínua instabilidade; ou ainda na interferência dos sentimentos ou na incompetência dos sentidos ou no modo de receber impressões”. Existe, dessa maneira, uma disposição para que se pensem as coisas e suas relações em analogia ao homem, para que se espere uma ordem e concordância do universo, que de fato não existe.</a:t>
            </a:r>
          </a:p>
        </p:txBody>
      </p:sp>
    </p:spTree>
    <p:extLst>
      <p:ext uri="{BB962C8B-B14F-4D97-AF65-F5344CB8AC3E}">
        <p14:creationId xmlns:p14="http://schemas.microsoft.com/office/powerpoint/2010/main" val="2418049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C042750D-8A88-4A46-B18B-24DDDC165CA4}"/>
              </a:ext>
            </a:extLst>
          </p:cNvPr>
          <p:cNvSpPr/>
          <p:nvPr/>
        </p:nvSpPr>
        <p:spPr>
          <a:xfrm>
            <a:off x="823416" y="272660"/>
            <a:ext cx="5031474" cy="2862322"/>
          </a:xfrm>
          <a:prstGeom prst="rect">
            <a:avLst/>
          </a:prstGeom>
          <a:ln w="38100">
            <a:solidFill>
              <a:schemeClr val="tx1"/>
            </a:solidFill>
          </a:ln>
        </p:spPr>
        <p:txBody>
          <a:bodyPr wrap="square">
            <a:spAutoFit/>
          </a:bodyPr>
          <a:lstStyle/>
          <a:p>
            <a:pPr algn="ctr"/>
            <a:r>
              <a:rPr lang="pt-BR" sz="2000" b="1" dirty="0" err="1">
                <a:solidFill>
                  <a:srgbClr val="FFFF00"/>
                </a:solidFill>
                <a:effectLst>
                  <a:outerShdw blurRad="38100" dist="38100" dir="2700000" algn="tl">
                    <a:srgbClr val="000000">
                      <a:alpha val="43137"/>
                    </a:srgbClr>
                  </a:outerShdw>
                </a:effectLst>
              </a:rPr>
              <a:t>Idolos</a:t>
            </a:r>
            <a:r>
              <a:rPr lang="pt-BR" sz="2000" b="1" dirty="0">
                <a:solidFill>
                  <a:srgbClr val="FFFF00"/>
                </a:solidFill>
                <a:effectLst>
                  <a:outerShdw blurRad="38100" dist="38100" dir="2700000" algn="tl">
                    <a:srgbClr val="000000">
                      <a:alpha val="43137"/>
                    </a:srgbClr>
                  </a:outerShdw>
                </a:effectLst>
              </a:rPr>
              <a:t> da Caverna </a:t>
            </a:r>
          </a:p>
          <a:p>
            <a:pPr algn="just"/>
            <a:r>
              <a:rPr lang="pt-BR" sz="2000" dirty="0"/>
              <a:t>• Os “ídolos da caverna são os dos homens enquanto indivíduos”. Eles expressam os erros provenientes da conformação de cada indivíduo, distinguindo-se, desse modo, dos “ídolos da tribo”, que mencionam a espécie humana. Cada pessoa possui sua própria caverna, que interpreta e distorce a luz particular, à qual estão acostumados.</a:t>
            </a:r>
          </a:p>
        </p:txBody>
      </p:sp>
      <p:sp>
        <p:nvSpPr>
          <p:cNvPr id="3" name="Retângulo 2">
            <a:extLst>
              <a:ext uri="{FF2B5EF4-FFF2-40B4-BE49-F238E27FC236}">
                <a16:creationId xmlns:a16="http://schemas.microsoft.com/office/drawing/2014/main" id="{082D98FB-394A-40EB-AEEB-17D29C31100C}"/>
              </a:ext>
            </a:extLst>
          </p:cNvPr>
          <p:cNvSpPr/>
          <p:nvPr/>
        </p:nvSpPr>
        <p:spPr>
          <a:xfrm>
            <a:off x="5977719" y="1469733"/>
            <a:ext cx="5540990" cy="4401205"/>
          </a:xfrm>
          <a:prstGeom prst="rect">
            <a:avLst/>
          </a:prstGeom>
          <a:ln w="38100">
            <a:solidFill>
              <a:schemeClr val="tx1"/>
            </a:solidFill>
          </a:ln>
        </p:spPr>
        <p:txBody>
          <a:bodyPr wrap="square">
            <a:spAutoFit/>
          </a:bodyPr>
          <a:lstStyle/>
          <a:p>
            <a:pPr algn="ctr"/>
            <a:r>
              <a:rPr lang="pt-BR" sz="2000" b="1" dirty="0">
                <a:solidFill>
                  <a:srgbClr val="FFFF00"/>
                </a:solidFill>
              </a:rPr>
              <a:t>Ídolos do Foro </a:t>
            </a:r>
          </a:p>
          <a:p>
            <a:pPr algn="just"/>
            <a:r>
              <a:rPr lang="pt-BR" sz="2000" dirty="0"/>
              <a:t>• Os “ídolos do foro” são erros gerados pela ambiguidade das palavras e pela comunicação entre os homens, segundo Bacon, são, de todos os ídolos, os mais perturbadores, porque “insinuam-se no intelecto graças ao pacto de palavras e nomes”. Muitas vezes levam os homens a usarem palavras, que não são mais do que abstrações como se fossem nomes de entidades reais. “Os homens, com efeito, </a:t>
            </a:r>
            <a:r>
              <a:rPr lang="pt-BR" sz="2000" dirty="0" err="1"/>
              <a:t>crêem</a:t>
            </a:r>
            <a:r>
              <a:rPr lang="pt-BR" sz="2000" dirty="0"/>
              <a:t> que a sua razão governa as palavras. Mas sucede também que as palavras volvem e refletem suas forças sobre o intelecto, o que forma a filosofia e as ciências sofísticas e inativas”.</a:t>
            </a:r>
          </a:p>
        </p:txBody>
      </p:sp>
      <p:sp>
        <p:nvSpPr>
          <p:cNvPr id="4" name="Retângulo 3">
            <a:extLst>
              <a:ext uri="{FF2B5EF4-FFF2-40B4-BE49-F238E27FC236}">
                <a16:creationId xmlns:a16="http://schemas.microsoft.com/office/drawing/2014/main" id="{C5D021D2-9744-42E9-8425-58DE75F7E916}"/>
              </a:ext>
            </a:extLst>
          </p:cNvPr>
          <p:cNvSpPr/>
          <p:nvPr/>
        </p:nvSpPr>
        <p:spPr>
          <a:xfrm>
            <a:off x="413981" y="3169020"/>
            <a:ext cx="4922294" cy="3416320"/>
          </a:xfrm>
          <a:prstGeom prst="rect">
            <a:avLst/>
          </a:prstGeom>
          <a:ln w="38100">
            <a:solidFill>
              <a:schemeClr val="tx1"/>
            </a:solidFill>
          </a:ln>
        </p:spPr>
        <p:txBody>
          <a:bodyPr wrap="square">
            <a:spAutoFit/>
          </a:bodyPr>
          <a:lstStyle/>
          <a:p>
            <a:pPr algn="ctr"/>
            <a:r>
              <a:rPr lang="pt-BR" b="1" dirty="0">
                <a:solidFill>
                  <a:srgbClr val="FFFF00"/>
                </a:solidFill>
                <a:effectLst>
                  <a:outerShdw blurRad="38100" dist="38100" dir="2700000" algn="tl">
                    <a:srgbClr val="000000">
                      <a:alpha val="43137"/>
                    </a:srgbClr>
                  </a:outerShdw>
                </a:effectLst>
              </a:rPr>
              <a:t>Ídolos do teatro </a:t>
            </a:r>
          </a:p>
          <a:p>
            <a:pPr algn="just"/>
            <a:r>
              <a:rPr lang="pt-BR" dirty="0"/>
              <a:t>• Os “ídolos do teatro” são aqueles que “imigraram para o espírito dos homens por meios das diversas doutrinas filosóficas e também pelas regras viciosas da demonstração”. • Esses sistemas, segundo o autor, constituíram puras invenções, como as peças de teatros que sucedem na cena e não proporcionam um retrato fiel do universo, tal como ele realmente é. Bacon fez uma severa crítica aos sistemas filosóficos, que dividiu em três tipos: a sofística, a empírica e a supersticiosa.</a:t>
            </a:r>
          </a:p>
        </p:txBody>
      </p:sp>
    </p:spTree>
    <p:extLst>
      <p:ext uri="{BB962C8B-B14F-4D97-AF65-F5344CB8AC3E}">
        <p14:creationId xmlns:p14="http://schemas.microsoft.com/office/powerpoint/2010/main" val="27454403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3F296A"/>
      </a:dk2>
      <a:lt2>
        <a:srgbClr val="EBEBEB"/>
      </a:lt2>
      <a:accent1>
        <a:srgbClr val="E84574"/>
      </a:accent1>
      <a:accent2>
        <a:srgbClr val="798FF2"/>
      </a:accent2>
      <a:accent3>
        <a:srgbClr val="95C369"/>
      </a:accent3>
      <a:accent4>
        <a:srgbClr val="EE875A"/>
      </a:accent4>
      <a:accent5>
        <a:srgbClr val="C363E8"/>
      </a:accent5>
      <a:accent6>
        <a:srgbClr val="6AADC8"/>
      </a:accent6>
      <a:hlink>
        <a:srgbClr val="FE80C7"/>
      </a:hlink>
      <a:folHlink>
        <a:srgbClr val="FBA3EC"/>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61DDDE80-2DFA-4F2A-B66F-72059846BDAA}"/>
    </a:ext>
  </a:extLst>
</a:theme>
</file>

<file path=docProps/app.xml><?xml version="1.0" encoding="utf-8"?>
<Properties xmlns="http://schemas.openxmlformats.org/officeDocument/2006/extended-properties" xmlns:vt="http://schemas.openxmlformats.org/officeDocument/2006/docPropsVTypes">
  <Template>TM03457452[[fn=Celestial]]</Template>
  <TotalTime>74</TotalTime>
  <Words>1744</Words>
  <Application>Microsoft Office PowerPoint</Application>
  <PresentationFormat>Widescreen</PresentationFormat>
  <Paragraphs>57</Paragraphs>
  <Slides>12</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12</vt:i4>
      </vt:variant>
    </vt:vector>
  </HeadingPairs>
  <TitlesOfParts>
    <vt:vector size="16" baseType="lpstr">
      <vt:lpstr>Arial</vt:lpstr>
      <vt:lpstr>Calibri</vt:lpstr>
      <vt:lpstr>Calibri Light</vt:lpstr>
      <vt:lpstr>Celestial</vt:lpstr>
      <vt:lpstr>Francis Bacon</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humberto brito</dc:creator>
  <cp:lastModifiedBy>humberto brito</cp:lastModifiedBy>
  <cp:revision>11</cp:revision>
  <dcterms:created xsi:type="dcterms:W3CDTF">2020-04-27T13:10:30Z</dcterms:created>
  <dcterms:modified xsi:type="dcterms:W3CDTF">2020-04-27T14:25:00Z</dcterms:modified>
</cp:coreProperties>
</file>