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60" r:id="rId1"/>
  </p:sldMasterIdLst>
  <p:notesMasterIdLst>
    <p:notesMasterId r:id="rId93"/>
  </p:notesMasterIdLst>
  <p:handoutMasterIdLst>
    <p:handoutMasterId r:id="rId94"/>
  </p:handoutMasterIdLst>
  <p:sldIdLst>
    <p:sldId id="337" r:id="rId2"/>
    <p:sldId id="261" r:id="rId3"/>
    <p:sldId id="338" r:id="rId4"/>
    <p:sldId id="344" r:id="rId5"/>
    <p:sldId id="345" r:id="rId6"/>
    <p:sldId id="346" r:id="rId7"/>
    <p:sldId id="347" r:id="rId8"/>
    <p:sldId id="348" r:id="rId9"/>
    <p:sldId id="349" r:id="rId10"/>
    <p:sldId id="342" r:id="rId11"/>
    <p:sldId id="343" r:id="rId12"/>
    <p:sldId id="339" r:id="rId13"/>
    <p:sldId id="340" r:id="rId14"/>
    <p:sldId id="341" r:id="rId15"/>
    <p:sldId id="303" r:id="rId16"/>
    <p:sldId id="330" r:id="rId17"/>
    <p:sldId id="304" r:id="rId18"/>
    <p:sldId id="331" r:id="rId19"/>
    <p:sldId id="257" r:id="rId20"/>
    <p:sldId id="317" r:id="rId21"/>
    <p:sldId id="300" r:id="rId22"/>
    <p:sldId id="301" r:id="rId23"/>
    <p:sldId id="258" r:id="rId24"/>
    <p:sldId id="259" r:id="rId25"/>
    <p:sldId id="292" r:id="rId26"/>
    <p:sldId id="293" r:id="rId27"/>
    <p:sldId id="291" r:id="rId28"/>
    <p:sldId id="290" r:id="rId29"/>
    <p:sldId id="295" r:id="rId30"/>
    <p:sldId id="324" r:id="rId31"/>
    <p:sldId id="325" r:id="rId32"/>
    <p:sldId id="318" r:id="rId33"/>
    <p:sldId id="319" r:id="rId34"/>
    <p:sldId id="332" r:id="rId35"/>
    <p:sldId id="320" r:id="rId36"/>
    <p:sldId id="333" r:id="rId37"/>
    <p:sldId id="321" r:id="rId38"/>
    <p:sldId id="334" r:id="rId39"/>
    <p:sldId id="322" r:id="rId40"/>
    <p:sldId id="323" r:id="rId41"/>
    <p:sldId id="260" r:id="rId42"/>
    <p:sldId id="307" r:id="rId43"/>
    <p:sldId id="308" r:id="rId44"/>
    <p:sldId id="309" r:id="rId45"/>
    <p:sldId id="335" r:id="rId46"/>
    <p:sldId id="310" r:id="rId47"/>
    <p:sldId id="265" r:id="rId48"/>
    <p:sldId id="269" r:id="rId49"/>
    <p:sldId id="266" r:id="rId50"/>
    <p:sldId id="267" r:id="rId51"/>
    <p:sldId id="268" r:id="rId52"/>
    <p:sldId id="270" r:id="rId53"/>
    <p:sldId id="336" r:id="rId54"/>
    <p:sldId id="271" r:id="rId55"/>
    <p:sldId id="272" r:id="rId56"/>
    <p:sldId id="273" r:id="rId57"/>
    <p:sldId id="274" r:id="rId58"/>
    <p:sldId id="302" r:id="rId59"/>
    <p:sldId id="306" r:id="rId60"/>
    <p:sldId id="305" r:id="rId61"/>
    <p:sldId id="276" r:id="rId62"/>
    <p:sldId id="277" r:id="rId63"/>
    <p:sldId id="278" r:id="rId64"/>
    <p:sldId id="279" r:id="rId65"/>
    <p:sldId id="280" r:id="rId66"/>
    <p:sldId id="285" r:id="rId67"/>
    <p:sldId id="296" r:id="rId68"/>
    <p:sldId id="281" r:id="rId69"/>
    <p:sldId id="282" r:id="rId70"/>
    <p:sldId id="283" r:id="rId71"/>
    <p:sldId id="297" r:id="rId72"/>
    <p:sldId id="284" r:id="rId73"/>
    <p:sldId id="326" r:id="rId74"/>
    <p:sldId id="328" r:id="rId75"/>
    <p:sldId id="329" r:id="rId76"/>
    <p:sldId id="286" r:id="rId77"/>
    <p:sldId id="288" r:id="rId78"/>
    <p:sldId id="287" r:id="rId79"/>
    <p:sldId id="275" r:id="rId80"/>
    <p:sldId id="262" r:id="rId81"/>
    <p:sldId id="263" r:id="rId82"/>
    <p:sldId id="312" r:id="rId83"/>
    <p:sldId id="313" r:id="rId84"/>
    <p:sldId id="314" r:id="rId85"/>
    <p:sldId id="264" r:id="rId86"/>
    <p:sldId id="298" r:id="rId87"/>
    <p:sldId id="315" r:id="rId88"/>
    <p:sldId id="316" r:id="rId89"/>
    <p:sldId id="311" r:id="rId90"/>
    <p:sldId id="294" r:id="rId91"/>
    <p:sldId id="289" r:id="rId92"/>
  </p:sldIdLst>
  <p:sldSz cx="9144000" cy="6858000" type="screen4x3"/>
  <p:notesSz cx="9144000" cy="6858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67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164"/>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DD6C94-D51A-4009-A8ED-129BE2A8A093}" type="datetimeFigureOut">
              <a:rPr lang="pt-BR" smtClean="0"/>
              <a:pPr/>
              <a:t>15/10/2019</a:t>
            </a:fld>
            <a:endParaRPr lang="pt-BR"/>
          </a:p>
        </p:txBody>
      </p:sp>
      <p:sp>
        <p:nvSpPr>
          <p:cNvPr id="4" name="Espaço Reservado para Rodapé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01768197-1073-48BF-AC0A-7F4EC0BD5E68}" type="slidenum">
              <a:rPr lang="pt-BR" smtClean="0"/>
              <a:pPr/>
              <a:t>‹nº›</a:t>
            </a:fld>
            <a:endParaRPr lang="pt-BR"/>
          </a:p>
        </p:txBody>
      </p:sp>
    </p:spTree>
    <p:extLst>
      <p:ext uri="{BB962C8B-B14F-4D97-AF65-F5344CB8AC3E}">
        <p14:creationId xmlns:p14="http://schemas.microsoft.com/office/powerpoint/2010/main" xmlns="" val="3600600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230AC268-E6C8-4AF0-B9C6-B41BFB9EDA4B}" type="datetimeFigureOut">
              <a:rPr lang="pt-BR" smtClean="0"/>
              <a:pPr/>
              <a:t>15/10/2019</a:t>
            </a:fld>
            <a:endParaRPr lang="pt-BR"/>
          </a:p>
        </p:txBody>
      </p:sp>
      <p:sp>
        <p:nvSpPr>
          <p:cNvPr id="4" name="Espaço Reservado para Imagem de Slide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E2CA4F8-C55F-4464-A506-5E8AA3652043}" type="slidenum">
              <a:rPr lang="pt-BR" smtClean="0"/>
              <a:pPr/>
              <a:t>‹nº›</a:t>
            </a:fld>
            <a:endParaRPr lang="pt-BR"/>
          </a:p>
        </p:txBody>
      </p:sp>
    </p:spTree>
    <p:extLst>
      <p:ext uri="{BB962C8B-B14F-4D97-AF65-F5344CB8AC3E}">
        <p14:creationId xmlns:p14="http://schemas.microsoft.com/office/powerpoint/2010/main" xmlns="" val="2570437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p:bgRef idx="1002">
        <a:schemeClr val="bg2"/>
      </p:bgRef>
    </p:bg>
    <p:spTree>
      <p:nvGrpSpPr>
        <p:cNvPr id="1" name=""/>
        <p:cNvGrpSpPr/>
        <p:nvPr/>
      </p:nvGrpSpPr>
      <p:grpSpPr>
        <a:xfrm>
          <a:off x="0" y="0"/>
          <a:ext cx="0" cy="0"/>
          <a:chOff x="0" y="0"/>
          <a:chExt cx="0" cy="0"/>
        </a:xfrm>
      </p:grpSpPr>
      <p:sp>
        <p:nvSpPr>
          <p:cNvPr id="9" name="Títu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estilo do título mestre</a:t>
            </a:r>
            <a:endParaRPr kumimoji="0" lang="en-US"/>
          </a:p>
        </p:txBody>
      </p:sp>
      <p:sp>
        <p:nvSpPr>
          <p:cNvPr id="17" name="Subtítu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30" name="Espaço Reservado para Data 29"/>
          <p:cNvSpPr>
            <a:spLocks noGrp="1"/>
          </p:cNvSpPr>
          <p:nvPr>
            <p:ph type="dt" sz="half" idx="10"/>
          </p:nvPr>
        </p:nvSpPr>
        <p:spPr/>
        <p:txBody>
          <a:bodyPr/>
          <a:lstStyle/>
          <a:p>
            <a:fld id="{6632B1AE-0975-45CD-8671-AFB37580147D}" type="datetime1">
              <a:rPr lang="pt-BR" smtClean="0"/>
              <a:pPr/>
              <a:t>15/10/2019</a:t>
            </a:fld>
            <a:endParaRPr lang="pt-BR"/>
          </a:p>
        </p:txBody>
      </p:sp>
      <p:sp>
        <p:nvSpPr>
          <p:cNvPr id="19" name="Espaço Reservado para Rodapé 18"/>
          <p:cNvSpPr>
            <a:spLocks noGrp="1"/>
          </p:cNvSpPr>
          <p:nvPr>
            <p:ph type="ftr" sz="quarter" idx="11"/>
          </p:nvPr>
        </p:nvSpPr>
        <p:spPr/>
        <p:txBody>
          <a:bodyPr/>
          <a:lstStyle/>
          <a:p>
            <a:r>
              <a:rPr lang="pt-BR" smtClean="0"/>
              <a:t>chagasCirio16</a:t>
            </a:r>
            <a:endParaRPr lang="pt-BR"/>
          </a:p>
        </p:txBody>
      </p:sp>
      <p:sp>
        <p:nvSpPr>
          <p:cNvPr id="27" name="Espaço Reservado para Número de Slide 26"/>
          <p:cNvSpPr>
            <a:spLocks noGrp="1"/>
          </p:cNvSpPr>
          <p:nvPr>
            <p:ph type="sldNum" sz="quarter" idx="12"/>
          </p:nvPr>
        </p:nvSpPr>
        <p:spPr/>
        <p:txBody>
          <a:bodyPr/>
          <a:lstStyle/>
          <a:p>
            <a:fld id="{687B63B0-43BA-42C7-B495-23D4A827BDB5}"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0333B483-CC55-49A4-B588-C269FD7F0513}" type="datetime1">
              <a:rPr lang="pt-BR" smtClean="0"/>
              <a:pPr/>
              <a:t>15/10/2019</a:t>
            </a:fld>
            <a:endParaRPr lang="pt-BR"/>
          </a:p>
        </p:txBody>
      </p:sp>
      <p:sp>
        <p:nvSpPr>
          <p:cNvPr id="5" name="Espaço Reservado para Rodapé 4"/>
          <p:cNvSpPr>
            <a:spLocks noGrp="1"/>
          </p:cNvSpPr>
          <p:nvPr>
            <p:ph type="ftr" sz="quarter" idx="11"/>
          </p:nvPr>
        </p:nvSpPr>
        <p:spPr/>
        <p:txBody>
          <a:bodyPr/>
          <a:lstStyle/>
          <a:p>
            <a:r>
              <a:rPr lang="pt-BR" smtClean="0"/>
              <a:t>chagasCirio16</a:t>
            </a:r>
            <a:endParaRPr lang="pt-BR"/>
          </a:p>
        </p:txBody>
      </p:sp>
      <p:sp>
        <p:nvSpPr>
          <p:cNvPr id="6" name="Espaço Reservado para Número de Slide 5"/>
          <p:cNvSpPr>
            <a:spLocks noGrp="1"/>
          </p:cNvSpPr>
          <p:nvPr>
            <p:ph type="sldNum" sz="quarter" idx="12"/>
          </p:nvPr>
        </p:nvSpPr>
        <p:spPr/>
        <p:txBody>
          <a:bodyPr/>
          <a:lstStyle/>
          <a:p>
            <a:fld id="{687B63B0-43BA-42C7-B495-23D4A827BDB5}"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914401"/>
            <a:ext cx="2057400" cy="5211763"/>
          </a:xfrm>
        </p:spPr>
        <p:txBody>
          <a:bodyPr vert="eaVer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457200" y="914401"/>
            <a:ext cx="6019800" cy="5211763"/>
          </a:xfrm>
        </p:spPr>
        <p:txBody>
          <a:bodyPr vert="eaVer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085C4754-6F2C-4520-8687-E9220CE3FD92}" type="datetime1">
              <a:rPr lang="pt-BR" smtClean="0"/>
              <a:pPr/>
              <a:t>15/10/2019</a:t>
            </a:fld>
            <a:endParaRPr lang="pt-BR"/>
          </a:p>
        </p:txBody>
      </p:sp>
      <p:sp>
        <p:nvSpPr>
          <p:cNvPr id="5" name="Espaço Reservado para Rodapé 4"/>
          <p:cNvSpPr>
            <a:spLocks noGrp="1"/>
          </p:cNvSpPr>
          <p:nvPr>
            <p:ph type="ftr" sz="quarter" idx="11"/>
          </p:nvPr>
        </p:nvSpPr>
        <p:spPr/>
        <p:txBody>
          <a:bodyPr/>
          <a:lstStyle/>
          <a:p>
            <a:r>
              <a:rPr lang="pt-BR" smtClean="0"/>
              <a:t>chagasCirio16</a:t>
            </a:r>
            <a:endParaRPr lang="pt-BR"/>
          </a:p>
        </p:txBody>
      </p:sp>
      <p:sp>
        <p:nvSpPr>
          <p:cNvPr id="6" name="Espaço Reservado para Número de Slide 5"/>
          <p:cNvSpPr>
            <a:spLocks noGrp="1"/>
          </p:cNvSpPr>
          <p:nvPr>
            <p:ph type="sldNum" sz="quarter" idx="12"/>
          </p:nvPr>
        </p:nvSpPr>
        <p:spPr/>
        <p:txBody>
          <a:bodyPr/>
          <a:lstStyle/>
          <a:p>
            <a:fld id="{687B63B0-43BA-42C7-B495-23D4A827BDB5}"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p:txBody>
          <a:body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E53576C3-E6F0-4E21-960C-6A83C5E9DE67}" type="datetime1">
              <a:rPr lang="pt-BR" smtClean="0"/>
              <a:pPr/>
              <a:t>15/10/2019</a:t>
            </a:fld>
            <a:endParaRPr lang="pt-BR"/>
          </a:p>
        </p:txBody>
      </p:sp>
      <p:sp>
        <p:nvSpPr>
          <p:cNvPr id="5" name="Espaço Reservado para Rodapé 4"/>
          <p:cNvSpPr>
            <a:spLocks noGrp="1"/>
          </p:cNvSpPr>
          <p:nvPr>
            <p:ph type="ftr" sz="quarter" idx="11"/>
          </p:nvPr>
        </p:nvSpPr>
        <p:spPr/>
        <p:txBody>
          <a:bodyPr/>
          <a:lstStyle/>
          <a:p>
            <a:r>
              <a:rPr lang="pt-BR" smtClean="0"/>
              <a:t>chagasCirio16</a:t>
            </a:r>
            <a:endParaRPr lang="pt-BR"/>
          </a:p>
        </p:txBody>
      </p:sp>
      <p:sp>
        <p:nvSpPr>
          <p:cNvPr id="6" name="Espaço Reservado para Número de Slide 5"/>
          <p:cNvSpPr>
            <a:spLocks noGrp="1"/>
          </p:cNvSpPr>
          <p:nvPr>
            <p:ph type="sldNum" sz="quarter" idx="12"/>
          </p:nvPr>
        </p:nvSpPr>
        <p:spPr/>
        <p:txBody>
          <a:bodyPr/>
          <a:lstStyle/>
          <a:p>
            <a:fld id="{687B63B0-43BA-42C7-B495-23D4A827BDB5}"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p>
            <a:fld id="{4D7C7F8E-E928-45D6-AE69-009592AB0B62}" type="datetime1">
              <a:rPr lang="pt-BR" smtClean="0"/>
              <a:pPr/>
              <a:t>15/10/2019</a:t>
            </a:fld>
            <a:endParaRPr lang="pt-BR"/>
          </a:p>
        </p:txBody>
      </p:sp>
      <p:sp>
        <p:nvSpPr>
          <p:cNvPr id="5" name="Espaço Reservado para Rodapé 4"/>
          <p:cNvSpPr>
            <a:spLocks noGrp="1"/>
          </p:cNvSpPr>
          <p:nvPr>
            <p:ph type="ftr" sz="quarter" idx="11"/>
          </p:nvPr>
        </p:nvSpPr>
        <p:spPr/>
        <p:txBody>
          <a:bodyPr/>
          <a:lstStyle/>
          <a:p>
            <a:r>
              <a:rPr lang="pt-BR" smtClean="0"/>
              <a:t>chagasCirio16</a:t>
            </a:r>
            <a:endParaRPr lang="pt-BR"/>
          </a:p>
        </p:txBody>
      </p:sp>
      <p:sp>
        <p:nvSpPr>
          <p:cNvPr id="6" name="Espaço Reservado para Número de Slide 5"/>
          <p:cNvSpPr>
            <a:spLocks noGrp="1"/>
          </p:cNvSpPr>
          <p:nvPr>
            <p:ph type="sldNum" sz="quarter" idx="12"/>
          </p:nvPr>
        </p:nvSpPr>
        <p:spPr/>
        <p:txBody>
          <a:bodyPr/>
          <a:lstStyle/>
          <a:p>
            <a:fld id="{687B63B0-43BA-42C7-B495-23D4A827BDB5}" type="slidenum">
              <a:rPr lang="pt-BR" smtClean="0"/>
              <a:pPr/>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52C85EFD-E4B5-460A-9A4D-5963AFCB7B1C}" type="datetime1">
              <a:rPr lang="pt-BR" smtClean="0"/>
              <a:pPr/>
              <a:t>15/10/2019</a:t>
            </a:fld>
            <a:endParaRPr lang="pt-BR"/>
          </a:p>
        </p:txBody>
      </p:sp>
      <p:sp>
        <p:nvSpPr>
          <p:cNvPr id="6" name="Espaço Reservado para Rodapé 5"/>
          <p:cNvSpPr>
            <a:spLocks noGrp="1"/>
          </p:cNvSpPr>
          <p:nvPr>
            <p:ph type="ftr" sz="quarter" idx="11"/>
          </p:nvPr>
        </p:nvSpPr>
        <p:spPr/>
        <p:txBody>
          <a:bodyPr/>
          <a:lstStyle/>
          <a:p>
            <a:r>
              <a:rPr lang="pt-BR" smtClean="0"/>
              <a:t>chagasCirio16</a:t>
            </a:r>
            <a:endParaRPr lang="pt-BR"/>
          </a:p>
        </p:txBody>
      </p:sp>
      <p:sp>
        <p:nvSpPr>
          <p:cNvPr id="7" name="Espaço Reservado para Número de Slide 6"/>
          <p:cNvSpPr>
            <a:spLocks noGrp="1"/>
          </p:cNvSpPr>
          <p:nvPr>
            <p:ph type="sldNum" sz="quarter" idx="12"/>
          </p:nvPr>
        </p:nvSpPr>
        <p:spPr/>
        <p:txBody>
          <a:bodyPr/>
          <a:lstStyle/>
          <a:p>
            <a:fld id="{687B63B0-43BA-42C7-B495-23D4A827BDB5}"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229600" cy="1143000"/>
          </a:xfrm>
        </p:spPr>
        <p:txBody>
          <a:bodyPr tIns="45720" anchor="b"/>
          <a:lstStyle>
            <a:lvl1pPr>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p>
            <a:fld id="{3EC72F4C-82F3-46B8-B8B8-AADBE93990EE}" type="datetime1">
              <a:rPr lang="pt-BR" smtClean="0"/>
              <a:pPr/>
              <a:t>15/10/2019</a:t>
            </a:fld>
            <a:endParaRPr lang="pt-BR"/>
          </a:p>
        </p:txBody>
      </p:sp>
      <p:sp>
        <p:nvSpPr>
          <p:cNvPr id="8" name="Espaço Reservado para Rodapé 7"/>
          <p:cNvSpPr>
            <a:spLocks noGrp="1"/>
          </p:cNvSpPr>
          <p:nvPr>
            <p:ph type="ftr" sz="quarter" idx="11"/>
          </p:nvPr>
        </p:nvSpPr>
        <p:spPr/>
        <p:txBody>
          <a:bodyPr/>
          <a:lstStyle/>
          <a:p>
            <a:r>
              <a:rPr lang="pt-BR" smtClean="0"/>
              <a:t>chagasCirio16</a:t>
            </a:r>
            <a:endParaRPr lang="pt-BR"/>
          </a:p>
        </p:txBody>
      </p:sp>
      <p:sp>
        <p:nvSpPr>
          <p:cNvPr id="9" name="Espaço Reservado para Número de Slide 8"/>
          <p:cNvSpPr>
            <a:spLocks noGrp="1"/>
          </p:cNvSpPr>
          <p:nvPr>
            <p:ph type="sldNum" sz="quarter" idx="12"/>
          </p:nvPr>
        </p:nvSpPr>
        <p:spPr/>
        <p:txBody>
          <a:bodyPr/>
          <a:lstStyle/>
          <a:p>
            <a:fld id="{687B63B0-43BA-42C7-B495-23D4A827BDB5}"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p>
            <a:fld id="{8ED8D252-FE90-4096-9223-3DB9C858CB80}" type="datetime1">
              <a:rPr lang="pt-BR" smtClean="0"/>
              <a:pPr/>
              <a:t>15/10/2019</a:t>
            </a:fld>
            <a:endParaRPr lang="pt-BR"/>
          </a:p>
        </p:txBody>
      </p:sp>
      <p:sp>
        <p:nvSpPr>
          <p:cNvPr id="4" name="Espaço Reservado para Rodapé 3"/>
          <p:cNvSpPr>
            <a:spLocks noGrp="1"/>
          </p:cNvSpPr>
          <p:nvPr>
            <p:ph type="ftr" sz="quarter" idx="11"/>
          </p:nvPr>
        </p:nvSpPr>
        <p:spPr/>
        <p:txBody>
          <a:bodyPr/>
          <a:lstStyle/>
          <a:p>
            <a:r>
              <a:rPr lang="pt-BR" smtClean="0"/>
              <a:t>chagasCirio16</a:t>
            </a:r>
            <a:endParaRPr lang="pt-BR"/>
          </a:p>
        </p:txBody>
      </p:sp>
      <p:sp>
        <p:nvSpPr>
          <p:cNvPr id="5" name="Espaço Reservado para Número de Slide 4"/>
          <p:cNvSpPr>
            <a:spLocks noGrp="1"/>
          </p:cNvSpPr>
          <p:nvPr>
            <p:ph type="sldNum" sz="quarter" idx="12"/>
          </p:nvPr>
        </p:nvSpPr>
        <p:spPr/>
        <p:txBody>
          <a:bodyPr/>
          <a:lstStyle/>
          <a:p>
            <a:fld id="{687B63B0-43BA-42C7-B495-23D4A827BDB5}"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8DE4632-48D1-4800-AE2D-5014E130C477}" type="datetime1">
              <a:rPr lang="pt-BR" smtClean="0"/>
              <a:pPr/>
              <a:t>15/10/2019</a:t>
            </a:fld>
            <a:endParaRPr lang="pt-BR"/>
          </a:p>
        </p:txBody>
      </p:sp>
      <p:sp>
        <p:nvSpPr>
          <p:cNvPr id="3" name="Espaço Reservado para Rodapé 2"/>
          <p:cNvSpPr>
            <a:spLocks noGrp="1"/>
          </p:cNvSpPr>
          <p:nvPr>
            <p:ph type="ftr" sz="quarter" idx="11"/>
          </p:nvPr>
        </p:nvSpPr>
        <p:spPr/>
        <p:txBody>
          <a:bodyPr/>
          <a:lstStyle/>
          <a:p>
            <a:r>
              <a:rPr lang="pt-BR" smtClean="0"/>
              <a:t>chagasCirio16</a:t>
            </a:r>
            <a:endParaRPr lang="pt-BR"/>
          </a:p>
        </p:txBody>
      </p:sp>
      <p:sp>
        <p:nvSpPr>
          <p:cNvPr id="4" name="Espaço Reservado para Número de Slide 3"/>
          <p:cNvSpPr>
            <a:spLocks noGrp="1"/>
          </p:cNvSpPr>
          <p:nvPr>
            <p:ph type="sldNum" sz="quarter" idx="12"/>
          </p:nvPr>
        </p:nvSpPr>
        <p:spPr/>
        <p:txBody>
          <a:bodyPr/>
          <a:lstStyle/>
          <a:p>
            <a:fld id="{687B63B0-43BA-42C7-B495-23D4A827BDB5}"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p>
            <a:fld id="{BC8A32B4-8B07-4088-A444-71A1AC37DF2E}" type="datetime1">
              <a:rPr lang="pt-BR" smtClean="0"/>
              <a:pPr/>
              <a:t>15/10/2019</a:t>
            </a:fld>
            <a:endParaRPr lang="pt-BR"/>
          </a:p>
        </p:txBody>
      </p:sp>
      <p:sp>
        <p:nvSpPr>
          <p:cNvPr id="6" name="Espaço Reservado para Rodapé 5"/>
          <p:cNvSpPr>
            <a:spLocks noGrp="1"/>
          </p:cNvSpPr>
          <p:nvPr>
            <p:ph type="ftr" sz="quarter" idx="11"/>
          </p:nvPr>
        </p:nvSpPr>
        <p:spPr/>
        <p:txBody>
          <a:bodyPr/>
          <a:lstStyle/>
          <a:p>
            <a:r>
              <a:rPr lang="pt-BR" smtClean="0"/>
              <a:t>chagasCirio16</a:t>
            </a:r>
            <a:endParaRPr lang="pt-BR"/>
          </a:p>
        </p:txBody>
      </p:sp>
      <p:sp>
        <p:nvSpPr>
          <p:cNvPr id="7" name="Espaço Reservado para Número de Slide 6"/>
          <p:cNvSpPr>
            <a:spLocks noGrp="1"/>
          </p:cNvSpPr>
          <p:nvPr>
            <p:ph type="sldNum" sz="quarter" idx="12"/>
          </p:nvPr>
        </p:nvSpPr>
        <p:spPr/>
        <p:txBody>
          <a:bodyPr/>
          <a:lstStyle/>
          <a:p>
            <a:fld id="{687B63B0-43BA-42C7-B495-23D4A827BDB5}"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9" name="Retângulo com Único Canto Aparado e Arredondad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ângulo retângu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ítu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t-BR" smtClean="0"/>
              <a:t>Clique para editar o estilo do título mestre</a:t>
            </a:r>
            <a:endParaRPr kumimoji="0" lang="en-US"/>
          </a:p>
        </p:txBody>
      </p:sp>
      <p:sp>
        <p:nvSpPr>
          <p:cNvPr id="4" name="Espaço Reservado para Tex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t-BR" smtClean="0"/>
              <a:t>Clique para editar os estilos do texto mestre</a:t>
            </a:r>
          </a:p>
        </p:txBody>
      </p:sp>
      <p:sp>
        <p:nvSpPr>
          <p:cNvPr id="5" name="Espaço Reservado para Data 4"/>
          <p:cNvSpPr>
            <a:spLocks noGrp="1"/>
          </p:cNvSpPr>
          <p:nvPr>
            <p:ph type="dt" sz="half" idx="10"/>
          </p:nvPr>
        </p:nvSpPr>
        <p:spPr/>
        <p:txBody>
          <a:bodyPr/>
          <a:lstStyle/>
          <a:p>
            <a:fld id="{96B45447-2716-423C-9CD6-7BA9D88FC0FA}" type="datetime1">
              <a:rPr lang="pt-BR" smtClean="0"/>
              <a:pPr/>
              <a:t>15/10/2019</a:t>
            </a:fld>
            <a:endParaRPr lang="pt-BR"/>
          </a:p>
        </p:txBody>
      </p:sp>
      <p:sp>
        <p:nvSpPr>
          <p:cNvPr id="6" name="Espaço Reservado para Rodapé 5"/>
          <p:cNvSpPr>
            <a:spLocks noGrp="1"/>
          </p:cNvSpPr>
          <p:nvPr>
            <p:ph type="ftr" sz="quarter" idx="11"/>
          </p:nvPr>
        </p:nvSpPr>
        <p:spPr/>
        <p:txBody>
          <a:bodyPr/>
          <a:lstStyle/>
          <a:p>
            <a:r>
              <a:rPr lang="pt-BR" smtClean="0"/>
              <a:t>chagasCirio16</a:t>
            </a:r>
            <a:endParaRPr lang="pt-BR"/>
          </a:p>
        </p:txBody>
      </p:sp>
      <p:sp>
        <p:nvSpPr>
          <p:cNvPr id="7" name="Espaço Reservado para Número de Slide 6"/>
          <p:cNvSpPr>
            <a:spLocks noGrp="1"/>
          </p:cNvSpPr>
          <p:nvPr>
            <p:ph type="sldNum" sz="quarter" idx="12"/>
          </p:nvPr>
        </p:nvSpPr>
        <p:spPr>
          <a:xfrm>
            <a:off x="8077200" y="6356350"/>
            <a:ext cx="609600" cy="365125"/>
          </a:xfrm>
        </p:spPr>
        <p:txBody>
          <a:bodyPr/>
          <a:lstStyle/>
          <a:p>
            <a:fld id="{687B63B0-43BA-42C7-B495-23D4A827BDB5}" type="slidenum">
              <a:rPr lang="pt-BR" smtClean="0"/>
              <a:pPr/>
              <a:t>‹nº›</a:t>
            </a:fld>
            <a:endParaRPr lang="pt-BR"/>
          </a:p>
        </p:txBody>
      </p:sp>
      <p:sp>
        <p:nvSpPr>
          <p:cNvPr id="3" name="Espaço Reservado para Imagem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t-BR" smtClean="0"/>
              <a:t>Clique no ícone para adicionar uma imagem</a:t>
            </a:r>
            <a:endParaRPr kumimoji="0" lang="en-US" dirty="0"/>
          </a:p>
        </p:txBody>
      </p:sp>
      <p:sp>
        <p:nvSpPr>
          <p:cNvPr id="10" name="Forma liv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a liv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a liv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a liv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ço Reservado para Títu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t-BR" smtClean="0"/>
              <a:t>Clique para editar o estilo do título mestre</a:t>
            </a:r>
            <a:endParaRPr kumimoji="0" lang="en-US"/>
          </a:p>
        </p:txBody>
      </p:sp>
      <p:sp>
        <p:nvSpPr>
          <p:cNvPr id="30" name="Espaço Reservado para Tex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0" name="Espaço Reservado para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730697E-E924-4AF4-8073-677D4EA9C765}" type="datetime1">
              <a:rPr lang="pt-BR" smtClean="0"/>
              <a:pPr/>
              <a:t>15/10/2019</a:t>
            </a:fld>
            <a:endParaRPr lang="pt-BR"/>
          </a:p>
        </p:txBody>
      </p:sp>
      <p:sp>
        <p:nvSpPr>
          <p:cNvPr id="22" name="Espaço Reservado para Rodapé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pt-BR" smtClean="0"/>
              <a:t>chagasCirio16</a:t>
            </a:r>
            <a:endParaRPr lang="pt-BR"/>
          </a:p>
        </p:txBody>
      </p:sp>
      <p:sp>
        <p:nvSpPr>
          <p:cNvPr id="18" name="Espaço Reservado para Número de Slid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87B63B0-43BA-42C7-B495-23D4A827BDB5}" type="slidenum">
              <a:rPr lang="pt-BR" smtClean="0"/>
              <a:pPr/>
              <a:t>‹nº›</a:t>
            </a:fld>
            <a:endParaRPr lang="pt-BR"/>
          </a:p>
        </p:txBody>
      </p:sp>
      <p:grpSp>
        <p:nvGrpSpPr>
          <p:cNvPr id="2" name="Grupo 1"/>
          <p:cNvGrpSpPr/>
          <p:nvPr/>
        </p:nvGrpSpPr>
        <p:grpSpPr>
          <a:xfrm>
            <a:off x="-19017" y="202408"/>
            <a:ext cx="9180548" cy="649224"/>
            <a:chOff x="-19045" y="216550"/>
            <a:chExt cx="9180548" cy="649224"/>
          </a:xfrm>
        </p:grpSpPr>
        <p:sp>
          <p:nvSpPr>
            <p:cNvPr id="12" name="Forma liv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a liv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vatican.va/holy_father/benedict_xvi/speeches/2007/may/documents/hf_ben-xvi_spe_20070513_conference-aparecida_po.html" TargetMode="External"/><Relationship Id="rId2" Type="http://schemas.openxmlformats.org/officeDocument/2006/relationships/hyperlink" Target="http://w2.vatican.va/content/francesco/pt/apost_exhortations/documents/papa-francesco_esortazione-ap_20131124_evangelii-gaudium.html"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revistasera.info/wp-content/uploads/2013/08/criacao-adao.jpg"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w2.vatican.va/content/john-paul-ii/pt/encyclicals/documents/hf_jp-ii_enc_25031987_redemptoris-mater.html"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biblehub.com/greek/3588.htm" TargetMode="External"/><Relationship Id="rId2" Type="http://schemas.openxmlformats.org/officeDocument/2006/relationships/hyperlink" Target="http://biblehub.com/greek/1519.htm" TargetMode="External"/><Relationship Id="rId1" Type="http://schemas.openxmlformats.org/officeDocument/2006/relationships/slideLayout" Target="../slideLayouts/slideLayout7.xml"/><Relationship Id="rId4" Type="http://schemas.openxmlformats.org/officeDocument/2006/relationships/hyperlink" Target="http://biblehub.com/greek/2398.ht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video" Target="file:///G:\Canto%20Gregoriano%20-%20SALVE%20REGINA.mp4"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video" Target="file:///G:\Salve%20Regina%20@%20Notre-Dame%20de%20Paris.mp4"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video" Target="file:///G:\Salve%20Rainha.mp4" TargetMode="External"/></Relationships>
</file>

<file path=ppt/slides/_rels/slide7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revistasera.info/wp-content/uploads/2013/08/criacao-adao.jpg" TargetMode="Externa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1</a:t>
            </a:fld>
            <a:endParaRPr lang="pt-BR"/>
          </a:p>
        </p:txBody>
      </p:sp>
      <p:pic>
        <p:nvPicPr>
          <p:cNvPr id="4" name="Picture 2" descr="E:\VARIOS\IMG-20170405-WA0022.jpg"/>
          <p:cNvPicPr>
            <a:picLocks noChangeAspect="1" noChangeArrowheads="1"/>
          </p:cNvPicPr>
          <p:nvPr/>
        </p:nvPicPr>
        <p:blipFill>
          <a:blip r:embed="rId2" cstate="print"/>
          <a:srcRect/>
          <a:stretch>
            <a:fillRect/>
          </a:stretch>
        </p:blipFill>
        <p:spPr bwMode="auto">
          <a:xfrm>
            <a:off x="2148766" y="144016"/>
            <a:ext cx="4611383" cy="652534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2"/>
          <p:cNvSpPr>
            <a:spLocks noGrp="1"/>
          </p:cNvSpPr>
          <p:nvPr>
            <p:ph type="sldNum" sz="quarter" idx="12"/>
          </p:nvPr>
        </p:nvSpPr>
        <p:spPr/>
        <p:txBody>
          <a:bodyPr/>
          <a:lstStyle/>
          <a:p>
            <a:fld id="{687B63B0-43BA-42C7-B495-23D4A827BDB5}" type="slidenum">
              <a:rPr lang="pt-BR" smtClean="0"/>
              <a:pPr/>
              <a:t>10</a:t>
            </a:fld>
            <a:endParaRPr lang="pt-BR"/>
          </a:p>
        </p:txBody>
      </p:sp>
      <p:sp>
        <p:nvSpPr>
          <p:cNvPr id="4" name="Retângulo 3"/>
          <p:cNvSpPr/>
          <p:nvPr/>
        </p:nvSpPr>
        <p:spPr>
          <a:xfrm>
            <a:off x="404664" y="2205439"/>
            <a:ext cx="8415808" cy="4524315"/>
          </a:xfrm>
          <a:prstGeom prst="rect">
            <a:avLst/>
          </a:prstGeom>
        </p:spPr>
        <p:txBody>
          <a:bodyPr wrap="square">
            <a:spAutoFit/>
          </a:bodyPr>
          <a:lstStyle/>
          <a:p>
            <a:pPr algn="just"/>
            <a:r>
              <a:rPr lang="pt-BR" sz="3200" b="1" dirty="0" smtClean="0"/>
              <a:t>Não me cansarei de repetir estas palavras de BENTO XVI que nos levam ao centro do Evangelho: «AO INÍCIO DO SER CRISTÃO, NÃO HÁ UMA DECISÃO ÉTICA OU UMA GRANDE IDEIA, MAS O </a:t>
            </a:r>
            <a:r>
              <a:rPr lang="pt-BR" sz="3200" b="1" dirty="0" smtClean="0">
                <a:solidFill>
                  <a:srgbClr val="FF0000"/>
                </a:solidFill>
              </a:rPr>
              <a:t>ENCONTRO</a:t>
            </a:r>
            <a:r>
              <a:rPr lang="pt-BR" sz="3200" b="1" dirty="0" smtClean="0"/>
              <a:t> COM UM ACONTECIMENTO, </a:t>
            </a:r>
            <a:r>
              <a:rPr lang="pt-BR" sz="3200" b="1" dirty="0" smtClean="0">
                <a:solidFill>
                  <a:srgbClr val="FF0000"/>
                </a:solidFill>
              </a:rPr>
              <a:t>COM UMA PESSOA </a:t>
            </a:r>
            <a:r>
              <a:rPr lang="pt-BR" sz="3200" b="1" dirty="0" smtClean="0"/>
              <a:t>QUE DÁ À VIDA UM NOVO HORIZONTE E, DESTA FORMA, O RUMO DECISIVO».(EG 7)</a:t>
            </a:r>
            <a:endParaRPr lang="pt-BR" sz="3200" b="1" dirty="0"/>
          </a:p>
        </p:txBody>
      </p:sp>
      <p:sp>
        <p:nvSpPr>
          <p:cNvPr id="5" name="CaixaDeTexto 4"/>
          <p:cNvSpPr txBox="1"/>
          <p:nvPr/>
        </p:nvSpPr>
        <p:spPr>
          <a:xfrm>
            <a:off x="242646" y="716503"/>
            <a:ext cx="8361802" cy="1200329"/>
          </a:xfrm>
          <a:prstGeom prst="rect">
            <a:avLst/>
          </a:prstGeom>
          <a:noFill/>
        </p:spPr>
        <p:txBody>
          <a:bodyPr wrap="square" rtlCol="0">
            <a:spAutoFit/>
          </a:bodyPr>
          <a:lstStyle/>
          <a:p>
            <a:pPr lvl="0" algn="ctr"/>
            <a:r>
              <a:rPr lang="pt-BR" sz="3600" b="1" dirty="0" smtClean="0"/>
              <a:t>NOVA EVANGELIZAÇÃO: </a:t>
            </a:r>
          </a:p>
          <a:p>
            <a:pPr lvl="0" algn="ctr"/>
            <a:r>
              <a:rPr lang="pt-BR" sz="3600" b="1" dirty="0" smtClean="0"/>
              <a:t>ENCONTRO COM CRISTO</a:t>
            </a:r>
            <a:endParaRPr lang="pt-B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11</a:t>
            </a:fld>
            <a:endParaRPr lang="pt-BR"/>
          </a:p>
        </p:txBody>
      </p:sp>
      <p:sp>
        <p:nvSpPr>
          <p:cNvPr id="4" name="Retângulo 3"/>
          <p:cNvSpPr/>
          <p:nvPr/>
        </p:nvSpPr>
        <p:spPr>
          <a:xfrm>
            <a:off x="566682" y="620688"/>
            <a:ext cx="8253790" cy="3785652"/>
          </a:xfrm>
          <a:prstGeom prst="rect">
            <a:avLst/>
          </a:prstGeom>
        </p:spPr>
        <p:txBody>
          <a:bodyPr wrap="square">
            <a:spAutoFit/>
          </a:bodyPr>
          <a:lstStyle/>
          <a:p>
            <a:pPr algn="ctr"/>
            <a:r>
              <a:rPr lang="pt-BR" sz="6000" b="1" dirty="0" smtClean="0"/>
              <a:t>A IGREJA NÃO CRESCE POR PROSELITISMO, MAS «POR ATRAÇÃO».</a:t>
            </a:r>
            <a:endParaRPr lang="pt-BR" sz="6000" b="1" dirty="0"/>
          </a:p>
        </p:txBody>
      </p:sp>
      <p:sp>
        <p:nvSpPr>
          <p:cNvPr id="5" name="CaixaDeTexto 4"/>
          <p:cNvSpPr txBox="1"/>
          <p:nvPr/>
        </p:nvSpPr>
        <p:spPr>
          <a:xfrm>
            <a:off x="836712" y="4725144"/>
            <a:ext cx="7839744" cy="1200329"/>
          </a:xfrm>
          <a:prstGeom prst="rect">
            <a:avLst/>
          </a:prstGeom>
          <a:noFill/>
        </p:spPr>
        <p:txBody>
          <a:bodyPr wrap="square" rtlCol="0">
            <a:spAutoFit/>
          </a:bodyPr>
          <a:lstStyle/>
          <a:p>
            <a:r>
              <a:rPr lang="pt-BR" dirty="0" smtClean="0">
                <a:hlinkClick r:id="rId2"/>
              </a:rPr>
              <a:t>[13]</a:t>
            </a:r>
            <a:r>
              <a:rPr lang="pt-BR" dirty="0" smtClean="0"/>
              <a:t>Bento XVI, </a:t>
            </a:r>
            <a:r>
              <a:rPr lang="pt-BR" i="1" dirty="0" smtClean="0">
                <a:hlinkClick r:id="rId3"/>
              </a:rPr>
              <a:t>Homilia na Eucaristia de inauguração da V Conferência Geral do Episcopado Latino-americano e do Caribe</a:t>
            </a:r>
            <a:r>
              <a:rPr lang="pt-BR" i="1" dirty="0" smtClean="0"/>
              <a:t> </a:t>
            </a:r>
            <a:r>
              <a:rPr lang="pt-BR" dirty="0" smtClean="0"/>
              <a:t>(Santuário da Aparecida – Brasil, 13 de Maio de 2007): </a:t>
            </a:r>
            <a:r>
              <a:rPr lang="pt-BR" i="1" dirty="0" smtClean="0"/>
              <a:t>AAS </a:t>
            </a:r>
            <a:r>
              <a:rPr lang="pt-BR" dirty="0" smtClean="0"/>
              <a:t>99 (2007), 437.</a:t>
            </a:r>
            <a:endParaRPr lang="pt-B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12</a:t>
            </a:fld>
            <a:endParaRPr lang="pt-BR"/>
          </a:p>
        </p:txBody>
      </p:sp>
      <p:sp>
        <p:nvSpPr>
          <p:cNvPr id="4" name="Retângulo 3"/>
          <p:cNvSpPr/>
          <p:nvPr/>
        </p:nvSpPr>
        <p:spPr>
          <a:xfrm>
            <a:off x="1547664" y="1916832"/>
            <a:ext cx="6480720" cy="2308324"/>
          </a:xfrm>
          <a:prstGeom prst="rect">
            <a:avLst/>
          </a:prstGeom>
        </p:spPr>
        <p:txBody>
          <a:bodyPr wrap="square">
            <a:spAutoFit/>
          </a:bodyPr>
          <a:lstStyle/>
          <a:p>
            <a:pPr algn="ctr"/>
            <a:r>
              <a:rPr lang="pt-BR" sz="3600" b="1" dirty="0" smtClean="0"/>
              <a:t>HÁ UM ESTILO MARIANO NA ATIVIDADE EVANGELIZADORA DA IGREJA. </a:t>
            </a:r>
            <a:r>
              <a:rPr lang="pt-BR" sz="1000" b="1" dirty="0" smtClean="0"/>
              <a:t>(EG 288).</a:t>
            </a:r>
            <a:endParaRPr lang="pt-BR" sz="10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13</a:t>
            </a:fld>
            <a:endParaRPr lang="pt-BR"/>
          </a:p>
        </p:txBody>
      </p:sp>
      <p:sp>
        <p:nvSpPr>
          <p:cNvPr id="4" name="Retângulo 3"/>
          <p:cNvSpPr/>
          <p:nvPr/>
        </p:nvSpPr>
        <p:spPr>
          <a:xfrm>
            <a:off x="971600" y="2086977"/>
            <a:ext cx="7488832" cy="2062103"/>
          </a:xfrm>
          <a:prstGeom prst="rect">
            <a:avLst/>
          </a:prstGeom>
        </p:spPr>
        <p:txBody>
          <a:bodyPr wrap="square">
            <a:spAutoFit/>
          </a:bodyPr>
          <a:lstStyle/>
          <a:p>
            <a:pPr algn="just"/>
            <a:r>
              <a:rPr lang="pt-BR" sz="3200" b="1" dirty="0" smtClean="0"/>
              <a:t>Maria sabe reconhecer os vestígios do Espírito de Deus tanto nos grandes acontecimentos como naqueles que parecem imperceptíveis. </a:t>
            </a:r>
            <a:r>
              <a:rPr lang="pt-BR" b="1" dirty="0" smtClean="0"/>
              <a:t>(EG 288)</a:t>
            </a:r>
            <a:endParaRPr lang="pt-B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14</a:t>
            </a:fld>
            <a:endParaRPr lang="pt-BR"/>
          </a:p>
        </p:txBody>
      </p:sp>
      <p:sp>
        <p:nvSpPr>
          <p:cNvPr id="4" name="CaixaDeTexto 3"/>
          <p:cNvSpPr txBox="1"/>
          <p:nvPr/>
        </p:nvSpPr>
        <p:spPr>
          <a:xfrm>
            <a:off x="1259632" y="2852936"/>
            <a:ext cx="6984776" cy="646331"/>
          </a:xfrm>
          <a:prstGeom prst="rect">
            <a:avLst/>
          </a:prstGeom>
          <a:noFill/>
        </p:spPr>
        <p:txBody>
          <a:bodyPr wrap="square" rtlCol="0">
            <a:spAutoFit/>
          </a:bodyPr>
          <a:lstStyle/>
          <a:p>
            <a:pPr algn="ctr"/>
            <a:r>
              <a:rPr lang="pt-BR" sz="3600" b="1" dirty="0" smtClean="0"/>
              <a:t>HISTÓRICO SALVE RAINHA</a:t>
            </a:r>
            <a:endParaRPr lang="pt-BR" sz="36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15</a:t>
            </a:fld>
            <a:endParaRPr lang="pt-BR"/>
          </a:p>
        </p:txBody>
      </p:sp>
      <p:sp>
        <p:nvSpPr>
          <p:cNvPr id="1025" name="Rectangle 1"/>
          <p:cNvSpPr>
            <a:spLocks noChangeArrowheads="1"/>
          </p:cNvSpPr>
          <p:nvPr/>
        </p:nvSpPr>
        <p:spPr bwMode="auto">
          <a:xfrm>
            <a:off x="323528" y="574804"/>
            <a:ext cx="8496944" cy="58785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PT" sz="2800" b="1" i="0" u="none" strike="noStrike" cap="none" normalizeH="0" baseline="0" dirty="0" smtClean="0">
                <a:ln>
                  <a:noFill/>
                </a:ln>
                <a:effectLst/>
                <a:latin typeface="Times New Roman" pitchFamily="18" charset="0"/>
                <a:ea typeface="Calibri" pitchFamily="34" charset="0"/>
                <a:cs typeface="Times New Roman" pitchFamily="18" charset="0"/>
              </a:rPr>
              <a:t>ORIGEM</a:t>
            </a:r>
            <a:endParaRPr kumimoji="0" lang="pt-BR" sz="11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PT" sz="3600" b="0" i="0" u="none" strike="noStrike" cap="none" normalizeH="0" baseline="0" dirty="0" smtClean="0">
                <a:ln>
                  <a:noFill/>
                </a:ln>
                <a:effectLst/>
                <a:latin typeface="Times New Roman" pitchFamily="18" charset="0"/>
                <a:ea typeface="Calibri" pitchFamily="34" charset="0"/>
                <a:cs typeface="Times New Roman" pitchFamily="18" charset="0"/>
              </a:rPr>
              <a:t>A autoria da ora</a:t>
            </a:r>
            <a:r>
              <a:rPr kumimoji="0" lang="pt-PT" sz="3600" b="0" i="0" u="none" strike="noStrike" cap="none" normalizeH="0" baseline="0" dirty="0" smtClean="0">
                <a:ln>
                  <a:noFill/>
                </a:ln>
                <a:effectLst/>
                <a:latin typeface="Calibri"/>
                <a:ea typeface="Calibri" pitchFamily="34" charset="0"/>
                <a:cs typeface="Times New Roman" pitchFamily="18" charset="0"/>
              </a:rPr>
              <a:t>ç</a:t>
            </a:r>
            <a:r>
              <a:rPr kumimoji="0" lang="pt-PT" sz="3600" b="0" i="0" u="none" strike="noStrike" cap="none" normalizeH="0" baseline="0" dirty="0" smtClean="0">
                <a:ln>
                  <a:noFill/>
                </a:ln>
                <a:effectLst/>
                <a:latin typeface="Times New Roman" pitchFamily="18" charset="0"/>
                <a:ea typeface="Calibri" pitchFamily="34" charset="0"/>
                <a:cs typeface="Times New Roman" pitchFamily="18" charset="0"/>
              </a:rPr>
              <a:t>ão </a:t>
            </a:r>
            <a:r>
              <a:rPr kumimoji="0" lang="pt-PT" sz="3600" b="0" i="0" u="none" strike="noStrike" cap="none" normalizeH="0" baseline="0" dirty="0" smtClean="0">
                <a:ln>
                  <a:noFill/>
                </a:ln>
                <a:effectLst/>
                <a:latin typeface="Calibri"/>
                <a:ea typeface="Calibri" pitchFamily="34" charset="0"/>
                <a:cs typeface="Times New Roman" pitchFamily="18" charset="0"/>
              </a:rPr>
              <a:t>é</a:t>
            </a:r>
            <a:r>
              <a:rPr kumimoji="0" lang="pt-PT" sz="3600" b="0" i="0" u="none" strike="noStrike" cap="none" normalizeH="0" baseline="0" dirty="0" smtClean="0">
                <a:ln>
                  <a:noFill/>
                </a:ln>
                <a:effectLst/>
                <a:latin typeface="Times New Roman" pitchFamily="18" charset="0"/>
                <a:ea typeface="Calibri" pitchFamily="34" charset="0"/>
                <a:cs typeface="Times New Roman" pitchFamily="18" charset="0"/>
              </a:rPr>
              <a:t> atribu</a:t>
            </a:r>
            <a:r>
              <a:rPr kumimoji="0" lang="pt-PT" sz="3600" b="0" i="0" u="none" strike="noStrike" cap="none" normalizeH="0" baseline="0" dirty="0" smtClean="0">
                <a:ln>
                  <a:noFill/>
                </a:ln>
                <a:effectLst/>
                <a:latin typeface="Calibri"/>
                <a:ea typeface="Calibri" pitchFamily="34" charset="0"/>
                <a:cs typeface="Times New Roman" pitchFamily="18" charset="0"/>
              </a:rPr>
              <a:t>í</a:t>
            </a:r>
            <a:r>
              <a:rPr kumimoji="0" lang="pt-PT" sz="3600" b="0" i="0" u="none" strike="noStrike" cap="none" normalizeH="0" baseline="0" dirty="0" smtClean="0">
                <a:ln>
                  <a:noFill/>
                </a:ln>
                <a:effectLst/>
                <a:latin typeface="Times New Roman" pitchFamily="18" charset="0"/>
                <a:ea typeface="Calibri" pitchFamily="34" charset="0"/>
                <a:cs typeface="Times New Roman" pitchFamily="18" charset="0"/>
              </a:rPr>
              <a:t>da </a:t>
            </a:r>
            <a:r>
              <a:rPr kumimoji="0" lang="pt-PT" sz="3600" b="0" i="0" cap="none" normalizeH="0" baseline="0" dirty="0" smtClean="0">
                <a:ln>
                  <a:noFill/>
                </a:ln>
                <a:latin typeface="Times New Roman" pitchFamily="18" charset="0"/>
                <a:ea typeface="Calibri" pitchFamily="34" charset="0"/>
                <a:cs typeface="Times New Roman" pitchFamily="18" charset="0"/>
              </a:rPr>
              <a:t>ao monge </a:t>
            </a:r>
            <a:r>
              <a:rPr kumimoji="0" lang="pt-PT" sz="3600" b="1" i="0" cap="none" normalizeH="0" baseline="0" dirty="0" smtClean="0">
                <a:ln>
                  <a:noFill/>
                </a:ln>
                <a:latin typeface="Times New Roman" pitchFamily="18" charset="0"/>
                <a:ea typeface="Calibri" pitchFamily="34" charset="0"/>
                <a:cs typeface="Times New Roman" pitchFamily="18" charset="0"/>
              </a:rPr>
              <a:t>HERMANO CONTRACTO, </a:t>
            </a:r>
            <a:r>
              <a:rPr kumimoji="0" lang="pt-PT" sz="3600" b="0" i="0" u="none" strike="noStrike" cap="none" normalizeH="0" baseline="0" dirty="0" smtClean="0">
                <a:ln>
                  <a:noFill/>
                </a:ln>
                <a:effectLst/>
                <a:latin typeface="Times New Roman" pitchFamily="18" charset="0"/>
                <a:ea typeface="Calibri" pitchFamily="34" charset="0"/>
                <a:cs typeface="Times New Roman" pitchFamily="18" charset="0"/>
              </a:rPr>
              <a:t>que a teria escrito por volta de </a:t>
            </a:r>
            <a:r>
              <a:rPr kumimoji="0" lang="pt-PT" sz="3600" b="1" i="0" u="none" strike="noStrike" cap="none" normalizeH="0" baseline="0" dirty="0" smtClean="0">
                <a:ln>
                  <a:noFill/>
                </a:ln>
                <a:effectLst/>
                <a:latin typeface="Times New Roman" pitchFamily="18" charset="0"/>
                <a:ea typeface="Calibri" pitchFamily="34" charset="0"/>
                <a:cs typeface="Times New Roman" pitchFamily="18" charset="0"/>
              </a:rPr>
              <a:t>1050,</a:t>
            </a:r>
            <a:r>
              <a:rPr kumimoji="0" lang="pt-PT" sz="3600" b="0" i="0" u="none" strike="noStrike" cap="none" normalizeH="0" baseline="0" dirty="0" smtClean="0">
                <a:ln>
                  <a:noFill/>
                </a:ln>
                <a:effectLst/>
                <a:latin typeface="Times New Roman" pitchFamily="18" charset="0"/>
                <a:ea typeface="Calibri" pitchFamily="34" charset="0"/>
                <a:cs typeface="Times New Roman" pitchFamily="18" charset="0"/>
              </a:rPr>
              <a:t> no mosteiro de Reichenau</a:t>
            </a:r>
            <a:r>
              <a:rPr kumimoji="0" lang="pt-PT" sz="3600" b="1" i="0" u="none" strike="noStrike" cap="none" normalizeH="0" baseline="0" dirty="0" smtClean="0">
                <a:ln>
                  <a:noFill/>
                </a:ln>
                <a:effectLst/>
                <a:latin typeface="Times New Roman" pitchFamily="18" charset="0"/>
                <a:ea typeface="Calibri" pitchFamily="34" charset="0"/>
                <a:cs typeface="Times New Roman" pitchFamily="18" charset="0"/>
              </a:rPr>
              <a:t>,</a:t>
            </a:r>
            <a:r>
              <a:rPr kumimoji="0" lang="pt-PT" sz="3600" b="0" i="0" u="none" strike="noStrike" cap="none" normalizeH="0" baseline="0" dirty="0" smtClean="0">
                <a:ln>
                  <a:noFill/>
                </a:ln>
                <a:effectLst/>
                <a:latin typeface="Times New Roman" pitchFamily="18" charset="0"/>
                <a:ea typeface="Calibri" pitchFamily="34" charset="0"/>
                <a:cs typeface="Times New Roman" pitchFamily="18" charset="0"/>
              </a:rPr>
              <a:t> no Sacro Império</a:t>
            </a:r>
            <a:r>
              <a:rPr kumimoji="0" lang="pt-PT" sz="3600" b="0" i="0" u="none" strike="noStrike" cap="none" normalizeH="0" dirty="0" smtClean="0">
                <a:ln>
                  <a:noFill/>
                </a:ln>
                <a:effectLst/>
                <a:latin typeface="Times New Roman" pitchFamily="18" charset="0"/>
                <a:ea typeface="Calibri" pitchFamily="34" charset="0"/>
                <a:cs typeface="Times New Roman" pitchFamily="18" charset="0"/>
              </a:rPr>
              <a:t> Romano-Germânico.</a:t>
            </a:r>
            <a:r>
              <a:rPr kumimoji="0" lang="pt-PT" sz="3600" b="0" i="0" u="none" strike="noStrike" cap="none" normalizeH="0" baseline="0" dirty="0" smtClean="0">
                <a:ln>
                  <a:noFill/>
                </a:ln>
                <a:effectLst/>
                <a:latin typeface="Times New Roman" pitchFamily="18" charset="0"/>
                <a:ea typeface="Calibri" pitchFamily="34" charset="0"/>
                <a:cs typeface="Times New Roman" pitchFamily="18" charset="0"/>
              </a:rPr>
              <a:t> Naquela </a:t>
            </a:r>
            <a:r>
              <a:rPr kumimoji="0" lang="pt-PT" sz="3600" b="0" i="0" u="none" strike="noStrike" cap="none" normalizeH="0" baseline="0" dirty="0" smtClean="0">
                <a:ln>
                  <a:noFill/>
                </a:ln>
                <a:effectLst/>
                <a:latin typeface="Calibri"/>
                <a:ea typeface="Calibri" pitchFamily="34" charset="0"/>
                <a:cs typeface="Times New Roman" pitchFamily="18" charset="0"/>
              </a:rPr>
              <a:t>é</a:t>
            </a:r>
            <a:r>
              <a:rPr kumimoji="0" lang="pt-PT" sz="3600" b="0" i="0" u="none" strike="noStrike" cap="none" normalizeH="0" baseline="0" dirty="0" smtClean="0">
                <a:ln>
                  <a:noFill/>
                </a:ln>
                <a:effectLst/>
                <a:latin typeface="Times New Roman" pitchFamily="18" charset="0"/>
                <a:ea typeface="Calibri" pitchFamily="34" charset="0"/>
                <a:cs typeface="Times New Roman" pitchFamily="18" charset="0"/>
              </a:rPr>
              <a:t>poca, a Europa central passava por calamidades naturais, epidemias</a:t>
            </a:r>
            <a:r>
              <a:rPr kumimoji="0" lang="pt-PT" sz="3600" b="1" i="0" u="none" strike="noStrike" cap="none" normalizeH="0" baseline="0" dirty="0" smtClean="0">
                <a:ln>
                  <a:noFill/>
                </a:ln>
                <a:effectLst/>
                <a:latin typeface="Times New Roman" pitchFamily="18" charset="0"/>
                <a:ea typeface="Calibri" pitchFamily="34" charset="0"/>
                <a:cs typeface="Times New Roman" pitchFamily="18" charset="0"/>
              </a:rPr>
              <a:t>, </a:t>
            </a:r>
            <a:r>
              <a:rPr kumimoji="0" lang="pt-PT" sz="3600" b="0" i="0" u="none" strike="noStrike" cap="none" normalizeH="0" baseline="0" dirty="0" smtClean="0">
                <a:ln>
                  <a:noFill/>
                </a:ln>
                <a:effectLst/>
                <a:latin typeface="Times New Roman" pitchFamily="18" charset="0"/>
                <a:ea typeface="Calibri" pitchFamily="34" charset="0"/>
                <a:cs typeface="Times New Roman" pitchFamily="18" charset="0"/>
              </a:rPr>
              <a:t>mis</a:t>
            </a:r>
            <a:r>
              <a:rPr kumimoji="0" lang="pt-PT" sz="3600" b="0" i="0" u="none" strike="noStrike" cap="none" normalizeH="0" baseline="0" dirty="0" smtClean="0">
                <a:ln>
                  <a:noFill/>
                </a:ln>
                <a:effectLst/>
                <a:latin typeface="Calibri"/>
                <a:ea typeface="Calibri" pitchFamily="34" charset="0"/>
                <a:cs typeface="Times New Roman" pitchFamily="18" charset="0"/>
              </a:rPr>
              <a:t>é</a:t>
            </a:r>
            <a:r>
              <a:rPr kumimoji="0" lang="pt-PT" sz="3600" b="0" i="0" u="none" strike="noStrike" cap="none" normalizeH="0" baseline="0" dirty="0" smtClean="0">
                <a:ln>
                  <a:noFill/>
                </a:ln>
                <a:effectLst/>
                <a:latin typeface="Times New Roman" pitchFamily="18" charset="0"/>
                <a:ea typeface="Calibri" pitchFamily="34" charset="0"/>
                <a:cs typeface="Times New Roman" pitchFamily="18" charset="0"/>
              </a:rPr>
              <a:t>ria, fome e a amea</a:t>
            </a:r>
            <a:r>
              <a:rPr kumimoji="0" lang="pt-PT" sz="3600" b="0" i="0" u="none" strike="noStrike" cap="none" normalizeH="0" baseline="0" dirty="0" smtClean="0">
                <a:ln>
                  <a:noFill/>
                </a:ln>
                <a:effectLst/>
                <a:latin typeface="Calibri"/>
                <a:ea typeface="Calibri" pitchFamily="34" charset="0"/>
                <a:cs typeface="Times New Roman" pitchFamily="18" charset="0"/>
              </a:rPr>
              <a:t>ç</a:t>
            </a:r>
            <a:r>
              <a:rPr kumimoji="0" lang="pt-PT" sz="3600" b="0" i="0" u="none" strike="noStrike" cap="none" normalizeH="0" baseline="0" dirty="0" smtClean="0">
                <a:ln>
                  <a:noFill/>
                </a:ln>
                <a:effectLst/>
                <a:latin typeface="Times New Roman" pitchFamily="18" charset="0"/>
                <a:ea typeface="Calibri" pitchFamily="34" charset="0"/>
                <a:cs typeface="Times New Roman" pitchFamily="18" charset="0"/>
              </a:rPr>
              <a:t>a cont</a:t>
            </a:r>
            <a:r>
              <a:rPr kumimoji="0" lang="pt-PT" sz="3600" b="0" i="0" u="none" strike="noStrike" cap="none" normalizeH="0" baseline="0" dirty="0" smtClean="0">
                <a:ln>
                  <a:noFill/>
                </a:ln>
                <a:effectLst/>
                <a:latin typeface="Calibri"/>
                <a:ea typeface="Calibri" pitchFamily="34" charset="0"/>
                <a:cs typeface="Times New Roman" pitchFamily="18" charset="0"/>
              </a:rPr>
              <a:t>í</a:t>
            </a:r>
            <a:r>
              <a:rPr kumimoji="0" lang="pt-PT" sz="3600" b="0" i="0" u="none" strike="noStrike" cap="none" normalizeH="0" baseline="0" dirty="0" smtClean="0">
                <a:ln>
                  <a:noFill/>
                </a:ln>
                <a:effectLst/>
                <a:latin typeface="Times New Roman" pitchFamily="18" charset="0"/>
                <a:ea typeface="Calibri" pitchFamily="34" charset="0"/>
                <a:cs typeface="Times New Roman" pitchFamily="18" charset="0"/>
              </a:rPr>
              <a:t>nua dos povos n</a:t>
            </a:r>
            <a:r>
              <a:rPr kumimoji="0" lang="pt-PT" sz="3600" b="0" i="0" u="none" strike="noStrike" cap="none" normalizeH="0" baseline="0" dirty="0" smtClean="0">
                <a:ln>
                  <a:noFill/>
                </a:ln>
                <a:effectLst/>
                <a:latin typeface="Calibri"/>
                <a:ea typeface="Calibri" pitchFamily="34" charset="0"/>
                <a:cs typeface="Times New Roman" pitchFamily="18" charset="0"/>
              </a:rPr>
              <a:t>ó</a:t>
            </a:r>
            <a:r>
              <a:rPr kumimoji="0" lang="pt-PT" sz="3600" b="0" i="0" u="none" strike="noStrike" cap="none" normalizeH="0" baseline="0" dirty="0" smtClean="0">
                <a:ln>
                  <a:noFill/>
                </a:ln>
                <a:effectLst/>
                <a:latin typeface="Times New Roman" pitchFamily="18" charset="0"/>
                <a:ea typeface="Calibri" pitchFamily="34" charset="0"/>
                <a:cs typeface="Times New Roman" pitchFamily="18" charset="0"/>
              </a:rPr>
              <a:t>madas do Leste, que invadiam os povoados, saqueando-os e matando.</a:t>
            </a:r>
            <a:endParaRPr kumimoji="0" lang="pt-BR" sz="36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PT"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16</a:t>
            </a:fld>
            <a:endParaRPr lang="pt-BR"/>
          </a:p>
        </p:txBody>
      </p:sp>
      <p:sp>
        <p:nvSpPr>
          <p:cNvPr id="4" name="Retângulo 3"/>
          <p:cNvSpPr/>
          <p:nvPr/>
        </p:nvSpPr>
        <p:spPr>
          <a:xfrm>
            <a:off x="539552" y="973172"/>
            <a:ext cx="8136904" cy="4832092"/>
          </a:xfrm>
          <a:prstGeom prst="rect">
            <a:avLst/>
          </a:prstGeom>
        </p:spPr>
        <p:txBody>
          <a:bodyPr wrap="square">
            <a:spAutoFit/>
          </a:bodyPr>
          <a:lstStyle/>
          <a:p>
            <a:pPr lvl="0" algn="just" eaLnBrk="0" fontAlgn="base" hangingPunct="0">
              <a:spcBef>
                <a:spcPct val="0"/>
              </a:spcBef>
              <a:spcAft>
                <a:spcPct val="0"/>
              </a:spcAft>
            </a:pPr>
            <a:r>
              <a:rPr lang="pt-PT" sz="2800" b="1" dirty="0" smtClean="0">
                <a:latin typeface="Times New Roman" pitchFamily="18" charset="0"/>
                <a:ea typeface="Calibri" pitchFamily="34" charset="0"/>
                <a:cs typeface="Times New Roman" pitchFamily="18" charset="0"/>
              </a:rPr>
              <a:t>FREI CONTRACTO </a:t>
            </a:r>
            <a:r>
              <a:rPr lang="pt-PT" sz="2800" dirty="0" smtClean="0">
                <a:latin typeface="Times New Roman" pitchFamily="18" charset="0"/>
                <a:ea typeface="Calibri" pitchFamily="34" charset="0"/>
                <a:cs typeface="Times New Roman" pitchFamily="18" charset="0"/>
              </a:rPr>
              <a:t>nascera </a:t>
            </a:r>
            <a:r>
              <a:rPr lang="pt-PT" sz="2800" b="1" dirty="0" smtClean="0">
                <a:latin typeface="Times New Roman" pitchFamily="18" charset="0"/>
                <a:ea typeface="Calibri" pitchFamily="34" charset="0"/>
                <a:cs typeface="Times New Roman" pitchFamily="18" charset="0"/>
              </a:rPr>
              <a:t>RAQUÍTICO E DISFORME</a:t>
            </a:r>
            <a:r>
              <a:rPr lang="pt-PT" sz="2800" dirty="0" smtClean="0">
                <a:latin typeface="Times New Roman" pitchFamily="18" charset="0"/>
                <a:ea typeface="Calibri" pitchFamily="34" charset="0"/>
                <a:cs typeface="Times New Roman" pitchFamily="18" charset="0"/>
              </a:rPr>
              <a:t> e, na idade adulta, andava e escrevia com dificuldade. Foi nesta situa</a:t>
            </a:r>
            <a:r>
              <a:rPr lang="pt-PT" sz="2800" dirty="0" smtClean="0">
                <a:ea typeface="Calibri" pitchFamily="34" charset="0"/>
                <a:cs typeface="Times New Roman" pitchFamily="18" charset="0"/>
              </a:rPr>
              <a:t>ç</a:t>
            </a:r>
            <a:r>
              <a:rPr lang="pt-PT" sz="2800" dirty="0" smtClean="0">
                <a:latin typeface="Times New Roman" pitchFamily="18" charset="0"/>
                <a:ea typeface="Calibri" pitchFamily="34" charset="0"/>
                <a:cs typeface="Times New Roman" pitchFamily="18" charset="0"/>
              </a:rPr>
              <a:t>ão que criou esta prece, mesclando sofrimento e esperan</a:t>
            </a:r>
            <a:r>
              <a:rPr lang="pt-PT" sz="2800" dirty="0" smtClean="0">
                <a:ea typeface="Calibri" pitchFamily="34" charset="0"/>
                <a:cs typeface="Times New Roman" pitchFamily="18" charset="0"/>
              </a:rPr>
              <a:t>ç</a:t>
            </a:r>
            <a:r>
              <a:rPr lang="pt-PT" sz="2800" dirty="0" smtClean="0">
                <a:latin typeface="Times New Roman" pitchFamily="18" charset="0"/>
                <a:ea typeface="Calibri" pitchFamily="34" charset="0"/>
                <a:cs typeface="Times New Roman" pitchFamily="18" charset="0"/>
              </a:rPr>
              <a:t>a.</a:t>
            </a:r>
          </a:p>
          <a:p>
            <a:pPr algn="just" eaLnBrk="0" fontAlgn="base" hangingPunct="0">
              <a:spcBef>
                <a:spcPct val="0"/>
              </a:spcBef>
              <a:spcAft>
                <a:spcPct val="0"/>
              </a:spcAft>
            </a:pPr>
            <a:r>
              <a:rPr lang="pt-PT" sz="2800" dirty="0" smtClean="0"/>
              <a:t>Segunda a crença, quando nasceu e constataram o raquitismo e má-formação do bebê, sua mãe, </a:t>
            </a:r>
            <a:r>
              <a:rPr lang="pt-PT" sz="2800" b="1" dirty="0" smtClean="0"/>
              <a:t>MILTREED, CONSAGROU-O </a:t>
            </a:r>
            <a:r>
              <a:rPr lang="pt-PT" sz="2800" dirty="0" smtClean="0"/>
              <a:t>no leito a </a:t>
            </a:r>
            <a:r>
              <a:rPr lang="pt-PT" sz="2800" b="1" dirty="0" smtClean="0"/>
              <a:t>MARIA</a:t>
            </a:r>
            <a:r>
              <a:rPr lang="pt-PT" sz="2800" dirty="0" smtClean="0"/>
              <a:t>, sendo ele educado na devoção a ela. E, anos mais tarde, foi levado de liteira, por ser deficiente físico, até Reichenau, onde, com o tempo, chegou a ser mestre denoviços</a:t>
            </a:r>
            <a:r>
              <a:rPr lang="pt-PT" sz="2800" b="1" dirty="0" smtClean="0"/>
              <a:t>.</a:t>
            </a:r>
            <a:endParaRPr lang="pt-BR" sz="28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17</a:t>
            </a:fld>
            <a:endParaRPr lang="pt-BR"/>
          </a:p>
        </p:txBody>
      </p:sp>
      <p:sp>
        <p:nvSpPr>
          <p:cNvPr id="4" name="CaixaDeTexto 3"/>
          <p:cNvSpPr txBox="1"/>
          <p:nvPr/>
        </p:nvSpPr>
        <p:spPr>
          <a:xfrm>
            <a:off x="539552" y="983044"/>
            <a:ext cx="8136904" cy="4678204"/>
          </a:xfrm>
          <a:prstGeom prst="rect">
            <a:avLst/>
          </a:prstGeom>
          <a:noFill/>
        </p:spPr>
        <p:txBody>
          <a:bodyPr wrap="square" rtlCol="0">
            <a:spAutoFit/>
          </a:bodyPr>
          <a:lstStyle/>
          <a:p>
            <a:pPr algn="just"/>
            <a:r>
              <a:rPr lang="pt-PT" sz="2800" dirty="0" smtClean="0"/>
              <a:t>Quando veio a ser conhecida pelos fiéis, a "SALVE RAINHA" (em latim : </a:t>
            </a:r>
            <a:r>
              <a:rPr lang="la-Latn" sz="2800" b="1" i="1" dirty="0" smtClean="0"/>
              <a:t>"SALVE REGINA</a:t>
            </a:r>
            <a:r>
              <a:rPr lang="la-Latn" sz="2800" i="1" dirty="0" smtClean="0"/>
              <a:t>"</a:t>
            </a:r>
            <a:r>
              <a:rPr lang="pt-PT" sz="2800" dirty="0" smtClean="0"/>
              <a:t>) teve um sucesso enorme, e logo era rezada e cantada em muitos locais. Um século mais tarde, ela foi cantada também na Catedral de Espira</a:t>
            </a:r>
            <a:r>
              <a:rPr lang="pt-PT" sz="2800" b="1" dirty="0" smtClean="0"/>
              <a:t>,</a:t>
            </a:r>
            <a:r>
              <a:rPr lang="pt-PT" sz="2800" dirty="0" smtClean="0"/>
              <a:t> por ocasião de um encontro de personalidades importantes, entre elas, a do </a:t>
            </a:r>
            <a:r>
              <a:rPr lang="pt-PT" sz="2800" b="1" dirty="0" smtClean="0"/>
              <a:t>imperador Conrado III e São Bernardo,</a:t>
            </a:r>
            <a:r>
              <a:rPr lang="pt-PT" sz="2800" dirty="0" smtClean="0"/>
              <a:t> conhecido como o </a:t>
            </a:r>
            <a:r>
              <a:rPr lang="pt-PT" sz="2800" b="1" dirty="0" smtClean="0"/>
              <a:t>"cantor da Virgem Maria",</a:t>
            </a:r>
            <a:r>
              <a:rPr lang="pt-PT" sz="2800" dirty="0" smtClean="0"/>
              <a:t> ele que foi um dos primeiros a chamá-la de </a:t>
            </a:r>
            <a:r>
              <a:rPr lang="pt-PT" sz="2800" b="1" dirty="0" smtClean="0"/>
              <a:t>"Nossa Senhora"</a:t>
            </a:r>
            <a:r>
              <a:rPr lang="pt-PT" sz="2800" dirty="0" smtClean="0"/>
              <a:t>. </a:t>
            </a:r>
            <a:endParaRPr lang="pt-BR" sz="2800" dirty="0" smtClean="0"/>
          </a:p>
          <a:p>
            <a:endParaRPr lang="pt-B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18</a:t>
            </a:fld>
            <a:endParaRPr lang="pt-BR"/>
          </a:p>
        </p:txBody>
      </p:sp>
      <p:sp>
        <p:nvSpPr>
          <p:cNvPr id="4" name="Retângulo 3"/>
          <p:cNvSpPr/>
          <p:nvPr/>
        </p:nvSpPr>
        <p:spPr>
          <a:xfrm>
            <a:off x="611560" y="764704"/>
            <a:ext cx="7776864" cy="5509200"/>
          </a:xfrm>
          <a:prstGeom prst="rect">
            <a:avLst/>
          </a:prstGeom>
        </p:spPr>
        <p:txBody>
          <a:bodyPr wrap="square">
            <a:spAutoFit/>
          </a:bodyPr>
          <a:lstStyle/>
          <a:p>
            <a:pPr algn="just"/>
            <a:r>
              <a:rPr lang="pt-PT" sz="3200" dirty="0" smtClean="0"/>
              <a:t>Dizem que foi nesse dia e lugar que, ao concluir o canto da </a:t>
            </a:r>
            <a:r>
              <a:rPr lang="pt-PT" sz="3200" b="1" dirty="0" smtClean="0"/>
              <a:t>"Salve Rainha",</a:t>
            </a:r>
            <a:r>
              <a:rPr lang="pt-PT" sz="3200" dirty="0" smtClean="0"/>
              <a:t> cujas últimas palavras eram </a:t>
            </a:r>
            <a:r>
              <a:rPr lang="pt-PT" sz="3200" b="1" dirty="0" smtClean="0"/>
              <a:t>"MOSTRAI-NOS JESUS, O BENDITO FRUTO DO VOSSO VENTRE",</a:t>
            </a:r>
            <a:r>
              <a:rPr lang="pt-PT" sz="3200" dirty="0" smtClean="0"/>
              <a:t> no silêncio que se seguiu, </a:t>
            </a:r>
            <a:r>
              <a:rPr lang="pt-PT" sz="3200" b="1" dirty="0" smtClean="0"/>
              <a:t>SÃO BERNARDO</a:t>
            </a:r>
            <a:r>
              <a:rPr lang="pt-PT" sz="3200" dirty="0" smtClean="0"/>
              <a:t> que gritou sozinho no meio da catedral: </a:t>
            </a:r>
            <a:r>
              <a:rPr lang="pt-PT" sz="3200" b="1" dirty="0" smtClean="0"/>
              <a:t>"Ó CLEMENTE, Ó PIEDOSA, Ó DOCE E SEMPRE VIRGEM MARIA".</a:t>
            </a:r>
            <a:r>
              <a:rPr lang="pt-PT" sz="3200" dirty="0" smtClean="0"/>
              <a:t>.. E, a partir dessa data, estas palavras foram incorporadas à </a:t>
            </a:r>
            <a:r>
              <a:rPr lang="pt-PT" sz="3200" b="1" dirty="0" smtClean="0"/>
              <a:t>"SALVE RAINHA" ORIGINAL.</a:t>
            </a:r>
            <a:endParaRPr lang="pt-BR" sz="3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C:\Users\Chagas.Chagas-PC\AppData\Local\Microsoft\Windows\Temporary Internet Files\Content.Word\IMG_20160903_163054.jpg"/>
          <p:cNvPicPr/>
          <p:nvPr/>
        </p:nvPicPr>
        <p:blipFill>
          <a:blip r:embed="rId2" cstate="print"/>
          <a:srcRect/>
          <a:stretch>
            <a:fillRect/>
          </a:stretch>
        </p:blipFill>
        <p:spPr bwMode="auto">
          <a:xfrm>
            <a:off x="323528" y="3140968"/>
            <a:ext cx="8640960" cy="1656184"/>
          </a:xfrm>
          <a:prstGeom prst="rect">
            <a:avLst/>
          </a:prstGeom>
          <a:noFill/>
          <a:ln w="9525">
            <a:noFill/>
            <a:miter lim="800000"/>
            <a:headEnd/>
            <a:tailEnd/>
          </a:ln>
        </p:spPr>
      </p:pic>
      <p:sp>
        <p:nvSpPr>
          <p:cNvPr id="4" name="CaixaDeTexto 3"/>
          <p:cNvSpPr txBox="1"/>
          <p:nvPr/>
        </p:nvSpPr>
        <p:spPr>
          <a:xfrm>
            <a:off x="539552" y="548680"/>
            <a:ext cx="8064896" cy="1938992"/>
          </a:xfrm>
          <a:prstGeom prst="rect">
            <a:avLst/>
          </a:prstGeom>
          <a:noFill/>
        </p:spPr>
        <p:txBody>
          <a:bodyPr wrap="square" rtlCol="0">
            <a:spAutoFit/>
          </a:bodyPr>
          <a:lstStyle/>
          <a:p>
            <a:pPr algn="ctr"/>
            <a:r>
              <a:rPr lang="pt-PT" sz="6000" b="1" dirty="0" smtClean="0">
                <a:solidFill>
                  <a:srgbClr val="FF0000"/>
                </a:solidFill>
                <a:latin typeface="Times New Roman"/>
                <a:ea typeface="Calibri"/>
              </a:rPr>
              <a:t>SALVE</a:t>
            </a:r>
            <a:r>
              <a:rPr lang="pt-PT" sz="6000" b="1" dirty="0" smtClean="0">
                <a:latin typeface="Times New Roman"/>
                <a:ea typeface="Calibri"/>
              </a:rPr>
              <a:t>=</a:t>
            </a:r>
            <a:r>
              <a:rPr lang="pt-PT" sz="6000" dirty="0">
                <a:ea typeface="Calibri"/>
                <a:cs typeface="Times New Roman"/>
              </a:rPr>
              <a:t> </a:t>
            </a:r>
            <a:r>
              <a:rPr lang="pt-BR" sz="6000" b="1" dirty="0">
                <a:ea typeface="Calibri"/>
                <a:cs typeface="Times New Roman"/>
              </a:rPr>
              <a:t>ALEGRA-TE –  </a:t>
            </a:r>
            <a:r>
              <a:rPr lang="pt-BR" sz="6000" b="1" dirty="0" err="1">
                <a:ea typeface="Calibri"/>
                <a:cs typeface="Times New Roman"/>
              </a:rPr>
              <a:t>Lc</a:t>
            </a:r>
            <a:r>
              <a:rPr lang="pt-BR" sz="6000" b="1" dirty="0">
                <a:ea typeface="Calibri"/>
                <a:cs typeface="Times New Roman"/>
              </a:rPr>
              <a:t> 1,26-38 </a:t>
            </a:r>
            <a:endParaRPr lang="pt-BR" sz="6000" dirty="0"/>
          </a:p>
        </p:txBody>
      </p:sp>
      <p:sp>
        <p:nvSpPr>
          <p:cNvPr id="6" name="Espaço Reservado para Rodapé 5"/>
          <p:cNvSpPr>
            <a:spLocks noGrp="1"/>
          </p:cNvSpPr>
          <p:nvPr>
            <p:ph type="ftr" sz="quarter" idx="11"/>
          </p:nvPr>
        </p:nvSpPr>
        <p:spPr/>
        <p:txBody>
          <a:bodyPr/>
          <a:lstStyle/>
          <a:p>
            <a:r>
              <a:rPr lang="pt-BR" smtClean="0"/>
              <a:t>chagasCirio16</a:t>
            </a:r>
            <a:endParaRPr lang="pt-BR"/>
          </a:p>
        </p:txBody>
      </p:sp>
      <p:sp>
        <p:nvSpPr>
          <p:cNvPr id="5" name="Espaço Reservado para Número de Slide 4"/>
          <p:cNvSpPr>
            <a:spLocks noGrp="1"/>
          </p:cNvSpPr>
          <p:nvPr>
            <p:ph type="sldNum" sz="quarter" idx="12"/>
          </p:nvPr>
        </p:nvSpPr>
        <p:spPr/>
        <p:txBody>
          <a:bodyPr/>
          <a:lstStyle/>
          <a:p>
            <a:fld id="{687B63B0-43BA-42C7-B495-23D4A827BDB5}" type="slidenum">
              <a:rPr lang="pt-BR" smtClean="0"/>
              <a:pPr/>
              <a:t>19</a:t>
            </a:fld>
            <a:endParaRPr lang="pt-B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ciriodenazare.com.br/noticias/wp-content/uploads/2016/06/ab32f66b-0edd-478e-bd73-ddd3f344fe1a.jpeg"/>
          <p:cNvPicPr>
            <a:picLocks noChangeAspect="1" noChangeArrowheads="1"/>
          </p:cNvPicPr>
          <p:nvPr/>
        </p:nvPicPr>
        <p:blipFill>
          <a:blip r:embed="rId2" cstate="print"/>
          <a:srcRect/>
          <a:stretch>
            <a:fillRect/>
          </a:stretch>
        </p:blipFill>
        <p:spPr bwMode="auto">
          <a:xfrm>
            <a:off x="2004885" y="188640"/>
            <a:ext cx="4727355" cy="6583361"/>
          </a:xfrm>
          <a:prstGeom prst="rect">
            <a:avLst/>
          </a:prstGeom>
          <a:noFill/>
        </p:spPr>
      </p:pic>
      <p:sp>
        <p:nvSpPr>
          <p:cNvPr id="4" name="Espaço Reservado para Rodapé 3"/>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2</a:t>
            </a:fld>
            <a:endParaRPr lang="pt-B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20</a:t>
            </a:fld>
            <a:endParaRPr lang="pt-BR"/>
          </a:p>
        </p:txBody>
      </p:sp>
      <p:pic>
        <p:nvPicPr>
          <p:cNvPr id="1026" name="Picture 2" descr="C:\Users\chagas\Desktop\Imagem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27784" y="337867"/>
            <a:ext cx="3816424" cy="60677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682006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Rodapé 2"/>
          <p:cNvSpPr>
            <a:spLocks noGrp="1"/>
          </p:cNvSpPr>
          <p:nvPr>
            <p:ph type="ftr" sz="quarter" idx="11"/>
          </p:nvPr>
        </p:nvSpPr>
        <p:spPr/>
        <p:txBody>
          <a:bodyPr/>
          <a:lstStyle/>
          <a:p>
            <a:r>
              <a:rPr lang="pt-BR" smtClean="0"/>
              <a:t>chagasCirio16</a:t>
            </a:r>
            <a:endParaRPr lang="pt-BR"/>
          </a:p>
        </p:txBody>
      </p:sp>
      <p:sp>
        <p:nvSpPr>
          <p:cNvPr id="2" name="Espaço Reservado para Número de Slide 1"/>
          <p:cNvSpPr>
            <a:spLocks noGrp="1"/>
          </p:cNvSpPr>
          <p:nvPr>
            <p:ph type="sldNum" sz="quarter" idx="12"/>
          </p:nvPr>
        </p:nvSpPr>
        <p:spPr/>
        <p:txBody>
          <a:bodyPr/>
          <a:lstStyle/>
          <a:p>
            <a:fld id="{687B63B0-43BA-42C7-B495-23D4A827BDB5}" type="slidenum">
              <a:rPr lang="pt-BR" smtClean="0"/>
              <a:pPr/>
              <a:t>21</a:t>
            </a:fld>
            <a:endParaRPr lang="pt-BR"/>
          </a:p>
        </p:txBody>
      </p:sp>
      <p:pic>
        <p:nvPicPr>
          <p:cNvPr id="1026" name="Picture 2" descr="A Criação de Adão, teto da Capela Sistina Vaticano – Michelangelo Buonarroti">
            <a:hlinkClick r:id="rId2"/>
          </p:cNvPr>
          <p:cNvPicPr>
            <a:picLocks noChangeAspect="1" noChangeArrowheads="1"/>
          </p:cNvPicPr>
          <p:nvPr/>
        </p:nvPicPr>
        <p:blipFill>
          <a:blip r:embed="rId3" cstate="print"/>
          <a:srcRect/>
          <a:stretch>
            <a:fillRect/>
          </a:stretch>
        </p:blipFill>
        <p:spPr bwMode="auto">
          <a:xfrm>
            <a:off x="179512" y="1388772"/>
            <a:ext cx="8712964" cy="290432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22</a:t>
            </a:fld>
            <a:endParaRPr lang="pt-BR"/>
          </a:p>
        </p:txBody>
      </p:sp>
      <p:pic>
        <p:nvPicPr>
          <p:cNvPr id="4" name="Imagem 3" descr="F:\Sistina-Maria-detalhe.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980728"/>
            <a:ext cx="7344816" cy="4896544"/>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539552" y="1002208"/>
            <a:ext cx="8352928"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5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RAINHA</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sz="48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 Filho rei, Rainha Mãe.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sz="5400" b="1"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Davi-</a:t>
            </a:r>
            <a:r>
              <a:rPr kumimoji="0" lang="pt-BR" sz="54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Btsabéia</a:t>
            </a:r>
            <a:r>
              <a:rPr kumimoji="0" lang="pt-BR" sz="5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 </a:t>
            </a:r>
            <a:r>
              <a:rPr kumimoji="0" lang="pt-BR" sz="54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Rs</a:t>
            </a:r>
            <a:r>
              <a:rPr kumimoji="0" lang="pt-BR" sz="5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1,15-16);</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sz="5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Salomão – </a:t>
            </a:r>
            <a:r>
              <a:rPr kumimoji="0" lang="pt-BR" sz="54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Betsabéia</a:t>
            </a:r>
            <a:r>
              <a:rPr kumimoji="0" lang="pt-BR" sz="5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(1Rs 2,19</a:t>
            </a:r>
            <a:r>
              <a:rPr kumimoji="0" lang="pt-BR" sz="54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ss</a:t>
            </a:r>
            <a:r>
              <a:rPr kumimoji="0" lang="pt-BR" sz="5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pt-BR" sz="5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Espaço Reservado para Rodapé 3"/>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23</a:t>
            </a:fld>
            <a:endParaRPr lang="pt-B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23528" y="320457"/>
            <a:ext cx="8424936"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60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MÃE</a:t>
            </a:r>
            <a:r>
              <a:rPr kumimoji="0" lang="pt-BR" sz="6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sz="4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“MULHER, eis ai o teu filho”</a:t>
            </a:r>
          </a:p>
          <a:p>
            <a:pPr marL="0" marR="0" lvl="0" indent="0" algn="ctr" defTabSz="914400" rtl="0" eaLnBrk="1" fontAlgn="base" latinLnBrk="0" hangingPunct="1">
              <a:lnSpc>
                <a:spcPct val="100000"/>
              </a:lnSpc>
              <a:spcBef>
                <a:spcPct val="0"/>
              </a:spcBef>
              <a:spcAft>
                <a:spcPct val="0"/>
              </a:spcAft>
              <a:buClrTx/>
              <a:buSzTx/>
              <a:buFontTx/>
              <a:buNone/>
              <a:tabLst/>
            </a:pPr>
            <a:r>
              <a:rPr lang="pt-BR" sz="4800" b="1" dirty="0" smtClean="0">
                <a:latin typeface="Calibri" pitchFamily="34" charset="0"/>
                <a:ea typeface="Calibri" pitchFamily="34" charset="0"/>
                <a:cs typeface="Times New Roman" pitchFamily="18" charset="0"/>
              </a:rPr>
              <a:t>“Eis a tua Mãe”</a:t>
            </a:r>
            <a:endParaRPr kumimoji="0" lang="pt-BR" sz="4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t-BR" sz="4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pt-BR" sz="4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Jo</a:t>
            </a:r>
            <a:r>
              <a:rPr kumimoji="0" lang="pt-BR" sz="4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1,11;19,25-27).</a:t>
            </a:r>
            <a:endParaRPr kumimoji="0" lang="pt-BR"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Espaço Reservado para Rodapé 3"/>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24</a:t>
            </a:fld>
            <a:endParaRPr lang="pt-BR"/>
          </a:p>
        </p:txBody>
      </p:sp>
      <p:pic>
        <p:nvPicPr>
          <p:cNvPr id="1027" name="Picture 3"/>
          <p:cNvPicPr>
            <a:picLocks noChangeAspect="1" noChangeArrowheads="1"/>
          </p:cNvPicPr>
          <p:nvPr/>
        </p:nvPicPr>
        <p:blipFill>
          <a:blip r:embed="rId2" cstate="print"/>
          <a:srcRect/>
          <a:stretch>
            <a:fillRect/>
          </a:stretch>
        </p:blipFill>
        <p:spPr bwMode="auto">
          <a:xfrm>
            <a:off x="323528" y="3717032"/>
            <a:ext cx="8532440" cy="18353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25</a:t>
            </a:fld>
            <a:endParaRPr lang="pt-BR"/>
          </a:p>
        </p:txBody>
      </p:sp>
      <p:pic>
        <p:nvPicPr>
          <p:cNvPr id="3074" name="Picture 2"/>
          <p:cNvPicPr>
            <a:picLocks noChangeAspect="1" noChangeArrowheads="1"/>
          </p:cNvPicPr>
          <p:nvPr/>
        </p:nvPicPr>
        <p:blipFill>
          <a:blip r:embed="rId2" cstate="print"/>
          <a:srcRect/>
          <a:stretch>
            <a:fillRect/>
          </a:stretch>
        </p:blipFill>
        <p:spPr bwMode="auto">
          <a:xfrm>
            <a:off x="323528" y="1196752"/>
            <a:ext cx="8547417" cy="3392463"/>
          </a:xfrm>
          <a:prstGeom prst="rect">
            <a:avLst/>
          </a:prstGeom>
          <a:noFill/>
          <a:ln w="9525">
            <a:noFill/>
            <a:miter lim="800000"/>
            <a:headEnd/>
            <a:tailEnd/>
          </a:ln>
          <a:effectLst/>
        </p:spPr>
      </p:pic>
      <p:sp>
        <p:nvSpPr>
          <p:cNvPr id="6" name="Retângulo 5"/>
          <p:cNvSpPr/>
          <p:nvPr/>
        </p:nvSpPr>
        <p:spPr>
          <a:xfrm>
            <a:off x="5220072" y="2217638"/>
            <a:ext cx="4716016" cy="923330"/>
          </a:xfrm>
          <a:prstGeom prst="rect">
            <a:avLst/>
          </a:prstGeom>
        </p:spPr>
        <p:txBody>
          <a:bodyPr wrap="square">
            <a:spAutoFit/>
          </a:bodyPr>
          <a:lstStyle/>
          <a:p>
            <a:r>
              <a:rPr lang="pt-BR" sz="5400" b="1" dirty="0" smtClean="0">
                <a:latin typeface="Times New Roman" pitchFamily="18" charset="0"/>
                <a:cs typeface="Times New Roman" pitchFamily="18" charset="0"/>
              </a:rPr>
              <a:t>«</a:t>
            </a:r>
            <a:r>
              <a:rPr lang="pt-BR" sz="5400" b="1" dirty="0" err="1" smtClean="0">
                <a:latin typeface="Times New Roman" pitchFamily="18" charset="0"/>
                <a:cs typeface="Times New Roman" pitchFamily="18" charset="0"/>
              </a:rPr>
              <a:t>είς</a:t>
            </a:r>
            <a:r>
              <a:rPr lang="pt-BR" sz="5400" b="1" dirty="0" smtClean="0">
                <a:latin typeface="Times New Roman" pitchFamily="18" charset="0"/>
                <a:cs typeface="Times New Roman" pitchFamily="18" charset="0"/>
              </a:rPr>
              <a:t> </a:t>
            </a:r>
            <a:r>
              <a:rPr lang="pt-BR" sz="5400" b="1" dirty="0" err="1" smtClean="0">
                <a:latin typeface="Times New Roman" pitchFamily="18" charset="0"/>
                <a:cs typeface="Times New Roman" pitchFamily="18" charset="0"/>
              </a:rPr>
              <a:t>τά</a:t>
            </a:r>
            <a:r>
              <a:rPr lang="pt-BR" sz="5400" b="1" dirty="0" smtClean="0">
                <a:latin typeface="Times New Roman" pitchFamily="18" charset="0"/>
                <a:cs typeface="Times New Roman" pitchFamily="18" charset="0"/>
              </a:rPr>
              <a:t> </a:t>
            </a:r>
            <a:r>
              <a:rPr lang="pt-BR" sz="5400" b="1" dirty="0" err="1" smtClean="0">
                <a:latin typeface="Times New Roman" pitchFamily="18" charset="0"/>
                <a:cs typeface="Times New Roman" pitchFamily="18" charset="0"/>
              </a:rPr>
              <a:t>ίδια</a:t>
            </a:r>
            <a:r>
              <a:rPr lang="pt-BR" sz="5400" b="1" dirty="0" smtClean="0">
                <a:latin typeface="Times New Roman" pitchFamily="18" charset="0"/>
                <a:cs typeface="Times New Roman" pitchFamily="18" charset="0"/>
              </a:rPr>
              <a:t>» </a:t>
            </a:r>
            <a:endParaRPr lang="pt-BR" sz="5400" dirty="0"/>
          </a:p>
        </p:txBody>
      </p:sp>
      <p:sp>
        <p:nvSpPr>
          <p:cNvPr id="7" name="CaixaDeTexto 6"/>
          <p:cNvSpPr txBox="1"/>
          <p:nvPr/>
        </p:nvSpPr>
        <p:spPr>
          <a:xfrm>
            <a:off x="1475656" y="5013176"/>
            <a:ext cx="6696744" cy="923330"/>
          </a:xfrm>
          <a:prstGeom prst="rect">
            <a:avLst/>
          </a:prstGeom>
          <a:noFill/>
        </p:spPr>
        <p:txBody>
          <a:bodyPr wrap="square" rtlCol="0">
            <a:spAutoFit/>
          </a:bodyPr>
          <a:lstStyle/>
          <a:p>
            <a:r>
              <a:rPr lang="pt-BR" sz="5400" b="1" dirty="0" smtClean="0">
                <a:latin typeface="Times New Roman" pitchFamily="18" charset="0"/>
                <a:cs typeface="Times New Roman" pitchFamily="18" charset="0"/>
              </a:rPr>
              <a:t>«</a:t>
            </a:r>
            <a:r>
              <a:rPr lang="pt-BR" sz="5400" b="1" dirty="0" err="1" smtClean="0">
                <a:latin typeface="Times New Roman" pitchFamily="18" charset="0"/>
                <a:cs typeface="Times New Roman" pitchFamily="18" charset="0"/>
              </a:rPr>
              <a:t>είς</a:t>
            </a:r>
            <a:r>
              <a:rPr lang="pt-BR" sz="5400" b="1" dirty="0" smtClean="0">
                <a:latin typeface="Times New Roman" pitchFamily="18" charset="0"/>
                <a:cs typeface="Times New Roman" pitchFamily="18" charset="0"/>
              </a:rPr>
              <a:t> </a:t>
            </a:r>
            <a:r>
              <a:rPr lang="pt-BR" sz="5400" b="1" dirty="0" err="1" smtClean="0">
                <a:latin typeface="Times New Roman" pitchFamily="18" charset="0"/>
                <a:cs typeface="Times New Roman" pitchFamily="18" charset="0"/>
              </a:rPr>
              <a:t>τά</a:t>
            </a:r>
            <a:r>
              <a:rPr lang="pt-BR" sz="5400" b="1" dirty="0" smtClean="0">
                <a:latin typeface="Times New Roman" pitchFamily="18" charset="0"/>
                <a:cs typeface="Times New Roman" pitchFamily="18" charset="0"/>
              </a:rPr>
              <a:t> </a:t>
            </a:r>
            <a:r>
              <a:rPr lang="pt-BR" sz="5400" b="1" dirty="0" err="1" smtClean="0">
                <a:latin typeface="Times New Roman" pitchFamily="18" charset="0"/>
                <a:cs typeface="Times New Roman" pitchFamily="18" charset="0"/>
              </a:rPr>
              <a:t>ίδια</a:t>
            </a:r>
            <a:r>
              <a:rPr lang="pt-BR" sz="5400" b="1" dirty="0" smtClean="0">
                <a:latin typeface="Times New Roman" pitchFamily="18" charset="0"/>
                <a:cs typeface="Times New Roman" pitchFamily="18" charset="0"/>
              </a:rPr>
              <a:t>»</a:t>
            </a:r>
            <a:endParaRPr lang="pt-BR" sz="5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26</a:t>
            </a:fld>
            <a:endParaRPr lang="pt-BR"/>
          </a:p>
        </p:txBody>
      </p:sp>
      <p:pic>
        <p:nvPicPr>
          <p:cNvPr id="4098" name="Picture 2"/>
          <p:cNvPicPr>
            <a:picLocks noChangeAspect="1" noChangeArrowheads="1"/>
          </p:cNvPicPr>
          <p:nvPr/>
        </p:nvPicPr>
        <p:blipFill>
          <a:blip r:embed="rId2" cstate="print"/>
          <a:srcRect/>
          <a:stretch>
            <a:fillRect/>
          </a:stretch>
        </p:blipFill>
        <p:spPr bwMode="auto">
          <a:xfrm>
            <a:off x="683568" y="1556792"/>
            <a:ext cx="7416824" cy="1188429"/>
          </a:xfrm>
          <a:prstGeom prst="rect">
            <a:avLst/>
          </a:prstGeom>
          <a:noFill/>
          <a:ln w="9525">
            <a:noFill/>
            <a:miter lim="800000"/>
            <a:headEnd/>
            <a:tailEnd/>
          </a:ln>
          <a:effectLst/>
        </p:spPr>
      </p:pic>
      <p:sp>
        <p:nvSpPr>
          <p:cNvPr id="5" name="Retângulo 4"/>
          <p:cNvSpPr/>
          <p:nvPr/>
        </p:nvSpPr>
        <p:spPr>
          <a:xfrm>
            <a:off x="4499992" y="3861048"/>
            <a:ext cx="3357009" cy="769441"/>
          </a:xfrm>
          <a:prstGeom prst="rect">
            <a:avLst/>
          </a:prstGeom>
        </p:spPr>
        <p:txBody>
          <a:bodyPr wrap="none">
            <a:spAutoFit/>
          </a:bodyPr>
          <a:lstStyle/>
          <a:p>
            <a:r>
              <a:rPr lang="pt-BR" sz="4400" b="1" dirty="0" smtClean="0">
                <a:latin typeface="Times New Roman" pitchFamily="18" charset="0"/>
                <a:cs typeface="Times New Roman" pitchFamily="18" charset="0"/>
              </a:rPr>
              <a:t>«</a:t>
            </a:r>
            <a:r>
              <a:rPr lang="pt-BR" sz="4400" b="1" dirty="0" err="1" smtClean="0">
                <a:latin typeface="Times New Roman" pitchFamily="18" charset="0"/>
                <a:cs typeface="Times New Roman" pitchFamily="18" charset="0"/>
              </a:rPr>
              <a:t>είς</a:t>
            </a:r>
            <a:r>
              <a:rPr lang="pt-BR" sz="4400" b="1" dirty="0" smtClean="0">
                <a:latin typeface="Times New Roman" pitchFamily="18" charset="0"/>
                <a:cs typeface="Times New Roman" pitchFamily="18" charset="0"/>
              </a:rPr>
              <a:t> </a:t>
            </a:r>
            <a:r>
              <a:rPr lang="pt-BR" sz="4400" b="1" dirty="0" err="1" smtClean="0">
                <a:latin typeface="Times New Roman" pitchFamily="18" charset="0"/>
                <a:cs typeface="Times New Roman" pitchFamily="18" charset="0"/>
              </a:rPr>
              <a:t>τά</a:t>
            </a:r>
            <a:r>
              <a:rPr lang="pt-BR" sz="4400" b="1" dirty="0" smtClean="0">
                <a:latin typeface="Times New Roman" pitchFamily="18" charset="0"/>
                <a:cs typeface="Times New Roman" pitchFamily="18" charset="0"/>
              </a:rPr>
              <a:t> </a:t>
            </a:r>
            <a:r>
              <a:rPr lang="pt-BR" sz="4400" b="1" dirty="0" err="1" smtClean="0">
                <a:latin typeface="Times New Roman" pitchFamily="18" charset="0"/>
                <a:cs typeface="Times New Roman" pitchFamily="18" charset="0"/>
              </a:rPr>
              <a:t>ίδια</a:t>
            </a:r>
            <a:r>
              <a:rPr lang="pt-BR" sz="4400" b="1" dirty="0" smtClean="0">
                <a:latin typeface="Times New Roman" pitchFamily="18" charset="0"/>
                <a:cs typeface="Times New Roman" pitchFamily="18" charset="0"/>
              </a:rPr>
              <a:t>» </a:t>
            </a:r>
            <a:endParaRPr lang="pt-BR" sz="4400" dirty="0"/>
          </a:p>
        </p:txBody>
      </p:sp>
      <p:sp>
        <p:nvSpPr>
          <p:cNvPr id="6" name="CaixaDeTexto 5"/>
          <p:cNvSpPr txBox="1"/>
          <p:nvPr/>
        </p:nvSpPr>
        <p:spPr>
          <a:xfrm>
            <a:off x="323528" y="3284984"/>
            <a:ext cx="8568952" cy="2492990"/>
          </a:xfrm>
          <a:prstGeom prst="rect">
            <a:avLst/>
          </a:prstGeom>
          <a:noFill/>
        </p:spPr>
        <p:txBody>
          <a:bodyPr wrap="square" rtlCol="0">
            <a:spAutoFit/>
          </a:bodyPr>
          <a:lstStyle/>
          <a:p>
            <a:r>
              <a:rPr lang="pt-BR" sz="4400" b="1" dirty="0" smtClean="0"/>
              <a:t>Veio para </a:t>
            </a:r>
          </a:p>
          <a:p>
            <a:r>
              <a:rPr lang="pt-BR" sz="4400" b="1" dirty="0" smtClean="0"/>
              <a:t>O QUE ERA SEU    </a:t>
            </a:r>
          </a:p>
          <a:p>
            <a:r>
              <a:rPr lang="pt-BR" sz="4400" b="1" dirty="0" smtClean="0"/>
              <a:t>E os seus não o receberam.</a:t>
            </a:r>
          </a:p>
          <a:p>
            <a:r>
              <a:rPr lang="pt-BR" sz="2400" b="1" dirty="0" smtClean="0"/>
              <a:t>(</a:t>
            </a:r>
            <a:r>
              <a:rPr lang="pt-BR" sz="2400" b="1" dirty="0" err="1" smtClean="0"/>
              <a:t>Jo</a:t>
            </a:r>
            <a:r>
              <a:rPr lang="pt-BR" sz="2400" b="1" dirty="0" smtClean="0"/>
              <a:t> 1,11) </a:t>
            </a:r>
            <a:endParaRPr lang="pt-BR" sz="24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27</a:t>
            </a:fld>
            <a:endParaRPr lang="pt-BR"/>
          </a:p>
        </p:txBody>
      </p:sp>
      <p:pic>
        <p:nvPicPr>
          <p:cNvPr id="2050" name="Picture 2"/>
          <p:cNvPicPr>
            <a:picLocks noChangeAspect="1" noChangeArrowheads="1"/>
          </p:cNvPicPr>
          <p:nvPr/>
        </p:nvPicPr>
        <p:blipFill>
          <a:blip r:embed="rId2" cstate="print"/>
          <a:srcRect/>
          <a:stretch>
            <a:fillRect/>
          </a:stretch>
        </p:blipFill>
        <p:spPr bwMode="auto">
          <a:xfrm>
            <a:off x="1115616" y="4293096"/>
            <a:ext cx="6120680" cy="1702646"/>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899592" y="1178720"/>
            <a:ext cx="6984776" cy="2773198"/>
          </a:xfrm>
          <a:prstGeom prst="rect">
            <a:avLst/>
          </a:prstGeom>
          <a:noFill/>
          <a:ln w="9525">
            <a:noFill/>
            <a:miter lim="800000"/>
            <a:headEnd/>
            <a:tailEnd/>
          </a:ln>
          <a:effectLst/>
        </p:spPr>
      </p:pic>
      <p:sp>
        <p:nvSpPr>
          <p:cNvPr id="6" name="CaixaDeTexto 5"/>
          <p:cNvSpPr txBox="1"/>
          <p:nvPr/>
        </p:nvSpPr>
        <p:spPr>
          <a:xfrm>
            <a:off x="7236296" y="2924944"/>
            <a:ext cx="1907704" cy="461665"/>
          </a:xfrm>
          <a:prstGeom prst="rect">
            <a:avLst/>
          </a:prstGeom>
          <a:noFill/>
        </p:spPr>
        <p:txBody>
          <a:bodyPr wrap="square" rtlCol="0">
            <a:spAutoFit/>
          </a:bodyPr>
          <a:lstStyle/>
          <a:p>
            <a:r>
              <a:rPr lang="pt-BR" sz="2400" b="1" dirty="0" smtClean="0">
                <a:latin typeface="Times New Roman" pitchFamily="18" charset="0"/>
                <a:cs typeface="Times New Roman" pitchFamily="18" charset="0"/>
              </a:rPr>
              <a:t>«</a:t>
            </a:r>
            <a:r>
              <a:rPr lang="pt-BR" sz="2400" b="1" dirty="0" err="1" smtClean="0">
                <a:latin typeface="Times New Roman" pitchFamily="18" charset="0"/>
                <a:cs typeface="Times New Roman" pitchFamily="18" charset="0"/>
              </a:rPr>
              <a:t>είς</a:t>
            </a:r>
            <a:r>
              <a:rPr lang="pt-BR" sz="2400" b="1" dirty="0" smtClean="0">
                <a:latin typeface="Times New Roman" pitchFamily="18" charset="0"/>
                <a:cs typeface="Times New Roman" pitchFamily="18" charset="0"/>
              </a:rPr>
              <a:t> </a:t>
            </a:r>
            <a:r>
              <a:rPr lang="pt-BR" sz="2400" b="1" dirty="0" err="1" smtClean="0">
                <a:latin typeface="Times New Roman" pitchFamily="18" charset="0"/>
                <a:cs typeface="Times New Roman" pitchFamily="18" charset="0"/>
              </a:rPr>
              <a:t>τά</a:t>
            </a:r>
            <a:r>
              <a:rPr lang="pt-BR" sz="2400" b="1" dirty="0" smtClean="0">
                <a:latin typeface="Times New Roman" pitchFamily="18" charset="0"/>
                <a:cs typeface="Times New Roman" pitchFamily="18" charset="0"/>
              </a:rPr>
              <a:t> </a:t>
            </a:r>
            <a:r>
              <a:rPr lang="pt-BR" sz="2400" b="1" dirty="0" err="1" smtClean="0">
                <a:latin typeface="Times New Roman" pitchFamily="18" charset="0"/>
                <a:cs typeface="Times New Roman" pitchFamily="18" charset="0"/>
              </a:rPr>
              <a:t>ίδια</a:t>
            </a:r>
            <a:r>
              <a:rPr lang="pt-BR" sz="2400" b="1" dirty="0" smtClean="0">
                <a:latin typeface="Times New Roman" pitchFamily="18" charset="0"/>
                <a:cs typeface="Times New Roman" pitchFamily="18" charset="0"/>
              </a:rPr>
              <a:t>»</a:t>
            </a:r>
            <a:endParaRPr lang="pt-BR" dirty="0"/>
          </a:p>
        </p:txBody>
      </p:sp>
      <p:sp>
        <p:nvSpPr>
          <p:cNvPr id="7" name="CaixaDeTexto 6"/>
          <p:cNvSpPr txBox="1"/>
          <p:nvPr/>
        </p:nvSpPr>
        <p:spPr>
          <a:xfrm>
            <a:off x="1907704" y="5229200"/>
            <a:ext cx="5040560" cy="584775"/>
          </a:xfrm>
          <a:prstGeom prst="rect">
            <a:avLst/>
          </a:prstGeom>
          <a:noFill/>
        </p:spPr>
        <p:txBody>
          <a:bodyPr wrap="square" rtlCol="0">
            <a:spAutoFit/>
          </a:bodyPr>
          <a:lstStyle/>
          <a:p>
            <a:r>
              <a:rPr lang="pt-BR" sz="3200" b="1" u="sng" dirty="0" smtClean="0">
                <a:solidFill>
                  <a:srgbClr val="FF0000"/>
                </a:solidFill>
              </a:rPr>
              <a:t>CADA UM PARA O SEU LADO</a:t>
            </a:r>
            <a:endParaRPr lang="pt-BR" sz="3200" b="1" u="sng"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28</a:t>
            </a:fld>
            <a:endParaRPr lang="pt-BR"/>
          </a:p>
        </p:txBody>
      </p:sp>
      <p:sp>
        <p:nvSpPr>
          <p:cNvPr id="4" name="CaixaDeTexto 3"/>
          <p:cNvSpPr txBox="1"/>
          <p:nvPr/>
        </p:nvSpPr>
        <p:spPr>
          <a:xfrm>
            <a:off x="467544" y="548680"/>
            <a:ext cx="8280920" cy="5262979"/>
          </a:xfrm>
          <a:prstGeom prst="rect">
            <a:avLst/>
          </a:prstGeom>
          <a:noFill/>
        </p:spPr>
        <p:txBody>
          <a:bodyPr wrap="square" rtlCol="0">
            <a:spAutoFit/>
          </a:bodyPr>
          <a:lstStyle/>
          <a:p>
            <a:pPr algn="just"/>
            <a:r>
              <a:rPr lang="pt-BR" sz="2800" dirty="0" smtClean="0">
                <a:latin typeface="Times New Roman" pitchFamily="18" charset="0"/>
                <a:cs typeface="Times New Roman" pitchFamily="18" charset="0"/>
                <a:hlinkClick r:id="rId2"/>
              </a:rPr>
              <a:t>[130]</a:t>
            </a:r>
            <a:r>
              <a:rPr lang="pt-BR" sz="2800" dirty="0" smtClean="0">
                <a:latin typeface="Times New Roman" pitchFamily="18" charset="0"/>
                <a:cs typeface="Times New Roman" pitchFamily="18" charset="0"/>
              </a:rPr>
              <a:t> Como é sabido, o que se exprime no texto grego  com </a:t>
            </a:r>
            <a:r>
              <a:rPr lang="pt-BR" sz="2800" b="1" dirty="0" smtClean="0">
                <a:latin typeface="Times New Roman" pitchFamily="18" charset="0"/>
                <a:cs typeface="Times New Roman" pitchFamily="18" charset="0"/>
              </a:rPr>
              <a:t>«είς τά ίδια» </a:t>
            </a:r>
            <a:r>
              <a:rPr lang="pt-BR" sz="2800" dirty="0" smtClean="0">
                <a:latin typeface="Times New Roman" pitchFamily="18" charset="0"/>
                <a:cs typeface="Times New Roman" pitchFamily="18" charset="0"/>
              </a:rPr>
              <a:t>vai além do simples acolhimento de Maria por parte do discípulo, no sentido só do alojamento material e da hospedagem em sua casa; tal expressão designa  prevalentemente uma comunhão de vida (em família) que se estabelece entre os dois, em virtude das palavras de Cristo antes de morrer: Cf. S. Agostinho, </a:t>
            </a:r>
            <a:r>
              <a:rPr lang="pt-BR" sz="2800" i="1" dirty="0" smtClean="0">
                <a:latin typeface="Times New Roman" pitchFamily="18" charset="0"/>
                <a:cs typeface="Times New Roman" pitchFamily="18" charset="0"/>
              </a:rPr>
              <a:t>In </a:t>
            </a:r>
            <a:r>
              <a:rPr lang="pt-BR" sz="2800" i="1" dirty="0" err="1" smtClean="0">
                <a:latin typeface="Times New Roman" pitchFamily="18" charset="0"/>
                <a:cs typeface="Times New Roman" pitchFamily="18" charset="0"/>
              </a:rPr>
              <a:t>Ioan</a:t>
            </a:r>
            <a:r>
              <a:rPr lang="pt-BR" sz="2800" i="1" dirty="0" smtClean="0">
                <a:latin typeface="Times New Roman" pitchFamily="18" charset="0"/>
                <a:cs typeface="Times New Roman" pitchFamily="18" charset="0"/>
              </a:rPr>
              <a:t>. </a:t>
            </a:r>
            <a:r>
              <a:rPr lang="pt-BR" sz="2800" i="1" dirty="0" err="1" smtClean="0">
                <a:latin typeface="Times New Roman" pitchFamily="18" charset="0"/>
                <a:cs typeface="Times New Roman" pitchFamily="18" charset="0"/>
              </a:rPr>
              <a:t>Evang</a:t>
            </a:r>
            <a:r>
              <a:rPr lang="pt-BR" sz="2800" i="1" dirty="0" smtClean="0">
                <a:latin typeface="Times New Roman" pitchFamily="18" charset="0"/>
                <a:cs typeface="Times New Roman" pitchFamily="18" charset="0"/>
              </a:rPr>
              <a:t>. </a:t>
            </a:r>
            <a:r>
              <a:rPr lang="pt-BR" sz="2800" i="1" dirty="0" err="1" smtClean="0">
                <a:latin typeface="Times New Roman" pitchFamily="18" charset="0"/>
                <a:cs typeface="Times New Roman" pitchFamily="18" charset="0"/>
              </a:rPr>
              <a:t>tract</a:t>
            </a:r>
            <a:r>
              <a:rPr lang="pt-BR" sz="2800" i="1" dirty="0" smtClean="0">
                <a:latin typeface="Times New Roman" pitchFamily="18" charset="0"/>
                <a:cs typeface="Times New Roman" pitchFamily="18" charset="0"/>
              </a:rPr>
              <a:t>.</a:t>
            </a:r>
            <a:r>
              <a:rPr lang="pt-BR" sz="2800" dirty="0" smtClean="0">
                <a:latin typeface="Times New Roman" pitchFamily="18" charset="0"/>
                <a:cs typeface="Times New Roman" pitchFamily="18" charset="0"/>
              </a:rPr>
              <a:t> 119, 3: CCL 36, 659: «O discípulo recebeu-a em casa, não num prédio de sua propriedade, porque não possuía nada de seu, mas sim entre o que era objeto dos seus cuidados, a quem ele atendia com dedicação». (RM 45)</a:t>
            </a:r>
            <a:endParaRPr lang="pt-B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29</a:t>
            </a:fld>
            <a:endParaRPr lang="pt-BR"/>
          </a:p>
        </p:txBody>
      </p:sp>
      <p:sp>
        <p:nvSpPr>
          <p:cNvPr id="4" name="Retângulo 3"/>
          <p:cNvSpPr/>
          <p:nvPr/>
        </p:nvSpPr>
        <p:spPr>
          <a:xfrm>
            <a:off x="611560" y="1560855"/>
            <a:ext cx="7041655" cy="1508105"/>
          </a:xfrm>
          <a:prstGeom prst="rect">
            <a:avLst/>
          </a:prstGeom>
        </p:spPr>
        <p:txBody>
          <a:bodyPr wrap="square">
            <a:spAutoFit/>
          </a:bodyPr>
          <a:lstStyle/>
          <a:p>
            <a:r>
              <a:rPr lang="el-GR" sz="4800" dirty="0" smtClean="0"/>
              <a:t> </a:t>
            </a:r>
            <a:r>
              <a:rPr lang="el-GR" sz="6000" b="1" dirty="0" smtClean="0">
                <a:hlinkClick r:id="rId2" tooltip="eis: To -- 1519: into, in, among, till, for -- Preposition"/>
              </a:rPr>
              <a:t>εἰς</a:t>
            </a:r>
            <a:r>
              <a:rPr lang="el-GR" sz="6000" b="1" dirty="0" smtClean="0"/>
              <a:t>  </a:t>
            </a:r>
            <a:r>
              <a:rPr lang="el-GR" sz="6000" b="1" dirty="0" smtClean="0">
                <a:hlinkClick r:id="rId3" tooltip="ta: the -- 3588: the -- Article - Accusative Neuter Plural"/>
              </a:rPr>
              <a:t>τὰ</a:t>
            </a:r>
            <a:r>
              <a:rPr lang="el-GR" sz="6000" b="1" dirty="0" smtClean="0"/>
              <a:t>  </a:t>
            </a:r>
            <a:r>
              <a:rPr lang="el-GR" sz="6000" b="1" dirty="0" smtClean="0">
                <a:hlinkClick r:id="rId4" tooltip="idia: own -- 2398: one's own, private, personal -- Adjective - Accusative Neuter Plural"/>
              </a:rPr>
              <a:t>ἴδια</a:t>
            </a:r>
            <a:r>
              <a:rPr lang="el-GR" sz="4800" dirty="0" smtClean="0"/>
              <a:t> </a:t>
            </a:r>
            <a:r>
              <a:rPr lang="pt-BR" sz="3200" dirty="0" smtClean="0"/>
              <a:t>(</a:t>
            </a:r>
            <a:r>
              <a:rPr lang="pt-BR" sz="3200" dirty="0" err="1" smtClean="0"/>
              <a:t>Jo</a:t>
            </a:r>
            <a:r>
              <a:rPr lang="pt-BR" sz="3200" dirty="0" smtClean="0"/>
              <a:t> 1,11)</a:t>
            </a:r>
          </a:p>
          <a:p>
            <a:r>
              <a:rPr lang="pt-BR" sz="3200" dirty="0" smtClean="0"/>
              <a:t>... o que era seu</a:t>
            </a:r>
            <a:r>
              <a:rPr lang="el-GR" sz="3200" dirty="0" smtClean="0"/>
              <a:t> </a:t>
            </a:r>
            <a:endParaRPr lang="pt-BR" sz="3200" dirty="0"/>
          </a:p>
        </p:txBody>
      </p:sp>
      <p:sp>
        <p:nvSpPr>
          <p:cNvPr id="5" name="CaixaDeTexto 4"/>
          <p:cNvSpPr txBox="1"/>
          <p:nvPr/>
        </p:nvSpPr>
        <p:spPr>
          <a:xfrm>
            <a:off x="755576" y="4653136"/>
            <a:ext cx="7704856" cy="1508105"/>
          </a:xfrm>
          <a:prstGeom prst="rect">
            <a:avLst/>
          </a:prstGeom>
          <a:noFill/>
        </p:spPr>
        <p:txBody>
          <a:bodyPr wrap="square" rtlCol="0">
            <a:spAutoFit/>
          </a:bodyPr>
          <a:lstStyle/>
          <a:p>
            <a:r>
              <a:rPr lang="el-GR" sz="4800" dirty="0" smtClean="0"/>
              <a:t> </a:t>
            </a:r>
            <a:r>
              <a:rPr lang="el-GR" sz="6000" dirty="0" smtClean="0">
                <a:hlinkClick r:id="rId2" tooltip="eis: To -- 1519: into, in, among, till, for -- Preposition"/>
              </a:rPr>
              <a:t>εἰς</a:t>
            </a:r>
            <a:r>
              <a:rPr lang="el-GR" sz="6000" dirty="0" smtClean="0"/>
              <a:t>  </a:t>
            </a:r>
            <a:r>
              <a:rPr lang="el-GR" sz="6000" dirty="0" smtClean="0">
                <a:hlinkClick r:id="rId3" tooltip="ta: the -- 3588: the -- Article - Accusative Neuter Plural"/>
              </a:rPr>
              <a:t>τὰ</a:t>
            </a:r>
            <a:r>
              <a:rPr lang="el-GR" sz="6000" dirty="0" smtClean="0"/>
              <a:t>  </a:t>
            </a:r>
            <a:r>
              <a:rPr lang="el-GR" sz="6000" dirty="0" smtClean="0">
                <a:hlinkClick r:id="rId4" tooltip="idia: own -- 2398: one's own, private, personal -- Adjective - Accusative Neuter Plural"/>
              </a:rPr>
              <a:t>ἴδια</a:t>
            </a:r>
            <a:r>
              <a:rPr lang="pt-BR" sz="6000" dirty="0" smtClean="0"/>
              <a:t> </a:t>
            </a:r>
            <a:r>
              <a:rPr lang="pt-BR" sz="3200" dirty="0" smtClean="0"/>
              <a:t>(</a:t>
            </a:r>
            <a:r>
              <a:rPr lang="pt-BR" sz="3200" dirty="0" err="1" smtClean="0"/>
              <a:t>Jo</a:t>
            </a:r>
            <a:r>
              <a:rPr lang="pt-BR" sz="3200" dirty="0" smtClean="0"/>
              <a:t> 19,27)</a:t>
            </a:r>
          </a:p>
          <a:p>
            <a:r>
              <a:rPr lang="pt-BR" sz="3200" dirty="0" smtClean="0"/>
              <a:t>... a sua casa,</a:t>
            </a:r>
            <a:endParaRPr lang="pt-BR" sz="3200" dirty="0"/>
          </a:p>
        </p:txBody>
      </p:sp>
      <p:sp>
        <p:nvSpPr>
          <p:cNvPr id="6" name="CaixaDeTexto 5"/>
          <p:cNvSpPr txBox="1"/>
          <p:nvPr/>
        </p:nvSpPr>
        <p:spPr>
          <a:xfrm>
            <a:off x="683568" y="3001015"/>
            <a:ext cx="7992888" cy="1508105"/>
          </a:xfrm>
          <a:prstGeom prst="rect">
            <a:avLst/>
          </a:prstGeom>
          <a:noFill/>
        </p:spPr>
        <p:txBody>
          <a:bodyPr wrap="square" rtlCol="0">
            <a:spAutoFit/>
          </a:bodyPr>
          <a:lstStyle/>
          <a:p>
            <a:r>
              <a:rPr lang="el-GR" sz="6000" dirty="0" smtClean="0">
                <a:hlinkClick r:id="rId2" tooltip="eis: To -- 1519: into, in, among, till, for -- Preposition"/>
              </a:rPr>
              <a:t>εἰς</a:t>
            </a:r>
            <a:r>
              <a:rPr lang="el-GR" sz="6000" dirty="0" smtClean="0"/>
              <a:t>  </a:t>
            </a:r>
            <a:r>
              <a:rPr lang="el-GR" sz="6000" dirty="0" smtClean="0">
                <a:hlinkClick r:id="rId3" tooltip="ta: the -- 3588: the -- Article - Accusative Neuter Plural"/>
              </a:rPr>
              <a:t>τὰ</a:t>
            </a:r>
            <a:r>
              <a:rPr lang="el-GR" sz="6000" dirty="0" smtClean="0"/>
              <a:t>  </a:t>
            </a:r>
            <a:r>
              <a:rPr lang="el-GR" sz="6000" dirty="0" smtClean="0">
                <a:hlinkClick r:id="rId4" tooltip="idia: own -- 2398: one's own, private, personal -- Adjective - Accusative Neuter Plural"/>
              </a:rPr>
              <a:t>ἴδια</a:t>
            </a:r>
            <a:r>
              <a:rPr lang="pt-BR" sz="6000" dirty="0" smtClean="0"/>
              <a:t> </a:t>
            </a:r>
            <a:r>
              <a:rPr lang="pt-BR" sz="3200" dirty="0" smtClean="0"/>
              <a:t>(</a:t>
            </a:r>
            <a:r>
              <a:rPr lang="pt-BR" sz="3200" dirty="0" err="1" smtClean="0"/>
              <a:t>Jo</a:t>
            </a:r>
            <a:r>
              <a:rPr lang="pt-BR" sz="3200" dirty="0" smtClean="0"/>
              <a:t> 16,32)</a:t>
            </a:r>
          </a:p>
          <a:p>
            <a:r>
              <a:rPr lang="pt-BR" sz="3200" dirty="0" smtClean="0"/>
              <a:t>... cada um para o seu lado</a:t>
            </a:r>
            <a:endParaRPr lang="pt-BR" sz="3200" dirty="0"/>
          </a:p>
        </p:txBody>
      </p:sp>
      <p:sp>
        <p:nvSpPr>
          <p:cNvPr id="7" name="CaixaDeTexto 6"/>
          <p:cNvSpPr txBox="1"/>
          <p:nvPr/>
        </p:nvSpPr>
        <p:spPr>
          <a:xfrm>
            <a:off x="323528" y="550421"/>
            <a:ext cx="8496944" cy="646331"/>
          </a:xfrm>
          <a:prstGeom prst="rect">
            <a:avLst/>
          </a:prstGeom>
          <a:noFill/>
        </p:spPr>
        <p:txBody>
          <a:bodyPr wrap="square" rtlCol="0">
            <a:spAutoFit/>
          </a:bodyPr>
          <a:lstStyle/>
          <a:p>
            <a:pPr algn="ctr"/>
            <a:r>
              <a:rPr lang="pt-BR" sz="3600" b="1" dirty="0" smtClean="0"/>
              <a:t>MESMO TEXTO TRADUÇÕES DIFERENTES</a:t>
            </a:r>
            <a:endParaRPr lang="pt-BR" sz="36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3</a:t>
            </a:fld>
            <a:endParaRPr lang="pt-BR"/>
          </a:p>
        </p:txBody>
      </p:sp>
      <p:pic>
        <p:nvPicPr>
          <p:cNvPr id="2050" name="Picture 2" descr="C:\Users\Chagas.Chagas-PC\Desktop\PAULINAS\Raphael15.jpg"/>
          <p:cNvPicPr>
            <a:picLocks noChangeAspect="1" noChangeArrowheads="1"/>
          </p:cNvPicPr>
          <p:nvPr/>
        </p:nvPicPr>
        <p:blipFill>
          <a:blip r:embed="rId2" cstate="print"/>
          <a:srcRect/>
          <a:stretch>
            <a:fillRect/>
          </a:stretch>
        </p:blipFill>
        <p:spPr bwMode="auto">
          <a:xfrm>
            <a:off x="2915816" y="507864"/>
            <a:ext cx="4248472" cy="5873464"/>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30</a:t>
            </a:fld>
            <a:endParaRPr lang="pt-BR"/>
          </a:p>
        </p:txBody>
      </p:sp>
      <p:sp>
        <p:nvSpPr>
          <p:cNvPr id="80897" name="Rectangle 1"/>
          <p:cNvSpPr>
            <a:spLocks noChangeArrowheads="1"/>
          </p:cNvSpPr>
          <p:nvPr/>
        </p:nvSpPr>
        <p:spPr bwMode="auto">
          <a:xfrm>
            <a:off x="971600" y="1445726"/>
            <a:ext cx="7488832"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5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Papa: neste mundo "órfão" temos uma Mãe que nos acompanha e defende</a:t>
            </a:r>
            <a:endParaRPr kumimoji="0" lang="pt-BR" sz="5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2016-09-15 Rádio Vaticana</a:t>
            </a:r>
            <a:endParaRPr kumimoji="0" lang="pt-BR"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31</a:t>
            </a:fld>
            <a:endParaRPr lang="pt-BR"/>
          </a:p>
        </p:txBody>
      </p:sp>
      <p:sp>
        <p:nvSpPr>
          <p:cNvPr id="83969" name="Rectangle 1"/>
          <p:cNvSpPr>
            <a:spLocks noChangeArrowheads="1"/>
          </p:cNvSpPr>
          <p:nvPr/>
        </p:nvSpPr>
        <p:spPr bwMode="auto">
          <a:xfrm>
            <a:off x="899592" y="1075958"/>
            <a:ext cx="741682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3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foi o que afirmou o Papa ... na  memória de Nossa Senhora das Dores.</a:t>
            </a:r>
            <a:endParaRPr kumimoji="0" lang="pt-BR" sz="3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3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 Evangelho do dia (15/09) propõe uma cena no Calvário. Todos os discípulos fugiram, com a exceção de João e algumas mulheres. Aos pés da Cruz, ficou Maria, a Mãe de Jesus.</a:t>
            </a:r>
            <a:endParaRPr kumimoji="0" lang="pt-BR" sz="36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32</a:t>
            </a:fld>
            <a:endParaRPr lang="pt-BR"/>
          </a:p>
        </p:txBody>
      </p:sp>
      <p:sp>
        <p:nvSpPr>
          <p:cNvPr id="4" name="Retângulo 3"/>
          <p:cNvSpPr/>
          <p:nvPr/>
        </p:nvSpPr>
        <p:spPr>
          <a:xfrm>
            <a:off x="971600" y="1492329"/>
            <a:ext cx="6984776" cy="2800767"/>
          </a:xfrm>
          <a:prstGeom prst="rect">
            <a:avLst/>
          </a:prstGeom>
        </p:spPr>
        <p:txBody>
          <a:bodyPr wrap="square">
            <a:spAutoFit/>
          </a:bodyPr>
          <a:lstStyle/>
          <a:p>
            <a:pPr algn="just"/>
            <a:r>
              <a:rPr lang="pt-BR" sz="4400" b="1" dirty="0" smtClean="0"/>
              <a:t>"Neste mundo que sofre a crise da grande orfandade, nós temos uma Mãe que nos acompanha e nos defende"</a:t>
            </a:r>
            <a:endParaRPr lang="pt-BR" sz="44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33</a:t>
            </a:fld>
            <a:endParaRPr lang="pt-BR"/>
          </a:p>
        </p:txBody>
      </p:sp>
      <p:sp>
        <p:nvSpPr>
          <p:cNvPr id="1025" name="Rectangle 1"/>
          <p:cNvSpPr>
            <a:spLocks noChangeArrowheads="1"/>
          </p:cNvSpPr>
          <p:nvPr/>
        </p:nvSpPr>
        <p:spPr bwMode="auto">
          <a:xfrm>
            <a:off x="467544" y="2204864"/>
            <a:ext cx="813690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4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“Todos olhavam para ela. ‘Aquela é a mãe do delinquente; aquela é a mãe deste subversivo!’, diziam.</a:t>
            </a:r>
            <a:endParaRPr kumimoji="0" lang="pt-BR" sz="4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34</a:t>
            </a:fld>
            <a:endParaRPr lang="pt-BR"/>
          </a:p>
        </p:txBody>
      </p:sp>
      <p:sp>
        <p:nvSpPr>
          <p:cNvPr id="4" name="Retângulo 3"/>
          <p:cNvSpPr/>
          <p:nvPr/>
        </p:nvSpPr>
        <p:spPr>
          <a:xfrm>
            <a:off x="899592" y="1196752"/>
            <a:ext cx="7632848" cy="5078313"/>
          </a:xfrm>
          <a:prstGeom prst="rect">
            <a:avLst/>
          </a:prstGeom>
        </p:spPr>
        <p:txBody>
          <a:bodyPr wrap="square">
            <a:spAutoFit/>
          </a:bodyPr>
          <a:lstStyle/>
          <a:p>
            <a:pPr lvl="0" algn="just" eaLnBrk="0" fontAlgn="base" hangingPunct="0">
              <a:spcBef>
                <a:spcPct val="0"/>
              </a:spcBef>
              <a:spcAft>
                <a:spcPct val="0"/>
              </a:spcAft>
            </a:pPr>
            <a:r>
              <a:rPr lang="pt-BR" sz="3600" b="1" dirty="0" smtClean="0">
                <a:latin typeface="Times New Roman" pitchFamily="18" charset="0"/>
                <a:ea typeface="Calibri" pitchFamily="34" charset="0"/>
                <a:cs typeface="Times New Roman" pitchFamily="18" charset="0"/>
              </a:rPr>
              <a:t>"Maria ouvia tudo e sofria uma humilhação terrível. Ouvia também os ‘grandes’, alguns sacerdotes que ela respeitava por serem sacerdotes. ‘Mas tu, que és tão bom, desça!’. Com seu Filho, nu, ali. Maria tinha um sofrimento tão grande, mas não foi embora; não renegou seu Filho! Era a sua carne”.</a:t>
            </a:r>
            <a:endParaRPr lang="pt-BR" sz="36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35</a:t>
            </a:fld>
            <a:endParaRPr lang="pt-BR"/>
          </a:p>
        </p:txBody>
      </p:sp>
      <p:sp>
        <p:nvSpPr>
          <p:cNvPr id="78849" name="Rectangle 1"/>
          <p:cNvSpPr>
            <a:spLocks noChangeArrowheads="1"/>
          </p:cNvSpPr>
          <p:nvPr/>
        </p:nvSpPr>
        <p:spPr bwMode="auto">
          <a:xfrm>
            <a:off x="611560" y="2401718"/>
            <a:ext cx="8136904"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3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a:t>
            </a:r>
            <a:r>
              <a:rPr kumimoji="0" lang="pt-BR"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Papa Francesco recordou quando visitava os detentos nos cárceres, em Buenos Aires, e via sempre em fila as mulheres que aguardavam para entrar:</a:t>
            </a:r>
            <a:endParaRPr kumimoji="0" lang="pt-B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36</a:t>
            </a:fld>
            <a:endParaRPr lang="pt-BR"/>
          </a:p>
        </p:txBody>
      </p:sp>
      <p:sp>
        <p:nvSpPr>
          <p:cNvPr id="4" name="Retângulo 3"/>
          <p:cNvSpPr/>
          <p:nvPr/>
        </p:nvSpPr>
        <p:spPr>
          <a:xfrm>
            <a:off x="899592" y="980728"/>
            <a:ext cx="7560840" cy="5016758"/>
          </a:xfrm>
          <a:prstGeom prst="rect">
            <a:avLst/>
          </a:prstGeom>
        </p:spPr>
        <p:txBody>
          <a:bodyPr wrap="square">
            <a:spAutoFit/>
          </a:bodyPr>
          <a:lstStyle/>
          <a:p>
            <a:pPr lvl="0" algn="just" eaLnBrk="0" fontAlgn="base" hangingPunct="0">
              <a:spcBef>
                <a:spcPct val="0"/>
              </a:spcBef>
              <a:spcAft>
                <a:spcPct val="0"/>
              </a:spcAft>
            </a:pPr>
            <a:r>
              <a:rPr lang="pt-BR" sz="3200" b="1" dirty="0" smtClean="0">
                <a:latin typeface="Times New Roman" pitchFamily="18" charset="0"/>
                <a:ea typeface="Calibri" pitchFamily="34" charset="0"/>
                <a:cs typeface="Times New Roman" pitchFamily="18" charset="0"/>
              </a:rPr>
              <a:t>“Eram mães, mas não se envergonhavam. A carne delas estava lá dentro. Estas mulheres sofriam não só com a vergonha de estar ali. ‘Olha aquela!... o que será que seu filho fez?’, mas também sofriam com a humilhante revista que lhes faziam antes de entrar. Mas eram mães e iam visitar a própria carne. Assim Maria estava ali com seu Filho, com aquele sofrimento tão grande”.</a:t>
            </a:r>
            <a:endParaRPr lang="pt-BR" sz="32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37</a:t>
            </a:fld>
            <a:endParaRPr lang="pt-BR"/>
          </a:p>
        </p:txBody>
      </p:sp>
      <p:sp>
        <p:nvSpPr>
          <p:cNvPr id="79873" name="Rectangle 1"/>
          <p:cNvSpPr>
            <a:spLocks noChangeArrowheads="1"/>
          </p:cNvSpPr>
          <p:nvPr/>
        </p:nvSpPr>
        <p:spPr bwMode="auto">
          <a:xfrm>
            <a:off x="611560" y="2298933"/>
            <a:ext cx="8136904"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3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Jesus – afirmou o Papa – prometeu não nos deixar órfãos, e na Cruz nos doou a sua Mãe como nossa Mãe: </a:t>
            </a:r>
            <a:endParaRPr kumimoji="0" lang="pt-BR" sz="3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38</a:t>
            </a:fld>
            <a:endParaRPr lang="pt-BR"/>
          </a:p>
        </p:txBody>
      </p:sp>
      <p:sp>
        <p:nvSpPr>
          <p:cNvPr id="4" name="Retângulo 3"/>
          <p:cNvSpPr/>
          <p:nvPr/>
        </p:nvSpPr>
        <p:spPr>
          <a:xfrm>
            <a:off x="1043608" y="620688"/>
            <a:ext cx="7200800" cy="5509200"/>
          </a:xfrm>
          <a:prstGeom prst="rect">
            <a:avLst/>
          </a:prstGeom>
        </p:spPr>
        <p:txBody>
          <a:bodyPr wrap="square">
            <a:spAutoFit/>
          </a:bodyPr>
          <a:lstStyle/>
          <a:p>
            <a:pPr algn="just"/>
            <a:r>
              <a:rPr lang="pt-BR" sz="3200" b="1" dirty="0" smtClean="0">
                <a:latin typeface="Calibri" pitchFamily="34" charset="0"/>
                <a:ea typeface="Calibri" pitchFamily="34" charset="0"/>
                <a:cs typeface="Times New Roman" pitchFamily="18" charset="0"/>
              </a:rPr>
              <a:t>“Nós, cristãos, temos uma Mãe, a mesma de Jesus; temos um Pai, o mesmo de Jesus. Não somos órfãos! E Ela nos dá à luz naquele momento com tanta dor: é realmente um martírio. Com o coração traspassado, aceita dar à luz a todos naquele momento de dor. E a partir daquele momento, Ela se torna a nossa Mãe, a partir daquele momento Ela é nossa Mãe, aquela que cuida de nós e não tem vergonha de nós, nos defende”.</a:t>
            </a:r>
            <a:endParaRPr lang="pt-BR" sz="32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39</a:t>
            </a:fld>
            <a:endParaRPr lang="pt-BR"/>
          </a:p>
        </p:txBody>
      </p:sp>
      <p:sp>
        <p:nvSpPr>
          <p:cNvPr id="4" name="CaixaDeTexto 3"/>
          <p:cNvSpPr txBox="1"/>
          <p:nvPr/>
        </p:nvSpPr>
        <p:spPr>
          <a:xfrm>
            <a:off x="755576" y="764704"/>
            <a:ext cx="7560840" cy="5786199"/>
          </a:xfrm>
          <a:prstGeom prst="rect">
            <a:avLst/>
          </a:prstGeom>
          <a:noFill/>
        </p:spPr>
        <p:txBody>
          <a:bodyPr wrap="square" rtlCol="0">
            <a:spAutoFit/>
          </a:bodyPr>
          <a:lstStyle/>
          <a:p>
            <a:pPr algn="just"/>
            <a:r>
              <a:rPr lang="pt-BR" sz="3200" b="1" dirty="0" smtClean="0"/>
              <a:t>Os místicos russos dos primeiros séculos </a:t>
            </a:r>
            <a:r>
              <a:rPr lang="pt-BR" sz="3200" dirty="0" smtClean="0"/>
              <a:t>– recordou o Papa Francisco –, </a:t>
            </a:r>
            <a:r>
              <a:rPr lang="pt-BR" sz="3200" b="1" dirty="0" smtClean="0"/>
              <a:t>aconselhavam a se refugiar sob o manto da Mãe de Deus no momento das turbulências espirituais</a:t>
            </a:r>
            <a:r>
              <a:rPr lang="pt-BR" sz="3200" dirty="0" smtClean="0"/>
              <a:t>: "Ali o diabo não pode entrar. Porque Ela é Mãe e como Mãe defende. Em seguida, o Ocidente acolheu este conselho e fez a primeira antífona mariana </a:t>
            </a:r>
            <a:r>
              <a:rPr lang="pt-BR" sz="3200" b="1" dirty="0" smtClean="0"/>
              <a:t>'Sub </a:t>
            </a:r>
            <a:r>
              <a:rPr lang="pt-BR" sz="3200" b="1" dirty="0" err="1" smtClean="0"/>
              <a:t>tuum</a:t>
            </a:r>
            <a:r>
              <a:rPr lang="pt-BR" sz="3200" b="1" dirty="0" smtClean="0"/>
              <a:t>' </a:t>
            </a:r>
            <a:r>
              <a:rPr lang="pt-BR" sz="3200" b="1" dirty="0" err="1" smtClean="0"/>
              <a:t>praedisum</a:t>
            </a:r>
            <a:r>
              <a:rPr lang="pt-BR" sz="3200" b="1" dirty="0" smtClean="0"/>
              <a:t> - '! Sob o seu manto, sob a sua custódia, oh Mãe'.</a:t>
            </a:r>
            <a:r>
              <a:rPr lang="pt-BR" sz="3200" dirty="0" smtClean="0"/>
              <a:t> </a:t>
            </a:r>
            <a:r>
              <a:rPr lang="pt-BR" sz="3200" b="1" dirty="0" smtClean="0"/>
              <a:t>ALI, ESTAMOS SEGUROS”.</a:t>
            </a:r>
          </a:p>
          <a:p>
            <a:endParaRPr lang="pt-B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4</a:t>
            </a:fld>
            <a:endParaRPr lang="pt-B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40</a:t>
            </a:fld>
            <a:endParaRPr lang="pt-BR"/>
          </a:p>
        </p:txBody>
      </p:sp>
      <p:sp>
        <p:nvSpPr>
          <p:cNvPr id="4" name="CaixaDeTexto 3"/>
          <p:cNvSpPr txBox="1"/>
          <p:nvPr/>
        </p:nvSpPr>
        <p:spPr>
          <a:xfrm>
            <a:off x="971600" y="980728"/>
            <a:ext cx="7488832" cy="5262979"/>
          </a:xfrm>
          <a:prstGeom prst="rect">
            <a:avLst/>
          </a:prstGeom>
          <a:noFill/>
        </p:spPr>
        <p:txBody>
          <a:bodyPr wrap="square" rtlCol="0">
            <a:spAutoFit/>
          </a:bodyPr>
          <a:lstStyle/>
          <a:p>
            <a:pPr algn="just"/>
            <a:r>
              <a:rPr lang="pt-BR" sz="2800" dirty="0" smtClean="0"/>
              <a:t>“Em um mundo que podemos chamar </a:t>
            </a:r>
            <a:r>
              <a:rPr lang="pt-BR" sz="2800" b="1" dirty="0" smtClean="0"/>
              <a:t>“órfão” </a:t>
            </a:r>
            <a:r>
              <a:rPr lang="pt-BR" sz="2800" dirty="0" smtClean="0"/>
              <a:t>- concluiu o Papa - neste mundo que sofre com a crise de uma grande orfandade, talvez a nossa ajuda é dizer </a:t>
            </a:r>
            <a:r>
              <a:rPr lang="pt-BR" sz="2800" b="1" dirty="0" smtClean="0"/>
              <a:t>“Olhe para sua mãe!”. </a:t>
            </a:r>
            <a:r>
              <a:rPr lang="pt-BR" sz="2800" dirty="0" smtClean="0"/>
              <a:t>Nós temos uma que nos defende, nos ensina, nos acompanha; que não tem vergonha dos nossos pecados. Não se envergonha, porque Ela é mãe. Que o Espírito Santo, este amigo, este companheiro de viagem, este Paráclito advogado que o Senhor nos enviou, nos faça compreender este mistério tão grande da maternidade de Maria”. </a:t>
            </a:r>
            <a:endParaRPr lang="pt-BR" sz="2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323528" y="939492"/>
            <a:ext cx="8568952"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60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MISERICÓRDIA</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pt-BR" sz="6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pt-BR" sz="6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Miseris</a:t>
            </a:r>
            <a:r>
              <a:rPr kumimoji="0" lang="pt-BR" sz="6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+cor+</a:t>
            </a:r>
            <a:r>
              <a:rPr kumimoji="0" lang="pt-BR" sz="6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dare</a:t>
            </a:r>
            <a:r>
              <a:rPr kumimoji="0" lang="pt-BR" sz="6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sz="6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Mãe de Jesus o rosto misericordioso do Pai.</a:t>
            </a:r>
            <a:endParaRPr kumimoji="0" lang="pt-BR" sz="60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Espaço Reservado para Rodapé 3"/>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41</a:t>
            </a:fld>
            <a:endParaRPr lang="pt-B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42</a:t>
            </a:fld>
            <a:endParaRPr lang="pt-BR"/>
          </a:p>
        </p:txBody>
      </p:sp>
      <p:sp>
        <p:nvSpPr>
          <p:cNvPr id="1025" name="Rectangle 1"/>
          <p:cNvSpPr>
            <a:spLocks noChangeArrowheads="1"/>
          </p:cNvSpPr>
          <p:nvPr/>
        </p:nvSpPr>
        <p:spPr bwMode="auto">
          <a:xfrm>
            <a:off x="683568" y="1136933"/>
            <a:ext cx="799288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4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Misericórdia que Maria proclamou à entrada da casa da sua parente: </a:t>
            </a:r>
            <a:r>
              <a:rPr kumimoji="0" lang="pt-BR" sz="4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SUA MISERICÓRDIA PERDURA DE GERAÇÃO EM GERAÇÃO» </a:t>
            </a:r>
            <a:r>
              <a:rPr kumimoji="0" lang="pt-BR"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pt-BR" sz="3600" b="0" i="0" u="none" strike="noStrike" cap="none" normalizeH="0" baseline="0" dirty="0" err="1" smtClean="0" bmk="-2V">
                <a:ln>
                  <a:noFill/>
                </a:ln>
                <a:solidFill>
                  <a:schemeClr val="tx1"/>
                </a:solidFill>
                <a:effectLst/>
                <a:latin typeface="Times New Roman" pitchFamily="18" charset="0"/>
                <a:ea typeface="Calibri" pitchFamily="34" charset="0"/>
                <a:cs typeface="Times New Roman" pitchFamily="18" charset="0"/>
              </a:rPr>
              <a:t>Lc</a:t>
            </a:r>
            <a:r>
              <a:rPr kumimoji="0" lang="pt-BR" sz="3600" b="0" i="0" u="none" strike="noStrike" cap="none" normalizeH="0" baseline="0" dirty="0" smtClean="0" bmk="-2V">
                <a:ln>
                  <a:noFill/>
                </a:ln>
                <a:solidFill>
                  <a:schemeClr val="tx1"/>
                </a:solidFill>
                <a:effectLst/>
                <a:latin typeface="Times New Roman" pitchFamily="18" charset="0"/>
                <a:ea typeface="Calibri" pitchFamily="34" charset="0"/>
                <a:cs typeface="Times New Roman" pitchFamily="18" charset="0"/>
              </a:rPr>
              <a:t> 1,50</a:t>
            </a:r>
            <a:r>
              <a:rPr kumimoji="0" lang="pt-BR"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pt-BR"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43</a:t>
            </a:fld>
            <a:endParaRPr lang="pt-BR"/>
          </a:p>
        </p:txBody>
      </p:sp>
      <p:sp>
        <p:nvSpPr>
          <p:cNvPr id="4" name="CaixaDeTexto 3"/>
          <p:cNvSpPr txBox="1"/>
          <p:nvPr/>
        </p:nvSpPr>
        <p:spPr>
          <a:xfrm>
            <a:off x="533128" y="327422"/>
            <a:ext cx="8143328" cy="5693866"/>
          </a:xfrm>
          <a:prstGeom prst="rect">
            <a:avLst/>
          </a:prstGeom>
          <a:noFill/>
        </p:spPr>
        <p:txBody>
          <a:bodyPr wrap="square" rtlCol="0">
            <a:spAutoFit/>
          </a:bodyPr>
          <a:lstStyle/>
          <a:p>
            <a:pPr algn="just"/>
            <a:r>
              <a:rPr lang="pt-BR" sz="2800" b="1" dirty="0" smtClean="0"/>
              <a:t>MARIA</a:t>
            </a:r>
            <a:r>
              <a:rPr lang="pt-BR" sz="2800" dirty="0" smtClean="0"/>
              <a:t>, </a:t>
            </a:r>
            <a:r>
              <a:rPr lang="pt-BR" sz="2800" b="1" dirty="0" smtClean="0"/>
              <a:t>É </a:t>
            </a:r>
            <a:r>
              <a:rPr lang="pt-BR" sz="2800" b="1" i="1" dirty="0" smtClean="0"/>
              <a:t>Aquela Que Conhece Mais Profundamente O Mistério Da Misericórdia Divina</a:t>
            </a:r>
            <a:r>
              <a:rPr lang="pt-BR" sz="2800" dirty="0" smtClean="0"/>
              <a:t>. ... chamamos-lhe </a:t>
            </a:r>
          </a:p>
          <a:p>
            <a:pPr algn="just"/>
            <a:r>
              <a:rPr lang="pt-BR" sz="2800" b="1" dirty="0" smtClean="0"/>
              <a:t>Mãe da misericórdia, </a:t>
            </a:r>
          </a:p>
          <a:p>
            <a:pPr algn="just"/>
            <a:r>
              <a:rPr lang="pt-BR" sz="2800" b="1" dirty="0" smtClean="0"/>
              <a:t>Nossa Senhora da Misericórdia, ou </a:t>
            </a:r>
          </a:p>
          <a:p>
            <a:pPr algn="just"/>
            <a:r>
              <a:rPr lang="pt-BR" sz="2800" b="1" dirty="0" smtClean="0"/>
              <a:t>Mãe da divina misericórdia. </a:t>
            </a:r>
          </a:p>
          <a:p>
            <a:pPr algn="just"/>
            <a:r>
              <a:rPr lang="pt-BR" sz="2800" dirty="0" smtClean="0"/>
              <a:t>... títulos que </a:t>
            </a:r>
            <a:r>
              <a:rPr lang="pt-BR" sz="2800" b="1" dirty="0" smtClean="0"/>
              <a:t>exprimem</a:t>
            </a:r>
            <a:r>
              <a:rPr lang="pt-BR" sz="2800" dirty="0" smtClean="0"/>
              <a:t> a particular preparação da sua alma e de toda a sua pessoa, para torná-la </a:t>
            </a:r>
            <a:r>
              <a:rPr lang="pt-BR" sz="2800" b="1" dirty="0" smtClean="0"/>
              <a:t>CAPAZ DE DESCOBRIR,</a:t>
            </a:r>
            <a:r>
              <a:rPr lang="pt-BR" sz="2800" dirty="0" smtClean="0"/>
              <a:t> primeiro, </a:t>
            </a:r>
            <a:r>
              <a:rPr lang="pt-BR" sz="2800" b="1" dirty="0" smtClean="0"/>
              <a:t>ATRAVÉS</a:t>
            </a:r>
            <a:r>
              <a:rPr lang="pt-BR" sz="2800" dirty="0" smtClean="0"/>
              <a:t> dos </a:t>
            </a:r>
            <a:r>
              <a:rPr lang="pt-BR" sz="2800" b="1" dirty="0" smtClean="0"/>
              <a:t>ACONTECIMENTOS DE ISRAEL </a:t>
            </a:r>
            <a:r>
              <a:rPr lang="pt-BR" sz="2800" dirty="0" smtClean="0"/>
              <a:t>e, depois, dos que dizem </a:t>
            </a:r>
            <a:r>
              <a:rPr lang="pt-BR" sz="2800" b="1" dirty="0" smtClean="0"/>
              <a:t>RESPEITO A CADA UM DOS HOMENS E À HUMANIDADE INTEIRA</a:t>
            </a:r>
            <a:r>
              <a:rPr lang="pt-BR" sz="2800" dirty="0" smtClean="0"/>
              <a:t>, a misericórdia da qual todos se tornam participantes, segundo o eterno desígnio da Santíssima Trindade,  </a:t>
            </a:r>
            <a:r>
              <a:rPr lang="pt-BR" sz="2800" b="1" dirty="0" smtClean="0"/>
              <a:t>«DE GERAÇÃO EM GERAÇÃO»</a:t>
            </a:r>
            <a:r>
              <a:rPr lang="pt-BR" sz="2800" dirty="0" smtClean="0"/>
              <a:t>.</a:t>
            </a:r>
            <a:endParaRPr lang="pt-B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44</a:t>
            </a:fld>
            <a:endParaRPr lang="pt-BR"/>
          </a:p>
        </p:txBody>
      </p:sp>
      <p:sp>
        <p:nvSpPr>
          <p:cNvPr id="65537" name="Rectangle 1"/>
          <p:cNvSpPr>
            <a:spLocks noChangeArrowheads="1"/>
          </p:cNvSpPr>
          <p:nvPr/>
        </p:nvSpPr>
        <p:spPr bwMode="auto">
          <a:xfrm>
            <a:off x="899592" y="1268760"/>
            <a:ext cx="7632848"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3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Precisamente deste amor «misericordioso», que se manifesta sobretudo em contato com o mal moral e físico, participava de modo singular e excepcional o coração daquela que foi a Mãe do Crucificado e do Ressuscitado. Nela e por meio dela o mesmo amor não cessa de revelar-se na história da Igreja e da humanidade. </a:t>
            </a:r>
            <a:endParaRPr kumimoji="0" lang="pt-BR" sz="32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45</a:t>
            </a:fld>
            <a:endParaRPr lang="pt-BR"/>
          </a:p>
        </p:txBody>
      </p:sp>
      <p:sp>
        <p:nvSpPr>
          <p:cNvPr id="4" name="Retângulo 3"/>
          <p:cNvSpPr/>
          <p:nvPr/>
        </p:nvSpPr>
        <p:spPr>
          <a:xfrm>
            <a:off x="971600" y="764704"/>
            <a:ext cx="7488832" cy="5509200"/>
          </a:xfrm>
          <a:prstGeom prst="rect">
            <a:avLst/>
          </a:prstGeom>
        </p:spPr>
        <p:txBody>
          <a:bodyPr wrap="square">
            <a:spAutoFit/>
          </a:bodyPr>
          <a:lstStyle/>
          <a:p>
            <a:pPr algn="just"/>
            <a:r>
              <a:rPr lang="pt-BR" sz="3200" b="1" dirty="0" smtClean="0">
                <a:latin typeface="Times New Roman" pitchFamily="18" charset="0"/>
                <a:ea typeface="Calibri" pitchFamily="34" charset="0"/>
                <a:cs typeface="Times New Roman" pitchFamily="18" charset="0"/>
              </a:rPr>
              <a:t>Esta revelação é particularmente frutuosa, porque se funda, tratando-se da Mãe de Deus, no singular tato do seu coração materno, na sua sensibilidade particular, na sua especial capacidade para atingir todos aqueles que </a:t>
            </a:r>
            <a:r>
              <a:rPr lang="pt-BR" sz="3200" b="1" i="1" dirty="0" smtClean="0">
                <a:latin typeface="Times New Roman" pitchFamily="18" charset="0"/>
                <a:ea typeface="Calibri" pitchFamily="34" charset="0"/>
                <a:cs typeface="Times New Roman" pitchFamily="18" charset="0"/>
              </a:rPr>
              <a:t>aceitam mais facilmente o amor misericordioso da parte de uma mãe</a:t>
            </a:r>
            <a:r>
              <a:rPr lang="pt-BR" sz="3200" b="1" dirty="0" smtClean="0">
                <a:latin typeface="Times New Roman" pitchFamily="18" charset="0"/>
                <a:ea typeface="Calibri" pitchFamily="34" charset="0"/>
                <a:cs typeface="Times New Roman" pitchFamily="18" charset="0"/>
              </a:rPr>
              <a:t>. É este um dos grandes e vivificantes mistérios do Cristianismo, mistério muito intimamente ligado ao mistério da Encarnação.</a:t>
            </a:r>
            <a:endParaRPr lang="pt-BR"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46</a:t>
            </a:fld>
            <a:endParaRPr lang="pt-BR"/>
          </a:p>
        </p:txBody>
      </p:sp>
      <p:sp>
        <p:nvSpPr>
          <p:cNvPr id="4" name="CaixaDeTexto 3"/>
          <p:cNvSpPr txBox="1"/>
          <p:nvPr/>
        </p:nvSpPr>
        <p:spPr>
          <a:xfrm>
            <a:off x="611560" y="920909"/>
            <a:ext cx="8064896" cy="4524315"/>
          </a:xfrm>
          <a:prstGeom prst="rect">
            <a:avLst/>
          </a:prstGeom>
          <a:noFill/>
        </p:spPr>
        <p:txBody>
          <a:bodyPr wrap="square" rtlCol="0">
            <a:spAutoFit/>
          </a:bodyPr>
          <a:lstStyle/>
          <a:p>
            <a:pPr algn="just"/>
            <a:r>
              <a:rPr lang="pt-BR" sz="3200" dirty="0" smtClean="0">
                <a:latin typeface="Times New Roman" pitchFamily="18" charset="0"/>
                <a:cs typeface="Times New Roman" pitchFamily="18" charset="0"/>
              </a:rPr>
              <a:t>«Esta maternidade de Maria na economia da graça — como se exprime o Concílio Vaticano II — perdura sem interrupção, ... </a:t>
            </a:r>
            <a:r>
              <a:rPr lang="pt-BR" sz="3200" b="1" dirty="0" smtClean="0">
                <a:latin typeface="Times New Roman" pitchFamily="18" charset="0"/>
                <a:cs typeface="Times New Roman" pitchFamily="18" charset="0"/>
              </a:rPr>
              <a:t>CUIDA, COM AMOR MATERNO, DOS IRMÃOS DE SEU FILHO QUE ENTRE PERIGOS E ANGÚSTIAS, CAMINHAM AINDA NA TERRA ATÉ CHEGAREM À PÁTRIA BEM-AVENTURADA»</a:t>
            </a:r>
            <a:r>
              <a:rPr lang="pt-BR" sz="3200" dirty="0" smtClean="0"/>
              <a:t> (CARTA ENCÍCLICA </a:t>
            </a:r>
            <a:r>
              <a:rPr lang="pt-BR" sz="3200" b="1" i="1" dirty="0" smtClean="0"/>
              <a:t>DIVES IN MISERICORDIA, 9)</a:t>
            </a:r>
            <a:endParaRPr lang="pt-BR" sz="32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395536" y="544606"/>
            <a:ext cx="8280920" cy="5740033"/>
          </a:xfrm>
          <a:prstGeom prst="rect">
            <a:avLst/>
          </a:prstGeom>
          <a:solidFill>
            <a:srgbClr val="FFFFFF"/>
          </a:solid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72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VIDA</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4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“MULHER” - EVA-MARIA</a:t>
            </a:r>
          </a:p>
          <a:p>
            <a:pPr marL="0" marR="0" lvl="0" indent="0" algn="l" defTabSz="914400" rtl="0" eaLnBrk="1" fontAlgn="base" latinLnBrk="0" hangingPunct="1">
              <a:lnSpc>
                <a:spcPct val="100000"/>
              </a:lnSpc>
              <a:spcBef>
                <a:spcPct val="0"/>
              </a:spcBef>
              <a:spcAft>
                <a:spcPct val="0"/>
              </a:spcAft>
              <a:buClrTx/>
              <a:buSzTx/>
              <a:buFontTx/>
              <a:buNone/>
              <a:tabLst/>
            </a:pPr>
            <a:r>
              <a:rPr lang="pt-BR" sz="4400" b="1" dirty="0" smtClean="0">
                <a:latin typeface="Arial" pitchFamily="34" charset="0"/>
                <a:ea typeface="Times New Roman" pitchFamily="18" charset="0"/>
                <a:cs typeface="Arial" pitchFamily="34" charset="0"/>
              </a:rPr>
              <a:t>(CANÁ, CALVÁRIO)</a:t>
            </a:r>
            <a:endParaRPr kumimoji="0" lang="pt-BR" sz="4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t-BR" sz="4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pt-BR" sz="4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 homem chamou sua mulher “EVA”, por ser A MÃE DE TODOS OS VIVENTES”. (</a:t>
            </a:r>
            <a:r>
              <a:rPr kumimoji="0" lang="pt-BR" sz="48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Gn</a:t>
            </a:r>
            <a:r>
              <a:rPr kumimoji="0" lang="pt-BR" sz="4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3,20)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Espaço Reservado para Rodapé 3"/>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47</a:t>
            </a:fld>
            <a:endParaRPr lang="pt-B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11560" y="2635165"/>
            <a:ext cx="8064896" cy="3170099"/>
          </a:xfrm>
          <a:prstGeom prst="rect">
            <a:avLst/>
          </a:prstGeom>
        </p:spPr>
        <p:txBody>
          <a:bodyPr wrap="square">
            <a:spAutoFit/>
          </a:bodyPr>
          <a:lstStyle/>
          <a:p>
            <a:pPr algn="just"/>
            <a:r>
              <a:rPr lang="pt-BR" sz="4000" b="1" dirty="0" smtClean="0"/>
              <a:t>Dificilmente se poderá expressar de forma mais profunda e poética a maternidade universal de Maria do que esta linguagem do salmo.</a:t>
            </a:r>
            <a:endParaRPr lang="pt-BR" sz="4000" dirty="0"/>
          </a:p>
        </p:txBody>
      </p:sp>
      <p:sp>
        <p:nvSpPr>
          <p:cNvPr id="3" name="CaixaDeTexto 2"/>
          <p:cNvSpPr txBox="1"/>
          <p:nvPr/>
        </p:nvSpPr>
        <p:spPr>
          <a:xfrm>
            <a:off x="971600" y="260648"/>
            <a:ext cx="7416824" cy="1877437"/>
          </a:xfrm>
          <a:prstGeom prst="rect">
            <a:avLst/>
          </a:prstGeom>
          <a:noFill/>
        </p:spPr>
        <p:txBody>
          <a:bodyPr wrap="square" rtlCol="0">
            <a:spAutoFit/>
          </a:bodyPr>
          <a:lstStyle/>
          <a:p>
            <a:pPr algn="ctr"/>
            <a:r>
              <a:rPr lang="pt-BR" sz="3600" b="1" dirty="0" smtClean="0"/>
              <a:t>Salmo 86(87):</a:t>
            </a:r>
          </a:p>
          <a:p>
            <a:pPr algn="ctr"/>
            <a:r>
              <a:rPr lang="pt-BR" sz="4000" b="1" dirty="0" smtClean="0"/>
              <a:t>SIÃO MÃE DOS POVOS</a:t>
            </a:r>
          </a:p>
          <a:p>
            <a:pPr algn="ctr"/>
            <a:r>
              <a:rPr lang="pt-BR" sz="4000" b="1" dirty="0" smtClean="0">
                <a:solidFill>
                  <a:srgbClr val="FF0000"/>
                </a:solidFill>
              </a:rPr>
              <a:t>MARIA, A FILHA DE SIÃO</a:t>
            </a:r>
            <a:endParaRPr lang="pt-BR" dirty="0"/>
          </a:p>
        </p:txBody>
      </p:sp>
      <p:sp>
        <p:nvSpPr>
          <p:cNvPr id="5" name="Espaço Reservado para Rodapé 4"/>
          <p:cNvSpPr>
            <a:spLocks noGrp="1"/>
          </p:cNvSpPr>
          <p:nvPr>
            <p:ph type="ftr" sz="quarter" idx="11"/>
          </p:nvPr>
        </p:nvSpPr>
        <p:spPr/>
        <p:txBody>
          <a:bodyPr/>
          <a:lstStyle/>
          <a:p>
            <a:r>
              <a:rPr lang="pt-BR" smtClean="0"/>
              <a:t>chagasCirio16</a:t>
            </a:r>
            <a:endParaRPr lang="pt-BR"/>
          </a:p>
        </p:txBody>
      </p:sp>
      <p:sp>
        <p:nvSpPr>
          <p:cNvPr id="4" name="Espaço Reservado para Número de Slide 3"/>
          <p:cNvSpPr>
            <a:spLocks noGrp="1"/>
          </p:cNvSpPr>
          <p:nvPr>
            <p:ph type="sldNum" sz="quarter" idx="12"/>
          </p:nvPr>
        </p:nvSpPr>
        <p:spPr/>
        <p:txBody>
          <a:bodyPr/>
          <a:lstStyle/>
          <a:p>
            <a:fld id="{687B63B0-43BA-42C7-B495-23D4A827BDB5}" type="slidenum">
              <a:rPr lang="pt-BR" smtClean="0"/>
              <a:pPr/>
              <a:t>48</a:t>
            </a:fld>
            <a:endParaRPr lang="pt-B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395536" y="260648"/>
            <a:ext cx="8568952" cy="6001643"/>
          </a:xfrm>
          <a:prstGeom prst="rect">
            <a:avLst/>
          </a:prstGeom>
          <a:noFill/>
        </p:spPr>
        <p:txBody>
          <a:bodyPr wrap="square" rtlCol="0">
            <a:spAutoFit/>
          </a:bodyPr>
          <a:lstStyle/>
          <a:p>
            <a:r>
              <a:rPr lang="pt-BR" sz="3200" b="1" dirty="0"/>
              <a:t>Salmo 86(87):</a:t>
            </a:r>
          </a:p>
          <a:p>
            <a:r>
              <a:rPr lang="pt-BR" sz="3200" b="1" dirty="0"/>
              <a:t>SIÃO MÃE DOS </a:t>
            </a:r>
            <a:r>
              <a:rPr lang="pt-BR" sz="3200" b="1" dirty="0" smtClean="0"/>
              <a:t>POVOS</a:t>
            </a:r>
          </a:p>
          <a:p>
            <a:r>
              <a:rPr lang="pt-BR" sz="3200" b="1" dirty="0" smtClean="0">
                <a:solidFill>
                  <a:srgbClr val="FF0000"/>
                </a:solidFill>
              </a:rPr>
              <a:t>MARIA, A FILHA DE SIÃO</a:t>
            </a:r>
          </a:p>
          <a:p>
            <a:r>
              <a:rPr lang="pt-BR" sz="3200" b="1" dirty="0" smtClean="0"/>
              <a:t>–</a:t>
            </a:r>
            <a:r>
              <a:rPr lang="pt-BR" sz="3200" b="1" baseline="30000" dirty="0"/>
              <a:t>1</a:t>
            </a:r>
            <a:r>
              <a:rPr lang="pt-BR" sz="3200" b="1" dirty="0"/>
              <a:t> O Senhor ama a cidade * </a:t>
            </a:r>
            <a:br>
              <a:rPr lang="pt-BR" sz="3200" b="1" dirty="0"/>
            </a:br>
            <a:r>
              <a:rPr lang="pt-BR" sz="3200" b="1" dirty="0"/>
              <a:t>que fundou no Monte santo; </a:t>
            </a:r>
            <a:br>
              <a:rPr lang="pt-BR" sz="3200" b="1" dirty="0"/>
            </a:br>
            <a:r>
              <a:rPr lang="pt-BR" sz="3200" b="1" dirty="0"/>
              <a:t>–</a:t>
            </a:r>
            <a:r>
              <a:rPr lang="pt-BR" sz="3200" b="1" baseline="30000" dirty="0"/>
              <a:t>2</a:t>
            </a:r>
            <a:r>
              <a:rPr lang="pt-BR" sz="3200" b="1" dirty="0"/>
              <a:t> ama as portas de Sião * </a:t>
            </a:r>
            <a:br>
              <a:rPr lang="pt-BR" sz="3200" b="1" dirty="0"/>
            </a:br>
            <a:r>
              <a:rPr lang="pt-BR" sz="3200" b="1" dirty="0"/>
              <a:t>mais que as casas de Jacó. </a:t>
            </a:r>
            <a:br>
              <a:rPr lang="pt-BR" sz="3200" b="1" dirty="0"/>
            </a:br>
            <a:r>
              <a:rPr lang="pt-BR" sz="3200" b="1" dirty="0"/>
              <a:t/>
            </a:r>
            <a:br>
              <a:rPr lang="pt-BR" sz="3200" b="1" dirty="0"/>
            </a:br>
            <a:r>
              <a:rPr lang="pt-BR" sz="3200" b="1" dirty="0"/>
              <a:t>–</a:t>
            </a:r>
            <a:r>
              <a:rPr lang="pt-BR" sz="3200" b="1" baseline="30000" dirty="0"/>
              <a:t>3</a:t>
            </a:r>
            <a:r>
              <a:rPr lang="pt-BR" sz="3200" b="1" dirty="0"/>
              <a:t> Dizem coisas gloriosas * </a:t>
            </a:r>
            <a:br>
              <a:rPr lang="pt-BR" sz="3200" b="1" dirty="0"/>
            </a:br>
            <a:r>
              <a:rPr lang="pt-BR" sz="3200" b="1" dirty="0"/>
              <a:t>da Cidade do Senhor: </a:t>
            </a:r>
            <a:br>
              <a:rPr lang="pt-BR" sz="3200" b="1" dirty="0"/>
            </a:br>
            <a:r>
              <a:rPr lang="pt-BR" sz="3200" b="1" dirty="0"/>
              <a:t>–</a:t>
            </a:r>
            <a:r>
              <a:rPr lang="pt-BR" sz="3200" b="1" baseline="30000" dirty="0"/>
              <a:t>4</a:t>
            </a:r>
            <a:r>
              <a:rPr lang="pt-BR" sz="3200" b="1" dirty="0"/>
              <a:t> 'Lembro o Egito e Babilônia * </a:t>
            </a:r>
            <a:br>
              <a:rPr lang="pt-BR" sz="3200" b="1" dirty="0"/>
            </a:br>
            <a:r>
              <a:rPr lang="pt-BR" sz="3200" b="1" dirty="0"/>
              <a:t>entre os meus veneradores</a:t>
            </a:r>
            <a:r>
              <a:rPr lang="pt-BR" sz="3200" b="1" dirty="0" smtClean="0"/>
              <a:t>.</a:t>
            </a:r>
            <a:endParaRPr lang="pt-BR" dirty="0"/>
          </a:p>
        </p:txBody>
      </p:sp>
      <p:sp>
        <p:nvSpPr>
          <p:cNvPr id="4" name="Espaço Reservado para Rodapé 3"/>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49</a:t>
            </a:fld>
            <a:endParaRPr lang="pt-B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403648" y="2492896"/>
            <a:ext cx="6768752" cy="1323439"/>
          </a:xfrm>
          <a:prstGeom prst="rect">
            <a:avLst/>
          </a:prstGeom>
          <a:noFill/>
        </p:spPr>
        <p:txBody>
          <a:bodyPr wrap="square" rtlCol="0">
            <a:spAutoFit/>
          </a:bodyPr>
          <a:lstStyle/>
          <a:p>
            <a:pPr algn="ctr"/>
            <a:r>
              <a:rPr lang="pt-BR" sz="4000" b="1" dirty="0" smtClean="0">
                <a:latin typeface="Times New Roman" pitchFamily="18" charset="0"/>
                <a:cs typeface="Times New Roman" pitchFamily="18" charset="0"/>
              </a:rPr>
              <a:t>SÃO JOSÉ,</a:t>
            </a:r>
          </a:p>
          <a:p>
            <a:pPr algn="ctr"/>
            <a:r>
              <a:rPr lang="pt-BR" sz="4000" b="1" dirty="0" smtClean="0">
                <a:latin typeface="Times New Roman" pitchFamily="18" charset="0"/>
                <a:cs typeface="Times New Roman" pitchFamily="18" charset="0"/>
              </a:rPr>
              <a:t>O ESPOSO DE MARIA.</a:t>
            </a:r>
            <a:endParaRPr lang="pt-BR" sz="4000" b="1" dirty="0">
              <a:latin typeface="Times New Roman" pitchFamily="18" charset="0"/>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043608" y="1340763"/>
            <a:ext cx="7056784" cy="3816429"/>
          </a:xfrm>
          <a:prstGeom prst="rect">
            <a:avLst/>
          </a:prstGeom>
          <a:noFill/>
        </p:spPr>
        <p:txBody>
          <a:bodyPr wrap="square" rtlCol="0">
            <a:spAutoFit/>
          </a:bodyPr>
          <a:lstStyle/>
          <a:p>
            <a:r>
              <a:rPr lang="pt-BR" sz="3200" b="1" dirty="0"/>
              <a:t>= Na </a:t>
            </a:r>
            <a:r>
              <a:rPr lang="pt-BR" sz="3200" b="1" dirty="0" err="1"/>
              <a:t>Filistéia</a:t>
            </a:r>
            <a:r>
              <a:rPr lang="pt-BR" sz="3200" b="1" dirty="0"/>
              <a:t> ou em Tiro † </a:t>
            </a:r>
            <a:br>
              <a:rPr lang="pt-BR" sz="3200" b="1" dirty="0"/>
            </a:br>
            <a:r>
              <a:rPr lang="pt-BR" sz="3200" b="1" dirty="0"/>
              <a:t>ou no país da Etiópia, * </a:t>
            </a:r>
            <a:br>
              <a:rPr lang="pt-BR" sz="3200" b="1" dirty="0"/>
            </a:br>
            <a:r>
              <a:rPr lang="pt-BR" sz="3200" b="1" dirty="0"/>
              <a:t>este ou aquele ali nasceu'. </a:t>
            </a:r>
            <a:br>
              <a:rPr lang="pt-BR" sz="3200" b="1" dirty="0"/>
            </a:br>
            <a:r>
              <a:rPr lang="pt-BR" sz="3200" b="1" dirty="0"/>
              <a:t/>
            </a:r>
            <a:br>
              <a:rPr lang="pt-BR" sz="3200" b="1" dirty="0"/>
            </a:br>
            <a:r>
              <a:rPr lang="pt-BR" sz="3200" b="1" dirty="0"/>
              <a:t>=</a:t>
            </a:r>
            <a:r>
              <a:rPr lang="pt-BR" sz="3200" b="1" baseline="30000" dirty="0"/>
              <a:t>5</a:t>
            </a:r>
            <a:r>
              <a:rPr lang="pt-BR" sz="3200" b="1" dirty="0"/>
              <a:t> De Sião, porém, se diz: † </a:t>
            </a:r>
            <a:br>
              <a:rPr lang="pt-BR" sz="3200" b="1" dirty="0"/>
            </a:br>
            <a:r>
              <a:rPr lang="pt-BR" sz="3200" b="1" dirty="0"/>
              <a:t>'Nasceu nela todo homem; * </a:t>
            </a:r>
            <a:br>
              <a:rPr lang="pt-BR" sz="3200" b="1" dirty="0"/>
            </a:br>
            <a:r>
              <a:rPr lang="pt-BR" sz="3200" b="1" dirty="0"/>
              <a:t>Deus é sua segurança'. </a:t>
            </a:r>
            <a:r>
              <a:rPr lang="pt-BR" b="1" dirty="0"/>
              <a:t/>
            </a:r>
            <a:br>
              <a:rPr lang="pt-BR" b="1" dirty="0"/>
            </a:br>
            <a:endParaRPr lang="pt-BR" dirty="0"/>
          </a:p>
        </p:txBody>
      </p:sp>
      <p:sp>
        <p:nvSpPr>
          <p:cNvPr id="4" name="Espaço Reservado para Rodapé 3"/>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50</a:t>
            </a:fld>
            <a:endParaRPr lang="pt-B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755576" y="548680"/>
            <a:ext cx="7776864" cy="5786199"/>
          </a:xfrm>
          <a:prstGeom prst="rect">
            <a:avLst/>
          </a:prstGeom>
          <a:noFill/>
        </p:spPr>
        <p:txBody>
          <a:bodyPr wrap="square" rtlCol="0">
            <a:spAutoFit/>
          </a:bodyPr>
          <a:lstStyle/>
          <a:p>
            <a:r>
              <a:rPr lang="pt-BR" sz="3200" b="1" dirty="0"/>
              <a:t>=</a:t>
            </a:r>
            <a:r>
              <a:rPr lang="pt-BR" sz="3200" b="1" baseline="30000" dirty="0"/>
              <a:t>6</a:t>
            </a:r>
            <a:r>
              <a:rPr lang="pt-BR" sz="3200" b="1" dirty="0"/>
              <a:t> Deus anota no seu livro, † </a:t>
            </a:r>
            <a:br>
              <a:rPr lang="pt-BR" sz="3200" b="1" dirty="0"/>
            </a:br>
            <a:r>
              <a:rPr lang="pt-BR" sz="3200" b="1" dirty="0"/>
              <a:t>onde inscreve os povos todos: * </a:t>
            </a:r>
            <a:br>
              <a:rPr lang="pt-BR" sz="3200" b="1" dirty="0"/>
            </a:br>
            <a:r>
              <a:rPr lang="pt-BR" sz="3200" b="1" dirty="0"/>
              <a:t>'Foi ali que estes nasceram'. </a:t>
            </a:r>
            <a:br>
              <a:rPr lang="pt-BR" sz="3200" b="1" dirty="0"/>
            </a:br>
            <a:r>
              <a:rPr lang="pt-BR" sz="3200" b="1" dirty="0"/>
              <a:t/>
            </a:r>
            <a:br>
              <a:rPr lang="pt-BR" sz="3200" b="1" dirty="0"/>
            </a:br>
            <a:r>
              <a:rPr lang="pt-BR" sz="3200" b="1" dirty="0"/>
              <a:t>–</a:t>
            </a:r>
            <a:r>
              <a:rPr lang="pt-BR" sz="3200" b="1" baseline="30000" dirty="0"/>
              <a:t>7</a:t>
            </a:r>
            <a:r>
              <a:rPr lang="pt-BR" sz="3200" b="1" dirty="0"/>
              <a:t> E por isso todos juntos * </a:t>
            </a:r>
            <a:br>
              <a:rPr lang="pt-BR" sz="3200" b="1" dirty="0"/>
            </a:br>
            <a:r>
              <a:rPr lang="pt-BR" sz="3200" b="1" dirty="0"/>
              <a:t>a cantar se alegrarão; </a:t>
            </a:r>
            <a:br>
              <a:rPr lang="pt-BR" sz="3200" b="1" dirty="0"/>
            </a:br>
            <a:r>
              <a:rPr lang="pt-BR" sz="3200" b="1" dirty="0"/>
              <a:t>– e, dançando, exclamarão: * </a:t>
            </a:r>
            <a:br>
              <a:rPr lang="pt-BR" sz="3200" b="1" dirty="0"/>
            </a:br>
            <a:r>
              <a:rPr lang="pt-BR" sz="3200" b="1" dirty="0"/>
              <a:t>'Estão em ti as nossas fontes!'</a:t>
            </a:r>
            <a:endParaRPr lang="pt-BR" sz="3200" dirty="0"/>
          </a:p>
          <a:p>
            <a:r>
              <a:rPr lang="pt-BR" sz="3200" b="1" dirty="0"/>
              <a:t>– Glória ao Pai e ao Filho e ao Espírito Santo. </a:t>
            </a:r>
            <a:br>
              <a:rPr lang="pt-BR" sz="3200" b="1" dirty="0"/>
            </a:br>
            <a:r>
              <a:rPr lang="pt-BR" sz="3200" b="1" dirty="0"/>
              <a:t>Como era no princípio, agora e sempre. Amém. </a:t>
            </a:r>
            <a:endParaRPr lang="pt-BR" sz="3200" dirty="0"/>
          </a:p>
          <a:p>
            <a:endParaRPr lang="pt-BR" dirty="0"/>
          </a:p>
        </p:txBody>
      </p:sp>
      <p:sp>
        <p:nvSpPr>
          <p:cNvPr id="4" name="Espaço Reservado para Rodapé 3"/>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51</a:t>
            </a:fld>
            <a:endParaRPr lang="pt-B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611560" y="2524829"/>
            <a:ext cx="784887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36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IRINEO</a:t>
            </a:r>
            <a:r>
              <a:rPr kumimoji="0" lang="pt-BR" sz="3600" b="1" i="0" u="none" strike="noStrike" cap="none" normalizeH="0" dirty="0" smtClean="0">
                <a:ln>
                  <a:noFill/>
                </a:ln>
                <a:solidFill>
                  <a:srgbClr val="000000"/>
                </a:solidFill>
                <a:effectLst/>
                <a:latin typeface="Calibri" pitchFamily="34" charset="0"/>
                <a:ea typeface="Times New Roman" pitchFamily="18" charset="0"/>
                <a:cs typeface="Times New Roman" pitchFamily="18" charset="0"/>
              </a:rPr>
              <a:t> DE LYON </a:t>
            </a:r>
            <a:r>
              <a:rPr lang="pt-BR" sz="2400" b="1" dirty="0" smtClean="0">
                <a:solidFill>
                  <a:srgbClr val="000000"/>
                </a:solidFill>
                <a:latin typeface="Calibri" pitchFamily="34" charset="0"/>
                <a:ea typeface="Times New Roman" pitchFamily="18" charset="0"/>
                <a:cs typeface="Times New Roman" pitchFamily="18" charset="0"/>
              </a:rPr>
              <a:t>(</a:t>
            </a:r>
            <a:r>
              <a:rPr lang="pt-BR" sz="2400" b="1" dirty="0" err="1" smtClean="0">
                <a:solidFill>
                  <a:srgbClr val="000000"/>
                </a:solidFill>
                <a:latin typeface="Calibri" pitchFamily="34" charset="0"/>
                <a:ea typeface="Times New Roman" pitchFamily="18" charset="0"/>
                <a:cs typeface="Times New Roman" pitchFamily="18" charset="0"/>
              </a:rPr>
              <a:t>ca</a:t>
            </a:r>
            <a:r>
              <a:rPr lang="pt-BR" sz="2400" b="1" dirty="0" smtClean="0">
                <a:solidFill>
                  <a:srgbClr val="000000"/>
                </a:solidFill>
                <a:latin typeface="Calibri" pitchFamily="34" charset="0"/>
                <a:ea typeface="Times New Roman" pitchFamily="18" charset="0"/>
                <a:cs typeface="Times New Roman" pitchFamily="18" charset="0"/>
              </a:rPr>
              <a:t>. 130-202)</a:t>
            </a:r>
            <a:r>
              <a:rPr kumimoji="0" lang="pt-BR" sz="24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a:t>
            </a:r>
            <a:endParaRPr kumimoji="0" lang="pt-B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800" b="1" i="0" u="none" strike="noStrike" cap="none" normalizeH="0" baseline="0" dirty="0" smtClean="0">
                <a:ln>
                  <a:noFill/>
                </a:ln>
                <a:solidFill>
                  <a:schemeClr val="tx1"/>
                </a:solidFill>
                <a:effectLst/>
                <a:latin typeface="President"/>
                <a:ea typeface="Calibri" pitchFamily="34" charset="0"/>
                <a:cs typeface="Times New Roman" pitchFamily="18" charset="0"/>
              </a:rPr>
              <a:t>    </a:t>
            </a:r>
            <a:r>
              <a:rPr kumimoji="0" lang="pt-BR" sz="28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pt-BR" sz="2800" b="1" i="0" u="none" strike="noStrike" cap="none" normalizeH="0" baseline="0" dirty="0" smtClean="0">
                <a:ln>
                  <a:noFill/>
                </a:ln>
                <a:solidFill>
                  <a:schemeClr val="tx1"/>
                </a:solidFill>
                <a:effectLst/>
                <a:latin typeface="President"/>
                <a:ea typeface="Calibri" pitchFamily="34" charset="0"/>
                <a:cs typeface="Times New Roman" pitchFamily="18" charset="0"/>
              </a:rPr>
              <a:t>Aqueles que preanunciaram o Emanuel da Virgem, manifestavam a união do Verbo de Deus com a sua criatura:</a:t>
            </a:r>
            <a:endParaRPr kumimoji="0" lang="pt-B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Espaço Reservado para Rodapé 3"/>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52</a:t>
            </a:fld>
            <a:endParaRPr lang="pt-B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53</a:t>
            </a:fld>
            <a:endParaRPr lang="pt-BR"/>
          </a:p>
        </p:txBody>
      </p:sp>
      <p:sp>
        <p:nvSpPr>
          <p:cNvPr id="4" name="Retângulo 3"/>
          <p:cNvSpPr/>
          <p:nvPr/>
        </p:nvSpPr>
        <p:spPr>
          <a:xfrm>
            <a:off x="1043608" y="791413"/>
            <a:ext cx="6984776" cy="5078313"/>
          </a:xfrm>
          <a:prstGeom prst="rect">
            <a:avLst/>
          </a:prstGeom>
        </p:spPr>
        <p:txBody>
          <a:bodyPr wrap="square">
            <a:spAutoFit/>
          </a:bodyPr>
          <a:lstStyle/>
          <a:p>
            <a:pPr lvl="0" algn="just" eaLnBrk="0" fontAlgn="base" hangingPunct="0">
              <a:spcBef>
                <a:spcPct val="0"/>
              </a:spcBef>
              <a:spcAft>
                <a:spcPct val="0"/>
              </a:spcAft>
            </a:pPr>
            <a:r>
              <a:rPr lang="pt-BR" sz="2800" b="1" dirty="0" smtClean="0">
                <a:latin typeface="Times New Roman" pitchFamily="18" charset="0"/>
                <a:ea typeface="Calibri" pitchFamily="34" charset="0"/>
                <a:cs typeface="Times New Roman" pitchFamily="18" charset="0"/>
              </a:rPr>
              <a:t>que, isto é, o Verbo se fez carne e o Filho de Deus, filho do homem - O PURO ABRIRIA DE MANEIRA PURA O SEIO PURO QUE REGENERA OS HOMENS EM DEUS E QUE ÊLE MESMO FEZ PURO </a:t>
            </a:r>
            <a:r>
              <a:rPr lang="pt-BR" sz="2800" b="1" i="1" dirty="0" smtClean="0">
                <a:solidFill>
                  <a:srgbClr val="000080"/>
                </a:solidFill>
                <a:latin typeface="Times New Roman" pitchFamily="18" charset="0"/>
                <a:ea typeface="Calibri" pitchFamily="34" charset="0"/>
                <a:cs typeface="Times New Roman" pitchFamily="18" charset="0"/>
              </a:rPr>
              <a:t>(</a:t>
            </a:r>
            <a:r>
              <a:rPr lang="pt-BR" sz="2800" b="1" dirty="0" smtClean="0">
                <a:solidFill>
                  <a:srgbClr val="000080"/>
                </a:solidFill>
                <a:latin typeface="Times New Roman" pitchFamily="18" charset="0"/>
                <a:ea typeface="Calibri" pitchFamily="34" charset="0"/>
                <a:cs typeface="Times New Roman" pitchFamily="18" charset="0"/>
              </a:rPr>
              <a:t>«</a:t>
            </a:r>
            <a:r>
              <a:rPr lang="pt-BR" sz="2800" b="1" dirty="0" err="1" smtClean="0">
                <a:solidFill>
                  <a:srgbClr val="000080"/>
                </a:solidFill>
                <a:latin typeface="Times New Roman" pitchFamily="18" charset="0"/>
                <a:ea typeface="Calibri" pitchFamily="34" charset="0"/>
                <a:cs typeface="Times New Roman" pitchFamily="18" charset="0"/>
              </a:rPr>
              <a:t>Quoniam</a:t>
            </a:r>
            <a:r>
              <a:rPr lang="pt-BR" sz="2800" b="1" dirty="0" smtClean="0">
                <a:solidFill>
                  <a:srgbClr val="000080"/>
                </a:solidFill>
                <a:latin typeface="Times New Roman" pitchFamily="18" charset="0"/>
                <a:ea typeface="Calibri" pitchFamily="34" charset="0"/>
                <a:cs typeface="Times New Roman" pitchFamily="18" charset="0"/>
              </a:rPr>
              <a:t> </a:t>
            </a:r>
            <a:r>
              <a:rPr lang="pt-BR" sz="2800" b="1" dirty="0" err="1" smtClean="0">
                <a:solidFill>
                  <a:srgbClr val="000080"/>
                </a:solidFill>
                <a:latin typeface="Times New Roman" pitchFamily="18" charset="0"/>
                <a:ea typeface="Calibri" pitchFamily="34" charset="0"/>
                <a:cs typeface="Times New Roman" pitchFamily="18" charset="0"/>
              </a:rPr>
              <a:t>Verbum</a:t>
            </a:r>
            <a:r>
              <a:rPr lang="pt-BR" sz="2800" b="1" dirty="0" smtClean="0">
                <a:solidFill>
                  <a:srgbClr val="000080"/>
                </a:solidFill>
                <a:latin typeface="Times New Roman" pitchFamily="18" charset="0"/>
                <a:ea typeface="Calibri" pitchFamily="34" charset="0"/>
                <a:cs typeface="Times New Roman" pitchFamily="18" charset="0"/>
              </a:rPr>
              <a:t> caro </a:t>
            </a:r>
            <a:r>
              <a:rPr lang="pt-BR" sz="2800" b="1" dirty="0" err="1" smtClean="0">
                <a:solidFill>
                  <a:srgbClr val="000080"/>
                </a:solidFill>
                <a:latin typeface="Times New Roman" pitchFamily="18" charset="0"/>
                <a:ea typeface="Calibri" pitchFamily="34" charset="0"/>
                <a:cs typeface="Times New Roman" pitchFamily="18" charset="0"/>
              </a:rPr>
              <a:t>erit</a:t>
            </a:r>
            <a:r>
              <a:rPr lang="pt-BR" sz="2800" b="1" dirty="0" smtClean="0">
                <a:solidFill>
                  <a:srgbClr val="000080"/>
                </a:solidFill>
                <a:latin typeface="Times New Roman" pitchFamily="18" charset="0"/>
                <a:ea typeface="Calibri" pitchFamily="34" charset="0"/>
                <a:cs typeface="Times New Roman" pitchFamily="18" charset="0"/>
              </a:rPr>
              <a:t>, </a:t>
            </a:r>
            <a:r>
              <a:rPr lang="pt-BR" sz="2800" b="1" dirty="0" err="1" smtClean="0">
                <a:solidFill>
                  <a:srgbClr val="000080"/>
                </a:solidFill>
                <a:latin typeface="Times New Roman" pitchFamily="18" charset="0"/>
                <a:ea typeface="Calibri" pitchFamily="34" charset="0"/>
                <a:cs typeface="Times New Roman" pitchFamily="18" charset="0"/>
              </a:rPr>
              <a:t>et</a:t>
            </a:r>
            <a:r>
              <a:rPr lang="pt-BR" sz="2800" b="1" dirty="0" smtClean="0">
                <a:solidFill>
                  <a:srgbClr val="000080"/>
                </a:solidFill>
                <a:latin typeface="Times New Roman" pitchFamily="18" charset="0"/>
                <a:ea typeface="Calibri" pitchFamily="34" charset="0"/>
                <a:cs typeface="Times New Roman" pitchFamily="18" charset="0"/>
              </a:rPr>
              <a:t> </a:t>
            </a:r>
            <a:r>
              <a:rPr lang="pt-BR" sz="2800" b="1" dirty="0" err="1" smtClean="0">
                <a:solidFill>
                  <a:srgbClr val="000080"/>
                </a:solidFill>
                <a:latin typeface="Times New Roman" pitchFamily="18" charset="0"/>
                <a:ea typeface="Calibri" pitchFamily="34" charset="0"/>
                <a:cs typeface="Times New Roman" pitchFamily="18" charset="0"/>
              </a:rPr>
              <a:t>Filius</a:t>
            </a:r>
            <a:r>
              <a:rPr lang="pt-BR" sz="2800" b="1" dirty="0" smtClean="0">
                <a:solidFill>
                  <a:srgbClr val="000080"/>
                </a:solidFill>
                <a:latin typeface="Times New Roman" pitchFamily="18" charset="0"/>
                <a:ea typeface="Calibri" pitchFamily="34" charset="0"/>
                <a:cs typeface="Times New Roman" pitchFamily="18" charset="0"/>
              </a:rPr>
              <a:t> Dei </a:t>
            </a:r>
            <a:r>
              <a:rPr lang="pt-BR" sz="2800" b="1" dirty="0" err="1" smtClean="0">
                <a:solidFill>
                  <a:srgbClr val="000080"/>
                </a:solidFill>
                <a:latin typeface="Times New Roman" pitchFamily="18" charset="0"/>
                <a:ea typeface="Calibri" pitchFamily="34" charset="0"/>
                <a:cs typeface="Times New Roman" pitchFamily="18" charset="0"/>
              </a:rPr>
              <a:t>Filius</a:t>
            </a:r>
            <a:r>
              <a:rPr lang="pt-BR" sz="2800" b="1" dirty="0" smtClean="0">
                <a:solidFill>
                  <a:srgbClr val="000080"/>
                </a:solidFill>
                <a:latin typeface="Times New Roman" pitchFamily="18" charset="0"/>
                <a:ea typeface="Calibri" pitchFamily="34" charset="0"/>
                <a:cs typeface="Times New Roman" pitchFamily="18" charset="0"/>
              </a:rPr>
              <a:t> </a:t>
            </a:r>
            <a:r>
              <a:rPr lang="pt-BR" sz="2800" b="1" dirty="0" err="1" smtClean="0">
                <a:solidFill>
                  <a:srgbClr val="000080"/>
                </a:solidFill>
                <a:latin typeface="Times New Roman" pitchFamily="18" charset="0"/>
                <a:ea typeface="Calibri" pitchFamily="34" charset="0"/>
                <a:cs typeface="Times New Roman" pitchFamily="18" charset="0"/>
              </a:rPr>
              <a:t>hominis</a:t>
            </a:r>
            <a:r>
              <a:rPr lang="pt-BR" sz="2800" b="1" dirty="0" smtClean="0">
                <a:solidFill>
                  <a:srgbClr val="000080"/>
                </a:solidFill>
                <a:latin typeface="Times New Roman" pitchFamily="18" charset="0"/>
                <a:ea typeface="Calibri" pitchFamily="34" charset="0"/>
                <a:cs typeface="Times New Roman" pitchFamily="18" charset="0"/>
              </a:rPr>
              <a:t>, </a:t>
            </a:r>
            <a:r>
              <a:rPr lang="pt-BR" sz="2800" b="1" i="1" dirty="0" err="1" smtClean="0">
                <a:solidFill>
                  <a:srgbClr val="000080"/>
                </a:solidFill>
                <a:latin typeface="Times New Roman" pitchFamily="18" charset="0"/>
                <a:ea typeface="Calibri" pitchFamily="34" charset="0"/>
                <a:cs typeface="Times New Roman" pitchFamily="18" charset="0"/>
              </a:rPr>
              <a:t>purus</a:t>
            </a:r>
            <a:r>
              <a:rPr lang="pt-BR" sz="2800" b="1" i="1" dirty="0" smtClean="0">
                <a:solidFill>
                  <a:srgbClr val="000080"/>
                </a:solidFill>
                <a:latin typeface="Times New Roman" pitchFamily="18" charset="0"/>
                <a:ea typeface="Calibri" pitchFamily="34" charset="0"/>
                <a:cs typeface="Times New Roman" pitchFamily="18" charset="0"/>
              </a:rPr>
              <a:t> </a:t>
            </a:r>
            <a:r>
              <a:rPr lang="pt-BR" sz="2800" b="1" i="1" dirty="0" err="1" smtClean="0">
                <a:solidFill>
                  <a:srgbClr val="000080"/>
                </a:solidFill>
                <a:latin typeface="Times New Roman" pitchFamily="18" charset="0"/>
                <a:ea typeface="Calibri" pitchFamily="34" charset="0"/>
                <a:cs typeface="Times New Roman" pitchFamily="18" charset="0"/>
              </a:rPr>
              <a:t>pure</a:t>
            </a:r>
            <a:r>
              <a:rPr lang="pt-BR" sz="2800" b="1" i="1" dirty="0" smtClean="0">
                <a:solidFill>
                  <a:srgbClr val="000080"/>
                </a:solidFill>
                <a:latin typeface="Times New Roman" pitchFamily="18" charset="0"/>
                <a:ea typeface="Calibri" pitchFamily="34" charset="0"/>
                <a:cs typeface="Times New Roman" pitchFamily="18" charset="0"/>
              </a:rPr>
              <a:t> </a:t>
            </a:r>
            <a:r>
              <a:rPr lang="pt-BR" sz="2800" b="1" i="1" dirty="0" err="1" smtClean="0">
                <a:solidFill>
                  <a:srgbClr val="000080"/>
                </a:solidFill>
                <a:latin typeface="Times New Roman" pitchFamily="18" charset="0"/>
                <a:ea typeface="Calibri" pitchFamily="34" charset="0"/>
                <a:cs typeface="Times New Roman" pitchFamily="18" charset="0"/>
              </a:rPr>
              <a:t>puram</a:t>
            </a:r>
            <a:r>
              <a:rPr lang="pt-BR" sz="2800" b="1" i="1" dirty="0" smtClean="0">
                <a:solidFill>
                  <a:srgbClr val="000080"/>
                </a:solidFill>
                <a:latin typeface="Times New Roman" pitchFamily="18" charset="0"/>
                <a:ea typeface="Calibri" pitchFamily="34" charset="0"/>
                <a:cs typeface="Times New Roman" pitchFamily="18" charset="0"/>
              </a:rPr>
              <a:t> </a:t>
            </a:r>
            <a:r>
              <a:rPr lang="pt-BR" sz="2800" b="1" i="1" dirty="0" err="1" smtClean="0">
                <a:solidFill>
                  <a:srgbClr val="000080"/>
                </a:solidFill>
                <a:latin typeface="Times New Roman" pitchFamily="18" charset="0"/>
                <a:ea typeface="Calibri" pitchFamily="34" charset="0"/>
                <a:cs typeface="Times New Roman" pitchFamily="18" charset="0"/>
              </a:rPr>
              <a:t>aperiens</a:t>
            </a:r>
            <a:r>
              <a:rPr lang="pt-BR" sz="2800" b="1" i="1" dirty="0" smtClean="0">
                <a:solidFill>
                  <a:srgbClr val="000080"/>
                </a:solidFill>
                <a:latin typeface="Times New Roman" pitchFamily="18" charset="0"/>
                <a:ea typeface="Calibri" pitchFamily="34" charset="0"/>
                <a:cs typeface="Times New Roman" pitchFamily="18" charset="0"/>
              </a:rPr>
              <a:t> </a:t>
            </a:r>
            <a:r>
              <a:rPr lang="pt-BR" sz="2800" b="1" i="1" dirty="0" err="1" smtClean="0">
                <a:solidFill>
                  <a:srgbClr val="000080"/>
                </a:solidFill>
                <a:latin typeface="Times New Roman" pitchFamily="18" charset="0"/>
                <a:ea typeface="Calibri" pitchFamily="34" charset="0"/>
                <a:cs typeface="Times New Roman" pitchFamily="18" charset="0"/>
              </a:rPr>
              <a:t>vulvam</a:t>
            </a:r>
            <a:r>
              <a:rPr lang="pt-BR" sz="2800" b="1" dirty="0" smtClean="0">
                <a:solidFill>
                  <a:srgbClr val="000080"/>
                </a:solidFill>
                <a:latin typeface="Times New Roman" pitchFamily="18" charset="0"/>
                <a:ea typeface="Calibri" pitchFamily="34" charset="0"/>
                <a:cs typeface="Times New Roman" pitchFamily="18" charset="0"/>
              </a:rPr>
              <a:t> </a:t>
            </a:r>
            <a:r>
              <a:rPr lang="pt-BR" sz="2800" b="1" dirty="0" err="1" smtClean="0">
                <a:solidFill>
                  <a:srgbClr val="000080"/>
                </a:solidFill>
                <a:latin typeface="Times New Roman" pitchFamily="18" charset="0"/>
                <a:ea typeface="Calibri" pitchFamily="34" charset="0"/>
                <a:cs typeface="Times New Roman" pitchFamily="18" charset="0"/>
              </a:rPr>
              <a:t>eam</a:t>
            </a:r>
            <a:r>
              <a:rPr lang="pt-BR" sz="2800" b="1" dirty="0" smtClean="0">
                <a:solidFill>
                  <a:srgbClr val="000080"/>
                </a:solidFill>
                <a:latin typeface="Times New Roman" pitchFamily="18" charset="0"/>
                <a:ea typeface="Calibri" pitchFamily="34" charset="0"/>
                <a:cs typeface="Times New Roman" pitchFamily="18" charset="0"/>
              </a:rPr>
              <a:t> </a:t>
            </a:r>
            <a:r>
              <a:rPr lang="pt-BR" sz="2800" b="1" dirty="0" err="1" smtClean="0">
                <a:solidFill>
                  <a:srgbClr val="000080"/>
                </a:solidFill>
                <a:latin typeface="Times New Roman" pitchFamily="18" charset="0"/>
                <a:ea typeface="Calibri" pitchFamily="34" charset="0"/>
                <a:cs typeface="Times New Roman" pitchFamily="18" charset="0"/>
              </a:rPr>
              <a:t>quae</a:t>
            </a:r>
            <a:r>
              <a:rPr lang="pt-BR" sz="2800" b="1" dirty="0" smtClean="0">
                <a:solidFill>
                  <a:srgbClr val="000080"/>
                </a:solidFill>
                <a:latin typeface="Times New Roman" pitchFamily="18" charset="0"/>
                <a:ea typeface="Calibri" pitchFamily="34" charset="0"/>
                <a:cs typeface="Times New Roman" pitchFamily="18" charset="0"/>
              </a:rPr>
              <a:t> </a:t>
            </a:r>
            <a:r>
              <a:rPr lang="pt-BR" sz="2800" b="1" dirty="0" err="1" smtClean="0">
                <a:solidFill>
                  <a:srgbClr val="000080"/>
                </a:solidFill>
                <a:latin typeface="Times New Roman" pitchFamily="18" charset="0"/>
                <a:ea typeface="Calibri" pitchFamily="34" charset="0"/>
                <a:cs typeface="Times New Roman" pitchFamily="18" charset="0"/>
              </a:rPr>
              <a:t>regenerat</a:t>
            </a:r>
            <a:r>
              <a:rPr lang="pt-BR" sz="2800" b="1" dirty="0" smtClean="0">
                <a:solidFill>
                  <a:srgbClr val="000080"/>
                </a:solidFill>
                <a:latin typeface="Times New Roman" pitchFamily="18" charset="0"/>
                <a:ea typeface="Calibri" pitchFamily="34" charset="0"/>
                <a:cs typeface="Times New Roman" pitchFamily="18" charset="0"/>
              </a:rPr>
              <a:t> </a:t>
            </a:r>
            <a:r>
              <a:rPr lang="pt-BR" sz="2800" b="1" dirty="0" err="1" smtClean="0">
                <a:solidFill>
                  <a:srgbClr val="000080"/>
                </a:solidFill>
                <a:latin typeface="Times New Roman" pitchFamily="18" charset="0"/>
                <a:ea typeface="Calibri" pitchFamily="34" charset="0"/>
                <a:cs typeface="Times New Roman" pitchFamily="18" charset="0"/>
              </a:rPr>
              <a:t>homines</a:t>
            </a:r>
            <a:r>
              <a:rPr lang="pt-BR" sz="2800" b="1" dirty="0" smtClean="0">
                <a:solidFill>
                  <a:srgbClr val="000080"/>
                </a:solidFill>
                <a:latin typeface="Times New Roman" pitchFamily="18" charset="0"/>
                <a:ea typeface="Calibri" pitchFamily="34" charset="0"/>
                <a:cs typeface="Times New Roman" pitchFamily="18" charset="0"/>
              </a:rPr>
              <a:t> in </a:t>
            </a:r>
            <a:r>
              <a:rPr lang="pt-BR" sz="2800" b="1" dirty="0" err="1" smtClean="0">
                <a:solidFill>
                  <a:srgbClr val="000080"/>
                </a:solidFill>
                <a:latin typeface="Times New Roman" pitchFamily="18" charset="0"/>
                <a:ea typeface="Calibri" pitchFamily="34" charset="0"/>
                <a:cs typeface="Times New Roman" pitchFamily="18" charset="0"/>
              </a:rPr>
              <a:t>Deum</a:t>
            </a:r>
            <a:r>
              <a:rPr lang="pt-BR" sz="2800" b="1" dirty="0" smtClean="0">
                <a:solidFill>
                  <a:srgbClr val="000080"/>
                </a:solidFill>
                <a:latin typeface="Times New Roman" pitchFamily="18" charset="0"/>
                <a:ea typeface="Calibri" pitchFamily="34" charset="0"/>
                <a:cs typeface="Times New Roman" pitchFamily="18" charset="0"/>
              </a:rPr>
              <a:t>, </a:t>
            </a:r>
            <a:r>
              <a:rPr lang="pt-BR" sz="2800" b="1" dirty="0" err="1" smtClean="0">
                <a:solidFill>
                  <a:srgbClr val="000080"/>
                </a:solidFill>
                <a:latin typeface="Times New Roman" pitchFamily="18" charset="0"/>
                <a:ea typeface="Calibri" pitchFamily="34" charset="0"/>
                <a:cs typeface="Times New Roman" pitchFamily="18" charset="0"/>
              </a:rPr>
              <a:t>quam</a:t>
            </a:r>
            <a:r>
              <a:rPr lang="pt-BR" sz="2800" b="1" dirty="0" smtClean="0">
                <a:solidFill>
                  <a:srgbClr val="000080"/>
                </a:solidFill>
                <a:latin typeface="Times New Roman" pitchFamily="18" charset="0"/>
                <a:ea typeface="Calibri" pitchFamily="34" charset="0"/>
                <a:cs typeface="Times New Roman" pitchFamily="18" charset="0"/>
              </a:rPr>
              <a:t> </a:t>
            </a:r>
            <a:r>
              <a:rPr lang="pt-BR" sz="2800" b="1" dirty="0" err="1" smtClean="0">
                <a:solidFill>
                  <a:srgbClr val="000080"/>
                </a:solidFill>
                <a:latin typeface="Times New Roman" pitchFamily="18" charset="0"/>
                <a:ea typeface="Calibri" pitchFamily="34" charset="0"/>
                <a:cs typeface="Times New Roman" pitchFamily="18" charset="0"/>
              </a:rPr>
              <a:t>ipse</a:t>
            </a:r>
            <a:r>
              <a:rPr lang="pt-BR" sz="2800" b="1" dirty="0" smtClean="0">
                <a:solidFill>
                  <a:srgbClr val="000080"/>
                </a:solidFill>
                <a:latin typeface="Times New Roman" pitchFamily="18" charset="0"/>
                <a:ea typeface="Calibri" pitchFamily="34" charset="0"/>
                <a:cs typeface="Times New Roman" pitchFamily="18" charset="0"/>
              </a:rPr>
              <a:t> </a:t>
            </a:r>
            <a:r>
              <a:rPr lang="pt-BR" sz="2800" b="1" dirty="0" err="1" smtClean="0">
                <a:solidFill>
                  <a:srgbClr val="000080"/>
                </a:solidFill>
                <a:latin typeface="Times New Roman" pitchFamily="18" charset="0"/>
                <a:ea typeface="Calibri" pitchFamily="34" charset="0"/>
                <a:cs typeface="Times New Roman" pitchFamily="18" charset="0"/>
              </a:rPr>
              <a:t>puram</a:t>
            </a:r>
            <a:r>
              <a:rPr lang="pt-BR" sz="2800" b="1" dirty="0" smtClean="0">
                <a:solidFill>
                  <a:srgbClr val="000080"/>
                </a:solidFill>
                <a:latin typeface="Times New Roman" pitchFamily="18" charset="0"/>
                <a:ea typeface="Calibri" pitchFamily="34" charset="0"/>
                <a:cs typeface="Times New Roman" pitchFamily="18" charset="0"/>
              </a:rPr>
              <a:t> </a:t>
            </a:r>
            <a:r>
              <a:rPr lang="pt-BR" sz="2800" b="1" dirty="0" err="1" smtClean="0">
                <a:solidFill>
                  <a:srgbClr val="000080"/>
                </a:solidFill>
                <a:latin typeface="Times New Roman" pitchFamily="18" charset="0"/>
                <a:ea typeface="Calibri" pitchFamily="34" charset="0"/>
                <a:cs typeface="Times New Roman" pitchFamily="18" charset="0"/>
              </a:rPr>
              <a:t>fecit</a:t>
            </a:r>
            <a:r>
              <a:rPr lang="pt-BR" sz="2800" b="1" dirty="0" smtClean="0">
                <a:solidFill>
                  <a:srgbClr val="000080"/>
                </a:solidFill>
                <a:latin typeface="Times New Roman" pitchFamily="18" charset="0"/>
                <a:ea typeface="Calibri" pitchFamily="34" charset="0"/>
                <a:cs typeface="Times New Roman" pitchFamily="18" charset="0"/>
              </a:rPr>
              <a:t>»</a:t>
            </a:r>
            <a:r>
              <a:rPr lang="pt-BR" sz="2800" b="1" i="1" dirty="0" smtClean="0">
                <a:solidFill>
                  <a:srgbClr val="000080"/>
                </a:solidFill>
                <a:latin typeface="Times New Roman" pitchFamily="18" charset="0"/>
                <a:ea typeface="Calibri" pitchFamily="34" charset="0"/>
                <a:cs typeface="Times New Roman" pitchFamily="18" charset="0"/>
              </a:rPr>
              <a:t>)</a:t>
            </a:r>
            <a:r>
              <a:rPr lang="pt-BR" sz="2800" b="1" i="1" dirty="0" smtClean="0">
                <a:latin typeface="Times New Roman" pitchFamily="18" charset="0"/>
                <a:ea typeface="Calibri" pitchFamily="34" charset="0"/>
                <a:cs typeface="Times New Roman" pitchFamily="18" charset="0"/>
              </a:rPr>
              <a:t> </a:t>
            </a:r>
            <a:r>
              <a:rPr lang="pt-BR" sz="2800" b="1" dirty="0" smtClean="0">
                <a:latin typeface="Times New Roman" pitchFamily="18" charset="0"/>
                <a:ea typeface="Calibri" pitchFamily="34" charset="0"/>
                <a:cs typeface="Times New Roman" pitchFamily="18" charset="0"/>
              </a:rPr>
              <a:t>- E FAZENDO-SE COMO UM DE NÓS, É DEUS FORTE, E TEM UMA GERAÇÃO INENARRÁVEL” </a:t>
            </a:r>
            <a:r>
              <a:rPr lang="pt-BR" sz="1600" b="1" dirty="0" smtClean="0">
                <a:latin typeface="President"/>
                <a:ea typeface="Calibri" pitchFamily="34" charset="0"/>
                <a:cs typeface="Times New Roman" pitchFamily="18" charset="0"/>
              </a:rPr>
              <a:t>(ADV. HAER.IV,33,11.PG 7,1080B).</a:t>
            </a:r>
            <a:endParaRPr lang="pt-BR" sz="16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467544" y="1002789"/>
            <a:ext cx="8208912" cy="43704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54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DOÇURA</a:t>
            </a:r>
            <a:r>
              <a:rPr kumimoji="0" lang="pt-BR" sz="5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lvl="0" algn="just" eaLnBrk="0" fontAlgn="base" hangingPunct="0">
              <a:spcBef>
                <a:spcPct val="0"/>
              </a:spcBef>
              <a:spcAft>
                <a:spcPct val="0"/>
              </a:spcAft>
            </a:pPr>
            <a:r>
              <a:rPr kumimoji="0" lang="pt-BR" sz="48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“Nenhum homem se aproxima, nem de longe, do amor e da compaixão de que uma mulher é capaz.”</a:t>
            </a:r>
          </a:p>
          <a:p>
            <a:pPr lvl="0" algn="just" eaLnBrk="0" fontAlgn="base" hangingPunct="0">
              <a:spcBef>
                <a:spcPct val="0"/>
              </a:spcBef>
              <a:spcAft>
                <a:spcPct val="0"/>
              </a:spcAft>
            </a:pPr>
            <a:r>
              <a:rPr kumimoji="0" lang="pt-BR" sz="32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a:t>
            </a:r>
            <a:r>
              <a:rPr lang="pt-BR" sz="3200" b="1" dirty="0" smtClean="0">
                <a:latin typeface="Calibri" pitchFamily="34" charset="0"/>
                <a:ea typeface="Calibri" pitchFamily="34" charset="0"/>
                <a:cs typeface="Times New Roman" pitchFamily="18" charset="0"/>
              </a:rPr>
              <a:t>Santa Tereza de Calcutá).</a:t>
            </a: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Espaço Reservado para Rodapé 3"/>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54</a:t>
            </a:fld>
            <a:endParaRPr lang="pt-B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792088" y="1648539"/>
            <a:ext cx="7812360" cy="35086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66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ESPERANÇA NOSSA</a:t>
            </a:r>
            <a:r>
              <a:rPr kumimoji="0" lang="pt-BR" sz="6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lang="pt-BR" sz="6000" b="1" dirty="0" smtClean="0">
                <a:latin typeface="Calibri" pitchFamily="34" charset="0"/>
                <a:ea typeface="Calibri" pitchFamily="34" charset="0"/>
                <a:cs typeface="Times New Roman" pitchFamily="18" charset="0"/>
              </a:rPr>
              <a:t>MARIA</a:t>
            </a:r>
            <a:endParaRPr kumimoji="0" lang="pt-BR" sz="6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t-BR" sz="4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pt-BR" sz="48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SINAL DE ESPERANÇA E DE CONSOLAÇÃO</a:t>
            </a:r>
            <a:endParaRPr kumimoji="0" lang="pt-BR"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Espaço Reservado para Rodapé 3"/>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55</a:t>
            </a:fld>
            <a:endParaRPr lang="pt-B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611560" y="532993"/>
            <a:ext cx="8136904"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4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68. Entretanto, a Mãe de Jesus, assim como, glorificada já em corpo e alma, é imagem e início da Igreja que se há-de consumar no século futuro, assim também, NA TERRA, BRILHA COMO SINAL DE ESPERANÇA SEGURA E DE CONSOLAÇÃO, para o Povo de Deus ainda </a:t>
            </a:r>
            <a:r>
              <a:rPr kumimoji="0" lang="pt-BR" sz="40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peregrinante</a:t>
            </a:r>
            <a:r>
              <a:rPr kumimoji="0" lang="pt-BR" sz="4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até que chegue o dia do Senhor (cfr. 2 Ped. 3,10</a:t>
            </a:r>
            <a:r>
              <a:rPr kumimoji="0" lang="pt-BR"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).(LG 68)</a:t>
            </a:r>
            <a:endParaRPr kumimoji="0" lang="pt-B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Espaço Reservado para Rodapé 3"/>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56</a:t>
            </a:fld>
            <a:endParaRPr lang="pt-B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23528" y="782702"/>
            <a:ext cx="8424936"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 V</a:t>
            </a:r>
            <a:r>
              <a:rPr kumimoji="0" lang="pt-BR" sz="3600" b="1" i="0" u="none" strike="noStrike" cap="none" normalizeH="0" baseline="0" dirty="0" smtClean="0">
                <a:ln>
                  <a:noFill/>
                </a:ln>
                <a:solidFill>
                  <a:srgbClr val="FF0000"/>
                </a:solidFill>
                <a:effectLst/>
                <a:latin typeface="Calibri"/>
                <a:ea typeface="Calibri" pitchFamily="34" charset="0"/>
                <a:cs typeface="Times New Roman" pitchFamily="18" charset="0"/>
              </a:rPr>
              <a:t>Ó</a:t>
            </a:r>
            <a:r>
              <a:rPr kumimoji="0" lang="pt-BR"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S BRADAMOS OS DEGREDADOS FILHOS DE EVA.</a:t>
            </a:r>
            <a:endParaRPr kumimoji="0" lang="pt-BR"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pt-BR"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 V</a:t>
            </a:r>
            <a:r>
              <a:rPr kumimoji="0" lang="pt-BR" sz="3600" b="1" i="0" u="none" strike="noStrike" cap="none" normalizeH="0" baseline="0" dirty="0" smtClean="0">
                <a:ln>
                  <a:noFill/>
                </a:ln>
                <a:solidFill>
                  <a:srgbClr val="FF0000"/>
                </a:solidFill>
                <a:effectLst/>
                <a:latin typeface="Calibri"/>
                <a:ea typeface="Calibri" pitchFamily="34" charset="0"/>
                <a:cs typeface="Times New Roman" pitchFamily="18" charset="0"/>
              </a:rPr>
              <a:t>Ó</a:t>
            </a:r>
            <a:r>
              <a:rPr kumimoji="0" lang="pt-BR"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S SUSPIRAMOS, GEMENDO E CHORANDO NESTE VALE DE L</a:t>
            </a:r>
            <a:r>
              <a:rPr kumimoji="0" lang="pt-BR" sz="3600" b="1" i="0" u="none" strike="noStrike" cap="none" normalizeH="0" baseline="0" dirty="0" smtClean="0">
                <a:ln>
                  <a:noFill/>
                </a:ln>
                <a:solidFill>
                  <a:srgbClr val="FF0000"/>
                </a:solidFill>
                <a:effectLst/>
                <a:latin typeface="Calibri"/>
                <a:ea typeface="Calibri" pitchFamily="34" charset="0"/>
                <a:cs typeface="Times New Roman" pitchFamily="18" charset="0"/>
              </a:rPr>
              <a:t>Á</a:t>
            </a:r>
            <a:r>
              <a:rPr kumimoji="0" lang="pt-BR"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GRIMAS.</a:t>
            </a:r>
            <a:endParaRPr kumimoji="0" lang="pt-BR"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CaixaDeTexto 2"/>
          <p:cNvSpPr txBox="1"/>
          <p:nvPr/>
        </p:nvSpPr>
        <p:spPr>
          <a:xfrm>
            <a:off x="899592" y="4009707"/>
            <a:ext cx="7776864" cy="1723549"/>
          </a:xfrm>
          <a:prstGeom prst="rect">
            <a:avLst/>
          </a:prstGeom>
          <a:noFill/>
        </p:spPr>
        <p:txBody>
          <a:bodyPr wrap="square" rtlCol="0">
            <a:spAutoFit/>
          </a:bodyPr>
          <a:lstStyle/>
          <a:p>
            <a:r>
              <a:rPr lang="pt-BR" sz="4400" b="1" dirty="0" smtClean="0"/>
              <a:t>“... pecador minha mãe me concebeu...”  </a:t>
            </a:r>
            <a:r>
              <a:rPr lang="pt-BR" sz="3200" b="1" dirty="0" smtClean="0"/>
              <a:t>( </a:t>
            </a:r>
            <a:r>
              <a:rPr lang="pt-BR" sz="3200" b="1" dirty="0" err="1" smtClean="0"/>
              <a:t>Sl</a:t>
            </a:r>
            <a:r>
              <a:rPr lang="pt-BR" sz="3200" b="1" dirty="0" smtClean="0"/>
              <a:t> 50) </a:t>
            </a:r>
            <a:endParaRPr lang="pt-BR" sz="3200" dirty="0" smtClean="0"/>
          </a:p>
          <a:p>
            <a:endParaRPr lang="pt-BR" dirty="0"/>
          </a:p>
        </p:txBody>
      </p:sp>
      <p:sp>
        <p:nvSpPr>
          <p:cNvPr id="5" name="Espaço Reservado para Rodapé 4"/>
          <p:cNvSpPr>
            <a:spLocks noGrp="1"/>
          </p:cNvSpPr>
          <p:nvPr>
            <p:ph type="ftr" sz="quarter" idx="11"/>
          </p:nvPr>
        </p:nvSpPr>
        <p:spPr/>
        <p:txBody>
          <a:bodyPr/>
          <a:lstStyle/>
          <a:p>
            <a:r>
              <a:rPr lang="pt-BR" smtClean="0"/>
              <a:t>chagasCirio16</a:t>
            </a:r>
            <a:endParaRPr lang="pt-BR"/>
          </a:p>
        </p:txBody>
      </p:sp>
      <p:sp>
        <p:nvSpPr>
          <p:cNvPr id="4" name="Espaço Reservado para Número de Slide 3"/>
          <p:cNvSpPr>
            <a:spLocks noGrp="1"/>
          </p:cNvSpPr>
          <p:nvPr>
            <p:ph type="sldNum" sz="quarter" idx="12"/>
          </p:nvPr>
        </p:nvSpPr>
        <p:spPr/>
        <p:txBody>
          <a:bodyPr/>
          <a:lstStyle/>
          <a:p>
            <a:fld id="{687B63B0-43BA-42C7-B495-23D4A827BDB5}" type="slidenum">
              <a:rPr lang="pt-BR" smtClean="0"/>
              <a:pPr/>
              <a:t>57</a:t>
            </a:fld>
            <a:endParaRPr lang="pt-B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58</a:t>
            </a:fld>
            <a:endParaRPr lang="pt-BR"/>
          </a:p>
        </p:txBody>
      </p:sp>
      <p:sp>
        <p:nvSpPr>
          <p:cNvPr id="4" name="Retângulo 3"/>
          <p:cNvSpPr/>
          <p:nvPr/>
        </p:nvSpPr>
        <p:spPr>
          <a:xfrm>
            <a:off x="899592" y="1628800"/>
            <a:ext cx="7416824" cy="3662541"/>
          </a:xfrm>
          <a:prstGeom prst="rect">
            <a:avLst/>
          </a:prstGeom>
        </p:spPr>
        <p:txBody>
          <a:bodyPr wrap="square">
            <a:spAutoFit/>
          </a:bodyPr>
          <a:lstStyle/>
          <a:p>
            <a:pPr algn="just"/>
            <a:r>
              <a:rPr lang="pt-BR" sz="4000" i="1" dirty="0" smtClean="0"/>
              <a:t>“</a:t>
            </a:r>
            <a:r>
              <a:rPr lang="pt-BR" sz="4000" b="1" i="1" dirty="0" smtClean="0"/>
              <a:t>A humanidade vive uma CRISE que não é apenas ECONÔMICA e FINANCEIRA... também é ECOLÓGICA, EDUCATIVA, MORAL, HUMANA..” </a:t>
            </a:r>
            <a:r>
              <a:rPr lang="pt-BR" sz="3200" b="1" i="1" dirty="0" smtClean="0"/>
              <a:t>(Papa Francisco: intenções setembro)</a:t>
            </a:r>
            <a:endParaRPr lang="pt-BR" sz="3200" b="1"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59</a:t>
            </a:fld>
            <a:endParaRPr lang="pt-BR"/>
          </a:p>
        </p:txBody>
      </p:sp>
      <p:sp>
        <p:nvSpPr>
          <p:cNvPr id="4" name="Retângulo 3"/>
          <p:cNvSpPr/>
          <p:nvPr/>
        </p:nvSpPr>
        <p:spPr>
          <a:xfrm>
            <a:off x="539552" y="2492896"/>
            <a:ext cx="8280920" cy="2123658"/>
          </a:xfrm>
          <a:prstGeom prst="rect">
            <a:avLst/>
          </a:prstGeom>
        </p:spPr>
        <p:txBody>
          <a:bodyPr wrap="square">
            <a:spAutoFit/>
          </a:bodyPr>
          <a:lstStyle/>
          <a:p>
            <a:pPr algn="just"/>
            <a:r>
              <a:rPr lang="pt-BR" sz="4400" b="1" i="1" dirty="0" smtClean="0"/>
              <a:t>Quando falamos de CRISE, falamos de PERIGOS, mas também de OPORTUNIDADES</a:t>
            </a:r>
            <a:endParaRPr lang="pt-BR" sz="4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115616" y="1330890"/>
            <a:ext cx="7056784" cy="3970318"/>
          </a:xfrm>
          <a:prstGeom prst="rect">
            <a:avLst/>
          </a:prstGeom>
        </p:spPr>
        <p:txBody>
          <a:bodyPr wrap="square">
            <a:spAutoFit/>
          </a:bodyPr>
          <a:lstStyle/>
          <a:p>
            <a:pPr algn="just"/>
            <a:r>
              <a:rPr lang="pt-BR" sz="3600" dirty="0">
                <a:latin typeface="Times New Roman" pitchFamily="18" charset="0"/>
                <a:cs typeface="Times New Roman" pitchFamily="18" charset="0"/>
              </a:rPr>
              <a:t>A “leitura atualizada” da figura e missão de José, no HOJE da Igreja é incentivo para ela “ rejuvenescer a sua existência secular, com autênticas virtudes evangélicas, como as que refulgem em São José» (Paulo VI. Alocução 19.3.69)..</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60</a:t>
            </a:fld>
            <a:endParaRPr lang="pt-BR"/>
          </a:p>
        </p:txBody>
      </p:sp>
      <p:sp>
        <p:nvSpPr>
          <p:cNvPr id="4" name="Retângulo 3"/>
          <p:cNvSpPr/>
          <p:nvPr/>
        </p:nvSpPr>
        <p:spPr>
          <a:xfrm>
            <a:off x="827584" y="1045180"/>
            <a:ext cx="7488832" cy="4832092"/>
          </a:xfrm>
          <a:prstGeom prst="rect">
            <a:avLst/>
          </a:prstGeom>
        </p:spPr>
        <p:txBody>
          <a:bodyPr wrap="square">
            <a:spAutoFit/>
          </a:bodyPr>
          <a:lstStyle/>
          <a:p>
            <a:pPr algn="just"/>
            <a:r>
              <a:rPr lang="pt-BR" sz="4000" b="1" i="1" dirty="0" smtClean="0"/>
              <a:t>QUAL É A OPORTUNIDADE? </a:t>
            </a:r>
          </a:p>
          <a:p>
            <a:pPr algn="just"/>
            <a:r>
              <a:rPr lang="pt-BR" sz="4000" b="1" i="1" dirty="0" smtClean="0"/>
              <a:t>SER SOLIDÁRIOS. </a:t>
            </a:r>
          </a:p>
          <a:p>
            <a:pPr algn="just"/>
            <a:r>
              <a:rPr lang="pt-BR" sz="4000" b="1" i="1" dirty="0" smtClean="0"/>
              <a:t>VEM, AJUDA-ME! </a:t>
            </a:r>
          </a:p>
          <a:p>
            <a:pPr algn="just"/>
            <a:r>
              <a:rPr lang="pt-BR" sz="4000" b="1" i="1" dirty="0" smtClean="0"/>
              <a:t>Para que cada um contribua para o bem comum e para a edificação de uma sociedade que ponha no seu centro a pessoa humana.” </a:t>
            </a:r>
            <a:r>
              <a:rPr lang="pt-BR" sz="2800" b="1" i="1" dirty="0" smtClean="0"/>
              <a:t>(Papa Francisco: intenções setembro)</a:t>
            </a:r>
            <a:endParaRPr lang="pt-BR" sz="28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Rodapé 2"/>
          <p:cNvSpPr>
            <a:spLocks noGrp="1"/>
          </p:cNvSpPr>
          <p:nvPr>
            <p:ph type="ftr" sz="quarter" idx="11"/>
          </p:nvPr>
        </p:nvSpPr>
        <p:spPr/>
        <p:txBody>
          <a:bodyPr/>
          <a:lstStyle/>
          <a:p>
            <a:r>
              <a:rPr lang="pt-BR" smtClean="0"/>
              <a:t>chagasCirio16</a:t>
            </a:r>
            <a:endParaRPr lang="pt-BR"/>
          </a:p>
        </p:txBody>
      </p:sp>
      <p:sp>
        <p:nvSpPr>
          <p:cNvPr id="2" name="Espaço Reservado para Número de Slide 1"/>
          <p:cNvSpPr>
            <a:spLocks noGrp="1"/>
          </p:cNvSpPr>
          <p:nvPr>
            <p:ph type="sldNum" sz="quarter" idx="12"/>
          </p:nvPr>
        </p:nvSpPr>
        <p:spPr/>
        <p:txBody>
          <a:bodyPr/>
          <a:lstStyle/>
          <a:p>
            <a:fld id="{687B63B0-43BA-42C7-B495-23D4A827BDB5}" type="slidenum">
              <a:rPr lang="pt-BR" smtClean="0"/>
              <a:pPr/>
              <a:t>61</a:t>
            </a:fld>
            <a:endParaRPr lang="pt-BR"/>
          </a:p>
        </p:txBody>
      </p:sp>
      <p:sp>
        <p:nvSpPr>
          <p:cNvPr id="7" name="CaixaDeTexto 6"/>
          <p:cNvSpPr txBox="1"/>
          <p:nvPr/>
        </p:nvSpPr>
        <p:spPr>
          <a:xfrm>
            <a:off x="251520" y="1136933"/>
            <a:ext cx="8568952" cy="4524315"/>
          </a:xfrm>
          <a:prstGeom prst="rect">
            <a:avLst/>
          </a:prstGeom>
          <a:noFill/>
        </p:spPr>
        <p:txBody>
          <a:bodyPr wrap="square" rtlCol="0">
            <a:spAutoFit/>
          </a:bodyPr>
          <a:lstStyle/>
          <a:p>
            <a:r>
              <a:rPr lang="pt-BR" sz="2400" dirty="0" smtClean="0"/>
              <a:t>Por que o Cântico? Ele nos trás o peregrinar do povo de Deus...</a:t>
            </a:r>
          </a:p>
          <a:p>
            <a:endParaRPr lang="pt-BR" sz="2400" dirty="0" smtClean="0"/>
          </a:p>
          <a:p>
            <a:r>
              <a:rPr lang="pt-BR" sz="2400" b="1" dirty="0" smtClean="0"/>
              <a:t>“Pelas ruas e pelas praças, Procurando o amado da minha alma.”(</a:t>
            </a:r>
            <a:r>
              <a:rPr lang="pt-BR" sz="2400" b="1" dirty="0" err="1" smtClean="0"/>
              <a:t>Ct</a:t>
            </a:r>
            <a:r>
              <a:rPr lang="pt-BR" sz="2400" b="1" dirty="0" smtClean="0"/>
              <a:t> 3,2);</a:t>
            </a:r>
          </a:p>
          <a:p>
            <a:r>
              <a:rPr lang="pt-BR" sz="2400" b="1" dirty="0" smtClean="0"/>
              <a:t>“Acaso vistes, vós, o amado de minha alma”. (</a:t>
            </a:r>
            <a:r>
              <a:rPr lang="pt-BR" sz="2400" b="1" dirty="0" err="1" smtClean="0"/>
              <a:t>Ct</a:t>
            </a:r>
            <a:r>
              <a:rPr lang="pt-BR" sz="2400" b="1" dirty="0" smtClean="0"/>
              <a:t> 3,3) ;</a:t>
            </a:r>
          </a:p>
          <a:p>
            <a:r>
              <a:rPr lang="pt-BR" sz="2400" b="1" dirty="0" smtClean="0"/>
              <a:t>“ O meu amado é todo meu e eu sou dele”. (</a:t>
            </a:r>
            <a:r>
              <a:rPr lang="pt-BR" sz="2400" b="1" dirty="0" err="1" smtClean="0"/>
              <a:t>Ct</a:t>
            </a:r>
            <a:r>
              <a:rPr lang="pt-BR" sz="2400" b="1" dirty="0" smtClean="0"/>
              <a:t> 2,16) ;</a:t>
            </a:r>
          </a:p>
          <a:p>
            <a:r>
              <a:rPr lang="pt-BR" sz="2400" b="1" dirty="0" smtClean="0"/>
              <a:t>“Guarda-me como o sinete sobre teu coração”.(</a:t>
            </a:r>
            <a:r>
              <a:rPr lang="pt-BR" sz="2400" b="1" dirty="0" err="1" smtClean="0"/>
              <a:t>Ct</a:t>
            </a:r>
            <a:r>
              <a:rPr lang="pt-BR" sz="2400" b="1" dirty="0" smtClean="0"/>
              <a:t> 8,0);</a:t>
            </a:r>
          </a:p>
          <a:p>
            <a:r>
              <a:rPr lang="pt-BR" sz="2400" b="1" dirty="0" smtClean="0"/>
              <a:t>“Vem, amado.”(</a:t>
            </a:r>
            <a:r>
              <a:rPr lang="pt-BR" sz="2400" b="1" dirty="0" err="1" smtClean="0"/>
              <a:t>Ct</a:t>
            </a:r>
            <a:r>
              <a:rPr lang="pt-BR" sz="2400" b="1" dirty="0" smtClean="0"/>
              <a:t> 7,12) . </a:t>
            </a:r>
          </a:p>
          <a:p>
            <a:r>
              <a:rPr lang="pt-BR" sz="2400" dirty="0" smtClean="0"/>
              <a:t> </a:t>
            </a:r>
          </a:p>
          <a:p>
            <a:pPr algn="just"/>
            <a:r>
              <a:rPr lang="pt-BR" sz="2400" b="1" dirty="0" smtClean="0"/>
              <a:t>É o retrato de uma “Igreja em saída”, que “não cresce por proselitismo, mas “por atração”.</a:t>
            </a:r>
          </a:p>
          <a:p>
            <a:pPr algn="just"/>
            <a:r>
              <a:rPr lang="pt-BR" sz="2400" b="1" u="sng" dirty="0" smtClean="0"/>
              <a:t>“Mostra-me, </a:t>
            </a:r>
            <a:r>
              <a:rPr lang="pt-BR" sz="2400" b="1" u="sng" dirty="0" err="1" smtClean="0"/>
              <a:t>o´</a:t>
            </a:r>
            <a:r>
              <a:rPr lang="pt-BR" sz="2400" b="1" u="sng" dirty="0" smtClean="0"/>
              <a:t> amor de minha alma”. (</a:t>
            </a:r>
            <a:r>
              <a:rPr lang="pt-BR" sz="2400" b="1" u="sng" dirty="0" err="1" smtClean="0"/>
              <a:t>Ct</a:t>
            </a:r>
            <a:r>
              <a:rPr lang="pt-BR" sz="2400" b="1" u="sng" dirty="0" smtClean="0"/>
              <a:t> 1,7). </a:t>
            </a:r>
            <a:endParaRPr lang="pt-BR" sz="2400" b="1"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467544" y="1096283"/>
            <a:ext cx="8352928"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Cântico </a:t>
            </a:r>
            <a:r>
              <a:rPr kumimoji="0" lang="pt-BR" sz="4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Dt</a:t>
            </a:r>
            <a:r>
              <a:rPr kumimoji="0" lang="pt-BR"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32,1-12</a:t>
            </a:r>
            <a:endParaRPr kumimoji="0" lang="pt-BR"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4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pt-BR" sz="4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Os benefícios de Deus ao povo </a:t>
            </a:r>
            <a:endParaRPr kumimoji="0" lang="pt-BR" sz="4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4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Quantas vezes quis reunir teus filhos, como a galinha reúne os pintinhos debaixo das asas! (</a:t>
            </a:r>
            <a:r>
              <a:rPr kumimoji="0" lang="pt-BR" sz="40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Mt</a:t>
            </a:r>
            <a:r>
              <a:rPr kumimoji="0" lang="pt-BR" sz="4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23,37). </a:t>
            </a:r>
            <a:r>
              <a:rPr kumimoji="0" lang="pt-BR" sz="28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pt-BR" sz="28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pt-BR" sz="28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pt-BR" sz="28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endParaRPr kumimoji="0" lang="pt-B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Espaço Reservado para Rodapé 3"/>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62</a:t>
            </a:fld>
            <a:endParaRPr lang="pt-B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11560" y="860514"/>
            <a:ext cx="8136904" cy="5016758"/>
          </a:xfrm>
          <a:prstGeom prst="rect">
            <a:avLst/>
          </a:prstGeom>
          <a:noFill/>
        </p:spPr>
        <p:txBody>
          <a:bodyPr wrap="square" rtlCol="0">
            <a:spAutoFit/>
          </a:bodyPr>
          <a:lstStyle/>
          <a:p>
            <a:r>
              <a:rPr lang="pt-BR" sz="3200" dirty="0" smtClean="0"/>
              <a:t></a:t>
            </a:r>
            <a:r>
              <a:rPr lang="pt-BR" sz="2800" b="1" baseline="30000" dirty="0" smtClean="0"/>
              <a:t>10</a:t>
            </a:r>
            <a:r>
              <a:rPr lang="pt-BR" sz="2800" b="1" dirty="0" smtClean="0"/>
              <a:t> Foi num deserto que o Senhor achou seu povo, * </a:t>
            </a:r>
            <a:br>
              <a:rPr lang="pt-BR" sz="2800" b="1" dirty="0" smtClean="0"/>
            </a:br>
            <a:r>
              <a:rPr lang="pt-BR" sz="2800" b="1" dirty="0" smtClean="0"/>
              <a:t>num lugar de solidão desoladora;</a:t>
            </a:r>
            <a:r>
              <a:rPr lang="pt-BR" sz="2800" dirty="0" smtClean="0"/>
              <a:t> </a:t>
            </a:r>
            <a:br>
              <a:rPr lang="pt-BR" sz="2800" dirty="0" smtClean="0"/>
            </a:br>
            <a:r>
              <a:rPr lang="pt-BR" sz="2800" dirty="0" smtClean="0"/>
              <a:t> cercou-o de cuidados e carinhos * </a:t>
            </a:r>
            <a:br>
              <a:rPr lang="pt-BR" sz="2800" dirty="0" smtClean="0"/>
            </a:br>
            <a:r>
              <a:rPr lang="pt-BR" sz="2800" dirty="0" smtClean="0"/>
              <a:t>e o guardou como a pupila de seus olhos. </a:t>
            </a:r>
            <a:r>
              <a:rPr lang="pt-BR" sz="3200" dirty="0" smtClean="0"/>
              <a:t/>
            </a:r>
            <a:br>
              <a:rPr lang="pt-BR" sz="3200" dirty="0" smtClean="0"/>
            </a:br>
            <a:r>
              <a:rPr lang="pt-BR" sz="3200" dirty="0" smtClean="0"/>
              <a:t/>
            </a:r>
            <a:br>
              <a:rPr lang="pt-BR" sz="3200" dirty="0" smtClean="0"/>
            </a:br>
            <a:r>
              <a:rPr lang="pt-BR" sz="3200" dirty="0" smtClean="0"/>
              <a:t></a:t>
            </a:r>
            <a:r>
              <a:rPr lang="pt-BR" sz="2800" baseline="30000" dirty="0" smtClean="0"/>
              <a:t>11</a:t>
            </a:r>
            <a:r>
              <a:rPr lang="pt-BR" sz="2800" dirty="0" smtClean="0"/>
              <a:t> Como a águia, esvoaçando sobre o ninho, * </a:t>
            </a:r>
            <a:br>
              <a:rPr lang="pt-BR" sz="2800" dirty="0" smtClean="0"/>
            </a:br>
            <a:r>
              <a:rPr lang="pt-BR" sz="2800" dirty="0" smtClean="0"/>
              <a:t>incita os seus filhotes a voar, </a:t>
            </a:r>
            <a:br>
              <a:rPr lang="pt-BR" sz="2800" dirty="0" smtClean="0"/>
            </a:br>
            <a:r>
              <a:rPr lang="pt-BR" sz="2800" dirty="0" smtClean="0"/>
              <a:t> ele estendeu as suas asas e o tomou, * </a:t>
            </a:r>
            <a:br>
              <a:rPr lang="pt-BR" sz="2800" dirty="0" smtClean="0"/>
            </a:br>
            <a:r>
              <a:rPr lang="pt-BR" sz="2800" dirty="0" smtClean="0"/>
              <a:t>e levou-o carregado sobre elas. </a:t>
            </a:r>
            <a:br>
              <a:rPr lang="pt-BR" sz="2800" dirty="0" smtClean="0"/>
            </a:br>
            <a:r>
              <a:rPr lang="pt-BR" sz="2800" dirty="0" smtClean="0"/>
              <a:t></a:t>
            </a:r>
            <a:r>
              <a:rPr lang="pt-BR" sz="2800" baseline="30000" dirty="0" smtClean="0"/>
              <a:t>12</a:t>
            </a:r>
            <a:r>
              <a:rPr lang="pt-BR" sz="2800" dirty="0" smtClean="0"/>
              <a:t> O Senhor, somente ele, foi seu guia, * </a:t>
            </a:r>
            <a:br>
              <a:rPr lang="pt-BR" sz="2800" dirty="0" smtClean="0"/>
            </a:br>
            <a:r>
              <a:rPr lang="pt-BR" sz="2800" dirty="0" smtClean="0"/>
              <a:t>e jamais um outro deus com ele estava. </a:t>
            </a:r>
            <a:endParaRPr lang="pt-BR" sz="2800" dirty="0"/>
          </a:p>
        </p:txBody>
      </p:sp>
      <p:sp>
        <p:nvSpPr>
          <p:cNvPr id="4" name="Espaço Reservado para Rodapé 3"/>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63</a:t>
            </a:fld>
            <a:endParaRPr lang="pt-B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827584" y="692696"/>
            <a:ext cx="7488832" cy="5078313"/>
          </a:xfrm>
          <a:prstGeom prst="rect">
            <a:avLst/>
          </a:prstGeom>
          <a:noFill/>
        </p:spPr>
        <p:txBody>
          <a:bodyPr wrap="square" rtlCol="0">
            <a:spAutoFit/>
          </a:bodyPr>
          <a:lstStyle/>
          <a:p>
            <a:r>
              <a:rPr lang="pt-BR" sz="3600" b="1" baseline="30000" dirty="0" smtClean="0"/>
              <a:t>5</a:t>
            </a:r>
            <a:r>
              <a:rPr lang="pt-BR" sz="3600" b="1" dirty="0" smtClean="0"/>
              <a:t> Os filhos seus degenerados o ofenderam, * </a:t>
            </a:r>
            <a:br>
              <a:rPr lang="pt-BR" sz="3600" b="1" dirty="0" smtClean="0"/>
            </a:br>
            <a:r>
              <a:rPr lang="pt-BR" sz="3600" b="1" dirty="0" smtClean="0"/>
              <a:t>esta raça corrompida e depravada! </a:t>
            </a:r>
            <a:br>
              <a:rPr lang="pt-BR" sz="3600" b="1" dirty="0" smtClean="0"/>
            </a:br>
            <a:r>
              <a:rPr lang="pt-BR" sz="3600" b="1" dirty="0" smtClean="0"/>
              <a:t></a:t>
            </a:r>
            <a:r>
              <a:rPr lang="pt-BR" sz="3600" b="1" baseline="30000" dirty="0" smtClean="0"/>
              <a:t>6</a:t>
            </a:r>
            <a:r>
              <a:rPr lang="pt-BR" sz="3600" b="1" dirty="0" smtClean="0"/>
              <a:t> É assim que agradeceis ao Senhor Deus, * </a:t>
            </a:r>
            <a:br>
              <a:rPr lang="pt-BR" sz="3600" b="1" dirty="0" smtClean="0"/>
            </a:br>
            <a:r>
              <a:rPr lang="pt-BR" sz="3600" b="1" dirty="0" smtClean="0"/>
              <a:t>povo louco, povo estulto e insensato? </a:t>
            </a:r>
            <a:br>
              <a:rPr lang="pt-BR" sz="3600" b="1" dirty="0" smtClean="0"/>
            </a:br>
            <a:r>
              <a:rPr lang="pt-BR" sz="3600" b="1" dirty="0" smtClean="0"/>
              <a:t> Não é ele o teu Pai que te gerou, * </a:t>
            </a:r>
            <a:br>
              <a:rPr lang="pt-BR" sz="3600" b="1" dirty="0" smtClean="0"/>
            </a:br>
            <a:r>
              <a:rPr lang="pt-BR" sz="3600" b="1" dirty="0" smtClean="0"/>
              <a:t>o Criador que te formou e te sustenta? </a:t>
            </a:r>
            <a:endParaRPr lang="pt-BR" sz="3600" b="1" dirty="0"/>
          </a:p>
        </p:txBody>
      </p:sp>
      <p:sp>
        <p:nvSpPr>
          <p:cNvPr id="4" name="Espaço Reservado para Rodapé 3"/>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64</a:t>
            </a:fld>
            <a:endParaRPr lang="pt-B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23528" y="788506"/>
            <a:ext cx="8496944" cy="5078313"/>
          </a:xfrm>
          <a:prstGeom prst="rect">
            <a:avLst/>
          </a:prstGeom>
          <a:noFill/>
        </p:spPr>
        <p:txBody>
          <a:bodyPr wrap="square" rtlCol="0">
            <a:spAutoFit/>
          </a:bodyPr>
          <a:lstStyle/>
          <a:p>
            <a:r>
              <a:rPr lang="pt-BR" sz="3600" b="1" dirty="0" smtClean="0">
                <a:solidFill>
                  <a:srgbClr val="FF0000"/>
                </a:solidFill>
              </a:rPr>
              <a:t>- Eia, pois,</a:t>
            </a:r>
            <a:endParaRPr lang="pt-BR" sz="3600" dirty="0" smtClean="0">
              <a:solidFill>
                <a:srgbClr val="FF0000"/>
              </a:solidFill>
            </a:endParaRPr>
          </a:p>
          <a:p>
            <a:r>
              <a:rPr lang="pt-BR" sz="3600" b="1" dirty="0" smtClean="0"/>
              <a:t>ADVOGADA NOSSA,(LG 62)</a:t>
            </a:r>
            <a:r>
              <a:rPr lang="pt-BR" sz="3600" b="1" dirty="0" smtClean="0">
                <a:solidFill>
                  <a:srgbClr val="FF0000"/>
                </a:solidFill>
              </a:rPr>
              <a:t/>
            </a:r>
            <a:br>
              <a:rPr lang="pt-BR" sz="3600" b="1" dirty="0" smtClean="0">
                <a:solidFill>
                  <a:srgbClr val="FF0000"/>
                </a:solidFill>
              </a:rPr>
            </a:br>
            <a:r>
              <a:rPr lang="pt-BR" sz="3600" b="1" dirty="0" smtClean="0">
                <a:solidFill>
                  <a:srgbClr val="FF0000"/>
                </a:solidFill>
              </a:rPr>
              <a:t>ESSES VOSSOS </a:t>
            </a:r>
            <a:endParaRPr lang="pt-BR" sz="3600" dirty="0" smtClean="0">
              <a:solidFill>
                <a:srgbClr val="FF0000"/>
              </a:solidFill>
            </a:endParaRPr>
          </a:p>
          <a:p>
            <a:r>
              <a:rPr lang="pt-BR" sz="3600" b="1" dirty="0" smtClean="0">
                <a:solidFill>
                  <a:srgbClr val="FF0000"/>
                </a:solidFill>
              </a:rPr>
              <a:t>OLHOS MISERICORDIOSOS </a:t>
            </a:r>
            <a:r>
              <a:rPr lang="pt-BR" sz="3600" b="1" dirty="0" smtClean="0"/>
              <a:t>(</a:t>
            </a:r>
            <a:r>
              <a:rPr lang="pt-BR" sz="3600" b="1" dirty="0" err="1" smtClean="0"/>
              <a:t>Lc</a:t>
            </a:r>
            <a:r>
              <a:rPr lang="pt-BR" sz="3600" b="1" dirty="0" smtClean="0"/>
              <a:t> 46-56;</a:t>
            </a:r>
            <a:r>
              <a:rPr lang="pt-BR" sz="3600" b="1" dirty="0" err="1" smtClean="0"/>
              <a:t>Jo</a:t>
            </a:r>
            <a:r>
              <a:rPr lang="pt-BR" sz="3600" b="1" dirty="0" smtClean="0"/>
              <a:t> 19,25-27;  </a:t>
            </a:r>
            <a:r>
              <a:rPr lang="pt-BR" sz="3600" b="1" dirty="0" err="1" smtClean="0"/>
              <a:t>Gn</a:t>
            </a:r>
            <a:r>
              <a:rPr lang="pt-BR" sz="3600" b="1" dirty="0" smtClean="0"/>
              <a:t> 1,31)</a:t>
            </a:r>
            <a:r>
              <a:rPr lang="pt-BR" sz="3600" b="1" dirty="0" smtClean="0">
                <a:solidFill>
                  <a:srgbClr val="FF0000"/>
                </a:solidFill>
              </a:rPr>
              <a:t> </a:t>
            </a:r>
            <a:endParaRPr lang="pt-BR" sz="3600" dirty="0" smtClean="0">
              <a:solidFill>
                <a:srgbClr val="FF0000"/>
              </a:solidFill>
            </a:endParaRPr>
          </a:p>
          <a:p>
            <a:r>
              <a:rPr lang="pt-BR" sz="3600" b="1" dirty="0" smtClean="0">
                <a:solidFill>
                  <a:srgbClr val="FF0000"/>
                </a:solidFill>
              </a:rPr>
              <a:t>A NÓS VOLVEI,</a:t>
            </a:r>
            <a:br>
              <a:rPr lang="pt-BR" sz="3600" b="1" dirty="0" smtClean="0">
                <a:solidFill>
                  <a:srgbClr val="FF0000"/>
                </a:solidFill>
              </a:rPr>
            </a:br>
            <a:r>
              <a:rPr lang="pt-BR" sz="3600" b="1" dirty="0" smtClean="0">
                <a:solidFill>
                  <a:srgbClr val="FF0000"/>
                </a:solidFill>
              </a:rPr>
              <a:t>E DEPOIS DESTE DESTERRO </a:t>
            </a:r>
            <a:endParaRPr lang="pt-BR" sz="3600" dirty="0" smtClean="0">
              <a:solidFill>
                <a:srgbClr val="FF0000"/>
              </a:solidFill>
            </a:endParaRPr>
          </a:p>
          <a:p>
            <a:r>
              <a:rPr lang="pt-BR" sz="3600" b="1" dirty="0" smtClean="0"/>
              <a:t>MOSTRAI-NOS JESUS, </a:t>
            </a:r>
            <a:r>
              <a:rPr lang="pt-BR" sz="3600" b="1" dirty="0" smtClean="0">
                <a:solidFill>
                  <a:srgbClr val="FF0000"/>
                </a:solidFill>
              </a:rPr>
              <a:t/>
            </a:r>
            <a:br>
              <a:rPr lang="pt-BR" sz="3600" b="1" dirty="0" smtClean="0">
                <a:solidFill>
                  <a:srgbClr val="FF0000"/>
                </a:solidFill>
              </a:rPr>
            </a:br>
            <a:r>
              <a:rPr lang="pt-BR" sz="3600" b="1" dirty="0" smtClean="0">
                <a:solidFill>
                  <a:srgbClr val="FF0000"/>
                </a:solidFill>
              </a:rPr>
              <a:t>BENDITO FRUTO DO VOSSO VENTRE,</a:t>
            </a:r>
            <a:endParaRPr lang="pt-BR" sz="3600" dirty="0">
              <a:solidFill>
                <a:srgbClr val="FF0000"/>
              </a:solidFill>
            </a:endParaRPr>
          </a:p>
        </p:txBody>
      </p:sp>
      <p:sp>
        <p:nvSpPr>
          <p:cNvPr id="4" name="Espaço Reservado para Rodapé 3"/>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65</a:t>
            </a:fld>
            <a:endParaRPr lang="pt-B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755576" y="1268760"/>
            <a:ext cx="7776864" cy="5016758"/>
          </a:xfrm>
          <a:prstGeom prst="rect">
            <a:avLst/>
          </a:prstGeom>
          <a:noFill/>
        </p:spPr>
        <p:txBody>
          <a:bodyPr wrap="square" rtlCol="0">
            <a:spAutoFit/>
          </a:bodyPr>
          <a:lstStyle/>
          <a:p>
            <a:pPr algn="just"/>
            <a:r>
              <a:rPr lang="pt-BR" sz="4000" b="1" dirty="0" smtClean="0"/>
              <a:t>62. Esta maternidade de Maria na economia da graça perdura sem interrupção, desde o consentimento, que fielmente deu na ANUNCIAÇÃO e que manteve inabalável junto à CRUZ, até à consumação eterna de todos os eleitos. </a:t>
            </a:r>
            <a:endParaRPr lang="pt-BR" sz="4000" dirty="0"/>
          </a:p>
        </p:txBody>
      </p:sp>
      <p:sp>
        <p:nvSpPr>
          <p:cNvPr id="4" name="Espaço Reservado para Rodapé 3"/>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66</a:t>
            </a:fld>
            <a:endParaRPr lang="pt-B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67</a:t>
            </a:fld>
            <a:endParaRPr lang="pt-BR"/>
          </a:p>
        </p:txBody>
      </p:sp>
      <p:sp>
        <p:nvSpPr>
          <p:cNvPr id="4" name="Retângulo 3"/>
          <p:cNvSpPr/>
          <p:nvPr/>
        </p:nvSpPr>
        <p:spPr>
          <a:xfrm>
            <a:off x="467544" y="1412776"/>
            <a:ext cx="8352928" cy="4031873"/>
          </a:xfrm>
          <a:prstGeom prst="rect">
            <a:avLst/>
          </a:prstGeom>
        </p:spPr>
        <p:txBody>
          <a:bodyPr wrap="square">
            <a:spAutoFit/>
          </a:bodyPr>
          <a:lstStyle/>
          <a:p>
            <a:pPr algn="just"/>
            <a:r>
              <a:rPr lang="pt-BR" sz="3200" b="1" dirty="0" smtClean="0"/>
              <a:t>De fato, depois de elevada ao céu, não abandonou esta missão salvadora, mas, com a sua multiforme intercessão, continua a alcançar-nos os dons da salvação eterna. </a:t>
            </a:r>
          </a:p>
          <a:p>
            <a:pPr algn="just"/>
            <a:r>
              <a:rPr lang="pt-BR" sz="3200" b="1" dirty="0" smtClean="0"/>
              <a:t>CUIDA, COM AMOR MATERNO, DOS IRMÃOS DE SEU FILHO QUE, ENTRE PERIGOS E ANGÚSTIAS, CAMINHAM AINDA NA TERRA, ATÉ CHEGAREM À PÁTRIA BEM-AVENTURADA.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39552" y="1964353"/>
            <a:ext cx="7848872" cy="4154984"/>
          </a:xfrm>
          <a:prstGeom prst="rect">
            <a:avLst/>
          </a:prstGeom>
          <a:noFill/>
        </p:spPr>
        <p:txBody>
          <a:bodyPr wrap="square" rtlCol="0">
            <a:spAutoFit/>
          </a:bodyPr>
          <a:lstStyle/>
          <a:p>
            <a:pPr algn="just"/>
            <a:r>
              <a:rPr lang="pt-BR" sz="2400" b="1" dirty="0" smtClean="0"/>
              <a:t>E SE O CORPO QUE COMEMOS E O SANGUE QUE BEBEMOS É O PRESENTE INESTIMÁVEL DO SENHOR RESSUSCITADO PARA NÓS VIAJANTES, ELE TEM EM SI MESMO, COMO PÃO FRAGRANTE, O GOSTO E AROMA DA VIRGEM MÃE.</a:t>
            </a:r>
          </a:p>
          <a:p>
            <a:pPr algn="just"/>
            <a:r>
              <a:rPr lang="pt-BR" sz="2400" b="1" dirty="0" smtClean="0"/>
              <a:t>“VERE PASSUM, IMMOLATUM IN CRUCE PRO HOMINE”. AQUELE CORPO VERDADEIRAMENTE SOFREU E FOI IMOLADO NA CRUZ PELO HOMEM.</a:t>
            </a:r>
          </a:p>
          <a:p>
            <a:pPr algn="just"/>
            <a:r>
              <a:rPr lang="pt-BR" sz="2400" dirty="0" smtClean="0"/>
              <a:t>(No dia 5 de junho de 1983, domingo da Solenidade de Corpus Christi, o Santo Padre, Papa João Paulo II) </a:t>
            </a:r>
          </a:p>
          <a:p>
            <a:pPr algn="just"/>
            <a:endParaRPr lang="pt-BR" sz="2400" dirty="0"/>
          </a:p>
        </p:txBody>
      </p:sp>
      <p:sp>
        <p:nvSpPr>
          <p:cNvPr id="3" name="CaixaDeTexto 2"/>
          <p:cNvSpPr txBox="1"/>
          <p:nvPr/>
        </p:nvSpPr>
        <p:spPr>
          <a:xfrm>
            <a:off x="755576" y="332656"/>
            <a:ext cx="8064896" cy="830997"/>
          </a:xfrm>
          <a:prstGeom prst="rect">
            <a:avLst/>
          </a:prstGeom>
          <a:noFill/>
        </p:spPr>
        <p:txBody>
          <a:bodyPr wrap="square" rtlCol="0">
            <a:spAutoFit/>
          </a:bodyPr>
          <a:lstStyle/>
          <a:p>
            <a:pPr algn="ctr"/>
            <a:r>
              <a:rPr lang="pt-BR" sz="4800" b="1" dirty="0" smtClean="0">
                <a:solidFill>
                  <a:srgbClr val="FF0000"/>
                </a:solidFill>
              </a:rPr>
              <a:t>JESUS – MARIA - EUCARISTIA</a:t>
            </a:r>
            <a:endParaRPr lang="pt-BR" sz="4800" b="1" dirty="0">
              <a:solidFill>
                <a:srgbClr val="FF0000"/>
              </a:solidFill>
            </a:endParaRPr>
          </a:p>
        </p:txBody>
      </p:sp>
      <p:sp>
        <p:nvSpPr>
          <p:cNvPr id="5" name="Espaço Reservado para Rodapé 4"/>
          <p:cNvSpPr>
            <a:spLocks noGrp="1"/>
          </p:cNvSpPr>
          <p:nvPr>
            <p:ph type="ftr" sz="quarter" idx="11"/>
          </p:nvPr>
        </p:nvSpPr>
        <p:spPr/>
        <p:txBody>
          <a:bodyPr/>
          <a:lstStyle/>
          <a:p>
            <a:r>
              <a:rPr lang="pt-BR" smtClean="0"/>
              <a:t>chagasCirio16</a:t>
            </a:r>
            <a:endParaRPr lang="pt-BR"/>
          </a:p>
        </p:txBody>
      </p:sp>
      <p:sp>
        <p:nvSpPr>
          <p:cNvPr id="4" name="Espaço Reservado para Número de Slide 3"/>
          <p:cNvSpPr>
            <a:spLocks noGrp="1"/>
          </p:cNvSpPr>
          <p:nvPr>
            <p:ph type="sldNum" sz="quarter" idx="12"/>
          </p:nvPr>
        </p:nvSpPr>
        <p:spPr/>
        <p:txBody>
          <a:bodyPr/>
          <a:lstStyle/>
          <a:p>
            <a:fld id="{687B63B0-43BA-42C7-B495-23D4A827BDB5}" type="slidenum">
              <a:rPr lang="pt-BR" smtClean="0"/>
              <a:pPr/>
              <a:t>68</a:t>
            </a:fld>
            <a:endParaRPr lang="pt-B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755576" y="338455"/>
            <a:ext cx="7848872" cy="5970865"/>
          </a:xfrm>
          <a:prstGeom prst="rect">
            <a:avLst/>
          </a:prstGeom>
          <a:noFill/>
        </p:spPr>
        <p:txBody>
          <a:bodyPr wrap="square" rtlCol="0">
            <a:spAutoFit/>
          </a:bodyPr>
          <a:lstStyle/>
          <a:p>
            <a:pPr algn="just"/>
            <a:r>
              <a:rPr lang="pt-BR" sz="3600" dirty="0" smtClean="0"/>
              <a:t>Toda Eucaristia é um memorial daquele Sacrifício e daquela Páscoa que restaurou a vida ao mundo; </a:t>
            </a:r>
            <a:r>
              <a:rPr lang="pt-BR" sz="3600" b="1" dirty="0" smtClean="0"/>
              <a:t>cada Missa nos coloca em íntima comunhão com ela, a Mãe, cujo sacrifício “se torna presente” assim como o Sacrifício de seu Filho “se torna presente” nas palavras da consagração do pão e do vinho, pronunciadas pelo sacerdote.</a:t>
            </a:r>
          </a:p>
          <a:p>
            <a:pPr algn="just"/>
            <a:r>
              <a:rPr lang="pt-BR" sz="2000" dirty="0" smtClean="0"/>
              <a:t>No dia 5 de junho de 1983, domingo da Solenidade de Corpus Christi, o Santo Padre, Papa João Paulo II)</a:t>
            </a:r>
          </a:p>
          <a:p>
            <a:endParaRPr lang="pt-BR" dirty="0"/>
          </a:p>
        </p:txBody>
      </p:sp>
      <p:sp>
        <p:nvSpPr>
          <p:cNvPr id="4" name="Espaço Reservado para Rodapé 3"/>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69</a:t>
            </a:fld>
            <a:endParaRPr lang="pt-B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43608" y="1772816"/>
            <a:ext cx="7200800" cy="3416320"/>
          </a:xfrm>
          <a:prstGeom prst="rect">
            <a:avLst/>
          </a:prstGeom>
        </p:spPr>
        <p:txBody>
          <a:bodyPr wrap="square">
            <a:spAutoFit/>
          </a:bodyPr>
          <a:lstStyle/>
          <a:p>
            <a:pPr algn="just"/>
            <a:r>
              <a:rPr lang="pt-BR" sz="3600" b="1" dirty="0">
                <a:latin typeface="Times New Roman" pitchFamily="18" charset="0"/>
                <a:cs typeface="Times New Roman" pitchFamily="18" charset="0"/>
              </a:rPr>
              <a:t>A Igreja descobrirá em José “um exemplo que transcende cada um dos estados de vida e se propõe a toda a comunidade cristã, sejam quais forem a condição e as tarefas de cada um dos fiéis. (RC;30)</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395536" y="620688"/>
            <a:ext cx="8352928" cy="28315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4000" b="1" i="0" u="none" strike="noStrike" cap="none" normalizeH="0" baseline="0" dirty="0" smtClean="0">
                <a:ln>
                  <a:noFill/>
                </a:ln>
                <a:solidFill>
                  <a:srgbClr val="FF0000"/>
                </a:solidFill>
                <a:effectLst/>
                <a:latin typeface="Calibri"/>
                <a:ea typeface="Calibri" pitchFamily="34" charset="0"/>
                <a:cs typeface="Times New Roman" pitchFamily="18" charset="0"/>
              </a:rPr>
              <a:t>Ó</a:t>
            </a:r>
            <a:r>
              <a:rPr kumimoji="0" lang="pt-BR" sz="4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Clemente,</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4000" b="0" i="0" u="none" strike="noStrike" cap="none" normalizeH="0" baseline="0" dirty="0" smtClean="0">
                <a:ln>
                  <a:noFill/>
                </a:ln>
                <a:solidFill>
                  <a:srgbClr val="FF0000"/>
                </a:solidFill>
                <a:effectLst/>
                <a:latin typeface="Calibri"/>
                <a:ea typeface="Calibri" pitchFamily="34" charset="0"/>
                <a:cs typeface="Times New Roman" pitchFamily="18" charset="0"/>
              </a:rPr>
              <a:t>			</a:t>
            </a:r>
            <a:r>
              <a:rPr kumimoji="0" lang="pt-BR" sz="4000" b="1" i="0" u="none" strike="noStrike" cap="none" normalizeH="0" baseline="0" dirty="0" smtClean="0">
                <a:ln>
                  <a:noFill/>
                </a:ln>
                <a:solidFill>
                  <a:srgbClr val="FF0000"/>
                </a:solidFill>
                <a:effectLst/>
                <a:latin typeface="Calibri"/>
                <a:ea typeface="Calibri" pitchFamily="34" charset="0"/>
                <a:cs typeface="Times New Roman" pitchFamily="18" charset="0"/>
              </a:rPr>
              <a:t>Ó</a:t>
            </a:r>
            <a:r>
              <a:rPr kumimoji="0" lang="pt-BR" sz="4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Piedosa, </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4000" b="1" i="0" u="none" strike="noStrike" cap="none" normalizeH="0" baseline="0" dirty="0" smtClean="0">
                <a:ln>
                  <a:noFill/>
                </a:ln>
                <a:solidFill>
                  <a:srgbClr val="FF0000"/>
                </a:solidFill>
                <a:effectLst/>
                <a:latin typeface="Calibri"/>
                <a:ea typeface="Calibri" pitchFamily="34" charset="0"/>
                <a:cs typeface="Times New Roman" pitchFamily="18" charset="0"/>
              </a:rPr>
              <a:t>						Ó</a:t>
            </a:r>
            <a:r>
              <a:rPr kumimoji="0" lang="pt-BR" sz="4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Doce</a:t>
            </a:r>
          </a:p>
          <a:p>
            <a:pPr marL="0" marR="0" lvl="0" indent="0" algn="l" defTabSz="914400" rtl="0" eaLnBrk="1" fontAlgn="base" latinLnBrk="0" hangingPunct="1">
              <a:lnSpc>
                <a:spcPct val="100000"/>
              </a:lnSpc>
              <a:spcBef>
                <a:spcPct val="0"/>
              </a:spcBef>
              <a:spcAft>
                <a:spcPct val="0"/>
              </a:spcAft>
              <a:buClrTx/>
              <a:buSzTx/>
              <a:buFontTx/>
              <a:buNone/>
              <a:tabLst/>
            </a:pPr>
            <a:r>
              <a:rPr kumimoji="0" lang="pt-BR" sz="4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SEMPRE VIRGEM MARIA</a:t>
            </a:r>
            <a:r>
              <a:rPr kumimoji="0" lang="pt-BR"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
            <a:br>
              <a:rPr kumimoji="0" lang="pt-BR"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Espaço Reservado para Rodapé 3"/>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70</a:t>
            </a:fld>
            <a:endParaRPr lang="pt-BR"/>
          </a:p>
        </p:txBody>
      </p:sp>
      <p:sp>
        <p:nvSpPr>
          <p:cNvPr id="5" name="CaixaDeTexto 4"/>
          <p:cNvSpPr txBox="1"/>
          <p:nvPr/>
        </p:nvSpPr>
        <p:spPr>
          <a:xfrm>
            <a:off x="683568" y="3284984"/>
            <a:ext cx="8064896" cy="1569660"/>
          </a:xfrm>
          <a:prstGeom prst="rect">
            <a:avLst/>
          </a:prstGeom>
          <a:noFill/>
        </p:spPr>
        <p:txBody>
          <a:bodyPr wrap="square" rtlCol="0">
            <a:spAutoFit/>
          </a:bodyPr>
          <a:lstStyle/>
          <a:p>
            <a:pPr algn="just"/>
            <a:r>
              <a:rPr lang="pt-BR" sz="3200" dirty="0" err="1" smtClean="0"/>
              <a:t>Lc</a:t>
            </a:r>
            <a:r>
              <a:rPr lang="pt-BR" sz="3200" dirty="0" smtClean="0"/>
              <a:t> 2,7:”...  envolveu-o com faixas e reclinou-o numa manjedoura, porque não havia um lugar para eles na sala.”</a:t>
            </a:r>
            <a:endParaRPr lang="pt-BR" sz="3200" dirty="0"/>
          </a:p>
        </p:txBody>
      </p:sp>
      <p:sp>
        <p:nvSpPr>
          <p:cNvPr id="6" name="CaixaDeTexto 5"/>
          <p:cNvSpPr txBox="1"/>
          <p:nvPr/>
        </p:nvSpPr>
        <p:spPr>
          <a:xfrm>
            <a:off x="611560" y="4869160"/>
            <a:ext cx="8208912" cy="1077218"/>
          </a:xfrm>
          <a:prstGeom prst="rect">
            <a:avLst/>
          </a:prstGeom>
          <a:noFill/>
        </p:spPr>
        <p:txBody>
          <a:bodyPr wrap="square" rtlCol="0">
            <a:spAutoFit/>
          </a:bodyPr>
          <a:lstStyle/>
          <a:p>
            <a:pPr algn="just"/>
            <a:r>
              <a:rPr lang="pt-BR" sz="3200" dirty="0" err="1" smtClean="0"/>
              <a:t>Lc</a:t>
            </a:r>
            <a:r>
              <a:rPr lang="pt-BR" sz="3200" dirty="0" smtClean="0"/>
              <a:t> 2,48 : “Olha que teu pai e eu , aflitos, te procurávamos”</a:t>
            </a:r>
            <a:endParaRPr lang="pt-BR" sz="32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71</a:t>
            </a:fld>
            <a:endParaRPr lang="pt-BR"/>
          </a:p>
        </p:txBody>
      </p:sp>
      <p:sp>
        <p:nvSpPr>
          <p:cNvPr id="4" name="Retângulo 3"/>
          <p:cNvSpPr/>
          <p:nvPr/>
        </p:nvSpPr>
        <p:spPr>
          <a:xfrm>
            <a:off x="395536" y="1196752"/>
            <a:ext cx="8496944" cy="4401205"/>
          </a:xfrm>
          <a:prstGeom prst="rect">
            <a:avLst/>
          </a:prstGeom>
        </p:spPr>
        <p:txBody>
          <a:bodyPr wrap="square">
            <a:spAutoFit/>
          </a:bodyPr>
          <a:lstStyle/>
          <a:p>
            <a:pPr algn="just"/>
            <a:r>
              <a:rPr lang="pt-BR" sz="4000" b="1" dirty="0" smtClean="0"/>
              <a:t>Por isso, a Virgem é invocada na Igreja com os títulos de ADVOGADA, auxiliadora, socorro, medianeira. Mas isto entende-se de maneira que nada tire nem acrescente à dignidade e eficácia do único mediador, que é Cristo.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899592" y="1207199"/>
            <a:ext cx="7488832" cy="3877985"/>
          </a:xfrm>
          <a:prstGeom prst="rect">
            <a:avLst/>
          </a:prstGeom>
          <a:noFill/>
        </p:spPr>
        <p:txBody>
          <a:bodyPr wrap="square" rtlCol="0">
            <a:spAutoFit/>
          </a:bodyPr>
          <a:lstStyle/>
          <a:p>
            <a:pPr algn="just"/>
            <a:r>
              <a:rPr lang="pt-BR" sz="3600" b="1" dirty="0" smtClean="0"/>
              <a:t>A Virgem, durante a vida, foi modelo daquele AMOR MATERNO de que devem estar animados todos aqueles que colaboram na missão apostólica da Igreja para a redenção dos homens.</a:t>
            </a:r>
            <a:r>
              <a:rPr lang="pt-BR" sz="4800" b="1" dirty="0" smtClean="0"/>
              <a:t> </a:t>
            </a:r>
            <a:r>
              <a:rPr lang="pt-BR" sz="3200" b="1" dirty="0" smtClean="0"/>
              <a:t>(LG 65)</a:t>
            </a:r>
            <a:endParaRPr lang="pt-BR" sz="4800" dirty="0" smtClean="0"/>
          </a:p>
          <a:p>
            <a:endParaRPr lang="pt-BR" dirty="0"/>
          </a:p>
        </p:txBody>
      </p:sp>
      <p:sp>
        <p:nvSpPr>
          <p:cNvPr id="4" name="Espaço Reservado para Rodapé 3"/>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72</a:t>
            </a:fld>
            <a:endParaRPr lang="pt-B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73</a:t>
            </a:fld>
            <a:endParaRPr lang="pt-BR"/>
          </a:p>
        </p:txBody>
      </p:sp>
      <p:pic>
        <p:nvPicPr>
          <p:cNvPr id="4" name="Canto Gregoriano - SALVE REGINA.mp4">
            <a:hlinkClick r:id="" action="ppaction://media"/>
          </p:cNvPr>
          <p:cNvPicPr>
            <a:picLocks noRot="1" noChangeAspect="1"/>
          </p:cNvPicPr>
          <p:nvPr>
            <a:videoFile r:link="rId1"/>
          </p:nvPr>
        </p:nvPicPr>
        <p:blipFill>
          <a:blip r:embed="rId3" cstate="print"/>
          <a:stretch>
            <a:fillRect/>
          </a:stretch>
        </p:blipFill>
        <p:spPr>
          <a:xfrm>
            <a:off x="899592" y="674694"/>
            <a:ext cx="7200800" cy="5400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74</a:t>
            </a:fld>
            <a:endParaRPr lang="pt-BR"/>
          </a:p>
        </p:txBody>
      </p:sp>
      <p:pic>
        <p:nvPicPr>
          <p:cNvPr id="4" name="Salve Regina @ Notre-Dame de Paris.mp4">
            <a:hlinkClick r:id="" action="ppaction://media"/>
          </p:cNvPr>
          <p:cNvPicPr>
            <a:picLocks noRot="1" noChangeAspect="1"/>
          </p:cNvPicPr>
          <p:nvPr>
            <a:videoFile r:link="rId1"/>
          </p:nvPr>
        </p:nvPicPr>
        <p:blipFill>
          <a:blip r:embed="rId3" cstate="print"/>
          <a:stretch>
            <a:fillRect/>
          </a:stretch>
        </p:blipFill>
        <p:spPr>
          <a:xfrm>
            <a:off x="1019605" y="764704"/>
            <a:ext cx="7296811" cy="547260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75</a:t>
            </a:fld>
            <a:endParaRPr lang="pt-BR"/>
          </a:p>
        </p:txBody>
      </p:sp>
      <p:pic>
        <p:nvPicPr>
          <p:cNvPr id="4" name="Salve Rainha.mp4">
            <a:hlinkClick r:id="" action="ppaction://media"/>
          </p:cNvPr>
          <p:cNvPicPr>
            <a:picLocks noRot="1" noChangeAspect="1"/>
          </p:cNvPicPr>
          <p:nvPr>
            <a:videoFile r:link="rId1"/>
          </p:nvPr>
        </p:nvPicPr>
        <p:blipFill>
          <a:blip r:embed="rId3" cstate="print"/>
          <a:stretch>
            <a:fillRect/>
          </a:stretch>
        </p:blipFill>
        <p:spPr>
          <a:xfrm>
            <a:off x="827584" y="620688"/>
            <a:ext cx="7056784" cy="529258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Rodapé 2"/>
          <p:cNvSpPr>
            <a:spLocks noGrp="1"/>
          </p:cNvSpPr>
          <p:nvPr>
            <p:ph type="ftr" sz="quarter" idx="11"/>
          </p:nvPr>
        </p:nvSpPr>
        <p:spPr/>
        <p:txBody>
          <a:bodyPr/>
          <a:lstStyle/>
          <a:p>
            <a:r>
              <a:rPr lang="pt-BR" smtClean="0"/>
              <a:t>chagasCirio16</a:t>
            </a:r>
            <a:endParaRPr lang="pt-BR"/>
          </a:p>
        </p:txBody>
      </p:sp>
      <p:sp>
        <p:nvSpPr>
          <p:cNvPr id="2" name="Espaço Reservado para Número de Slide 1"/>
          <p:cNvSpPr>
            <a:spLocks noGrp="1"/>
          </p:cNvSpPr>
          <p:nvPr>
            <p:ph type="sldNum" sz="quarter" idx="12"/>
          </p:nvPr>
        </p:nvSpPr>
        <p:spPr/>
        <p:txBody>
          <a:bodyPr/>
          <a:lstStyle/>
          <a:p>
            <a:fld id="{687B63B0-43BA-42C7-B495-23D4A827BDB5}" type="slidenum">
              <a:rPr lang="pt-BR" smtClean="0"/>
              <a:pPr/>
              <a:t>76</a:t>
            </a:fld>
            <a:endParaRPr lang="pt-BR"/>
          </a:p>
        </p:txBody>
      </p:sp>
      <p:pic>
        <p:nvPicPr>
          <p:cNvPr id="4098" name="Picture 2" descr="Detalhe da Capela sistina, de Michelangelo: a criação de Adão (Foto: Divulgação)"/>
          <p:cNvPicPr>
            <a:picLocks noChangeAspect="1" noChangeArrowheads="1"/>
          </p:cNvPicPr>
          <p:nvPr/>
        </p:nvPicPr>
        <p:blipFill>
          <a:blip r:embed="rId2" cstate="print"/>
          <a:srcRect/>
          <a:stretch>
            <a:fillRect/>
          </a:stretch>
        </p:blipFill>
        <p:spPr bwMode="auto">
          <a:xfrm>
            <a:off x="971600" y="548680"/>
            <a:ext cx="7392820" cy="5544615"/>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Rodapé 2"/>
          <p:cNvSpPr>
            <a:spLocks noGrp="1"/>
          </p:cNvSpPr>
          <p:nvPr>
            <p:ph type="ftr" sz="quarter" idx="11"/>
          </p:nvPr>
        </p:nvSpPr>
        <p:spPr/>
        <p:txBody>
          <a:bodyPr/>
          <a:lstStyle/>
          <a:p>
            <a:r>
              <a:rPr lang="pt-BR" smtClean="0"/>
              <a:t>chagasCirio16</a:t>
            </a:r>
            <a:endParaRPr lang="pt-BR"/>
          </a:p>
        </p:txBody>
      </p:sp>
      <p:sp>
        <p:nvSpPr>
          <p:cNvPr id="2" name="Espaço Reservado para Número de Slide 1"/>
          <p:cNvSpPr>
            <a:spLocks noGrp="1"/>
          </p:cNvSpPr>
          <p:nvPr>
            <p:ph type="sldNum" sz="quarter" idx="12"/>
          </p:nvPr>
        </p:nvSpPr>
        <p:spPr/>
        <p:txBody>
          <a:bodyPr/>
          <a:lstStyle/>
          <a:p>
            <a:fld id="{687B63B0-43BA-42C7-B495-23D4A827BDB5}" type="slidenum">
              <a:rPr lang="pt-BR" smtClean="0"/>
              <a:pPr/>
              <a:t>77</a:t>
            </a:fld>
            <a:endParaRPr lang="pt-BR"/>
          </a:p>
        </p:txBody>
      </p:sp>
      <p:pic>
        <p:nvPicPr>
          <p:cNvPr id="1026" name="Picture 2" descr="A Criação de Adão, teto da Capela Sistina Vaticano – Michelangelo Buonarroti">
            <a:hlinkClick r:id="rId2"/>
          </p:cNvPr>
          <p:cNvPicPr>
            <a:picLocks noChangeAspect="1" noChangeArrowheads="1"/>
          </p:cNvPicPr>
          <p:nvPr/>
        </p:nvPicPr>
        <p:blipFill>
          <a:blip r:embed="rId3" cstate="print"/>
          <a:srcRect/>
          <a:stretch>
            <a:fillRect/>
          </a:stretch>
        </p:blipFill>
        <p:spPr bwMode="auto">
          <a:xfrm>
            <a:off x="179512" y="1388772"/>
            <a:ext cx="8712964" cy="2904323"/>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Rodapé 2"/>
          <p:cNvSpPr>
            <a:spLocks noGrp="1"/>
          </p:cNvSpPr>
          <p:nvPr>
            <p:ph type="ftr" sz="quarter" idx="11"/>
          </p:nvPr>
        </p:nvSpPr>
        <p:spPr/>
        <p:txBody>
          <a:bodyPr/>
          <a:lstStyle/>
          <a:p>
            <a:r>
              <a:rPr lang="pt-BR" smtClean="0"/>
              <a:t>chagasCirio16</a:t>
            </a:r>
            <a:endParaRPr lang="pt-BR"/>
          </a:p>
        </p:txBody>
      </p:sp>
      <p:sp>
        <p:nvSpPr>
          <p:cNvPr id="2" name="Espaço Reservado para Número de Slide 1"/>
          <p:cNvSpPr>
            <a:spLocks noGrp="1"/>
          </p:cNvSpPr>
          <p:nvPr>
            <p:ph type="sldNum" sz="quarter" idx="12"/>
          </p:nvPr>
        </p:nvSpPr>
        <p:spPr/>
        <p:txBody>
          <a:bodyPr/>
          <a:lstStyle/>
          <a:p>
            <a:fld id="{687B63B0-43BA-42C7-B495-23D4A827BDB5}" type="slidenum">
              <a:rPr lang="pt-BR" smtClean="0"/>
              <a:pPr/>
              <a:t>78</a:t>
            </a:fld>
            <a:endParaRPr lang="pt-BR"/>
          </a:p>
        </p:txBody>
      </p:sp>
      <p:graphicFrame>
        <p:nvGraphicFramePr>
          <p:cNvPr id="4" name="Tabela 3"/>
          <p:cNvGraphicFramePr>
            <a:graphicFrameLocks noGrp="1"/>
          </p:cNvGraphicFramePr>
          <p:nvPr/>
        </p:nvGraphicFramePr>
        <p:xfrm>
          <a:off x="1524000" y="3352800"/>
          <a:ext cx="6096000" cy="152400"/>
        </p:xfrm>
        <a:graphic>
          <a:graphicData uri="http://schemas.openxmlformats.org/drawingml/2006/table">
            <a:tbl>
              <a:tblPr/>
              <a:tblGrid>
                <a:gridCol w="6096000"/>
              </a:tblGrid>
              <a:tr h="0">
                <a:tc>
                  <a:txBody>
                    <a:bodyPr/>
                    <a:lstStyle/>
                    <a:p>
                      <a:pPr algn="l">
                        <a:spcAft>
                          <a:spcPts val="0"/>
                        </a:spcAft>
                      </a:pPr>
                      <a:endParaRPr lang="pt-BR" sz="1000" dirty="0">
                        <a:latin typeface="Times New Roman"/>
                        <a:ea typeface="Times New Roman"/>
                      </a:endParaRPr>
                    </a:p>
                  </a:txBody>
                  <a:tcPr marL="114300" marR="114300" marT="0" marB="0">
                    <a:lnL>
                      <a:noFill/>
                    </a:lnL>
                    <a:lnR>
                      <a:noFill/>
                    </a:lnR>
                    <a:lnT>
                      <a:noFill/>
                    </a:lnT>
                    <a:lnB>
                      <a:noFill/>
                    </a:lnB>
                  </a:tcPr>
                </a:tc>
              </a:tr>
            </a:tbl>
          </a:graphicData>
        </a:graphic>
      </p:graphicFrame>
      <p:pic>
        <p:nvPicPr>
          <p:cNvPr id="4097" name="Picture 1"/>
          <p:cNvPicPr>
            <a:picLocks noChangeAspect="1" noChangeArrowheads="1"/>
          </p:cNvPicPr>
          <p:nvPr/>
        </p:nvPicPr>
        <p:blipFill>
          <a:blip r:embed="rId2" cstate="print"/>
          <a:srcRect/>
          <a:stretch>
            <a:fillRect/>
          </a:stretch>
        </p:blipFill>
        <p:spPr bwMode="auto">
          <a:xfrm>
            <a:off x="1835696" y="260648"/>
            <a:ext cx="5381625" cy="6324600"/>
          </a:xfrm>
          <a:prstGeom prst="rect">
            <a:avLst/>
          </a:prstGeo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Rodapé 3"/>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79</a:t>
            </a:fld>
            <a:endParaRPr lang="pt-BR"/>
          </a:p>
        </p:txBody>
      </p:sp>
      <p:sp>
        <p:nvSpPr>
          <p:cNvPr id="5" name="CaixaDeTexto 4"/>
          <p:cNvSpPr txBox="1"/>
          <p:nvPr/>
        </p:nvSpPr>
        <p:spPr>
          <a:xfrm>
            <a:off x="395536" y="1508006"/>
            <a:ext cx="8496944" cy="5232202"/>
          </a:xfrm>
          <a:prstGeom prst="rect">
            <a:avLst/>
          </a:prstGeom>
          <a:noFill/>
        </p:spPr>
        <p:txBody>
          <a:bodyPr wrap="square" rtlCol="0">
            <a:spAutoFit/>
          </a:bodyPr>
          <a:lstStyle/>
          <a:p>
            <a:pPr algn="just"/>
            <a:r>
              <a:rPr lang="pt-BR" sz="2800" dirty="0" smtClean="0"/>
              <a:t>Na minha recente viagem em terra mexicana tive a ocasião de estar a sós com a Mãe, deixando-me olhar por ela. Naquele espaço de oração, pude apresentar-lhe também o meu coração de filho. Naquele momento estivestes presentes também vós com as vossas comunidades. Naquele momento de oração, pedi a Maria que não deixasse de apoiar, como fez com a primeira comunidade, a fé do nosso povo. Que a Virgem Santa interceda por vós, vos proteja e acompanhe sempre!</a:t>
            </a:r>
          </a:p>
          <a:p>
            <a:r>
              <a:rPr lang="pt-BR" i="1" dirty="0" smtClean="0"/>
              <a:t>Vaticano, 19 de março de 2016</a:t>
            </a:r>
            <a:endParaRPr lang="pt-BR" dirty="0" smtClean="0"/>
          </a:p>
          <a:p>
            <a:r>
              <a:rPr lang="pt-BR" b="1" dirty="0" smtClean="0"/>
              <a:t>FRANCISCUS</a:t>
            </a:r>
            <a:endParaRPr lang="pt-BR" dirty="0" smtClean="0"/>
          </a:p>
          <a:p>
            <a:endParaRPr lang="pt-BR" dirty="0"/>
          </a:p>
        </p:txBody>
      </p:sp>
      <p:sp>
        <p:nvSpPr>
          <p:cNvPr id="6" name="CaixaDeTexto 5"/>
          <p:cNvSpPr txBox="1"/>
          <p:nvPr/>
        </p:nvSpPr>
        <p:spPr>
          <a:xfrm>
            <a:off x="827584" y="404664"/>
            <a:ext cx="7992888" cy="923330"/>
          </a:xfrm>
          <a:prstGeom prst="rect">
            <a:avLst/>
          </a:prstGeom>
          <a:noFill/>
        </p:spPr>
        <p:txBody>
          <a:bodyPr wrap="square" rtlCol="0">
            <a:spAutoFit/>
          </a:bodyPr>
          <a:lstStyle/>
          <a:p>
            <a:r>
              <a:rPr lang="pt-BR" b="1" i="1" dirty="0" smtClean="0"/>
              <a:t>CARTA DO PAPA FRANCISCO </a:t>
            </a:r>
            <a:br>
              <a:rPr lang="pt-BR" b="1" i="1" dirty="0" smtClean="0"/>
            </a:br>
            <a:r>
              <a:rPr lang="pt-BR" b="1" i="1" dirty="0" smtClean="0"/>
              <a:t>AO CARDEAL MARC OUELLET, </a:t>
            </a:r>
            <a:br>
              <a:rPr lang="pt-BR" b="1" i="1" dirty="0" smtClean="0"/>
            </a:br>
            <a:r>
              <a:rPr lang="pt-BR" b="1" i="1" dirty="0" smtClean="0"/>
              <a:t>PRESIDENTE DA PONTIFÍCIA COMISSÃO PARA A AMÉRICA LATINA </a:t>
            </a:r>
            <a:endParaRPr lang="pt-B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611560" y="1045180"/>
            <a:ext cx="7992888"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APARECIDA faz eco à </a:t>
            </a:r>
            <a:r>
              <a:rPr kumimoji="0" lang="pt-BR" sz="28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Redemptoris</a:t>
            </a:r>
            <a:r>
              <a:rPr kumimoji="0" lang="pt-BR"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Custos quando apresenta “O caminho de formação dos discípulos missionários”:</a:t>
            </a:r>
            <a:endParaRPr kumimoji="0" lang="pt-BR"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Nossos povos nutrem um carinho e especial devoção por José, esposo de Maria, homem justo, fiel e generoso que sabe se perder para se achar no mistério do Filho. </a:t>
            </a:r>
            <a:r>
              <a:rPr kumimoji="0" lang="pt-BR"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SÃO JOSÉ</a:t>
            </a:r>
            <a:r>
              <a:rPr kumimoji="0" lang="pt-BR"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pt-BR"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O SILENCIOSO MESTRE</a:t>
            </a:r>
            <a:r>
              <a:rPr kumimoji="0" lang="pt-BR"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pt-BR"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FASCINA, ATRAI E ENSINA, NÃO COM PALAVRAS</a:t>
            </a:r>
            <a:r>
              <a:rPr kumimoji="0" lang="pt-BR"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pt-BR" sz="28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MAS COM O RESPLANDECENTE TESTEMUNHO DE SUAS VIRTUDES E DE SUA FIRME SIMPLICIDADE.</a:t>
            </a:r>
            <a:r>
              <a:rPr kumimoji="0" lang="pt-BR"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(DA 274).</a:t>
            </a:r>
            <a:endParaRPr kumimoji="0" lang="pt-BR"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F:\Sistina-Maria-detalhe.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5616" y="116632"/>
            <a:ext cx="7344816" cy="4896544"/>
          </a:xfrm>
          <a:prstGeom prst="rect">
            <a:avLst/>
          </a:prstGeom>
          <a:noFill/>
          <a:ln>
            <a:noFill/>
          </a:ln>
        </p:spPr>
      </p:pic>
      <p:sp>
        <p:nvSpPr>
          <p:cNvPr id="3" name="CaixaDeTexto 2"/>
          <p:cNvSpPr txBox="1"/>
          <p:nvPr/>
        </p:nvSpPr>
        <p:spPr>
          <a:xfrm>
            <a:off x="467544" y="5301208"/>
            <a:ext cx="8424936" cy="1107996"/>
          </a:xfrm>
          <a:prstGeom prst="rect">
            <a:avLst/>
          </a:prstGeom>
          <a:noFill/>
        </p:spPr>
        <p:txBody>
          <a:bodyPr wrap="square" rtlCol="0">
            <a:spAutoFit/>
          </a:bodyPr>
          <a:lstStyle/>
          <a:p>
            <a:r>
              <a:rPr lang="pt-BR" sz="2400" b="1" dirty="0" smtClean="0"/>
              <a:t>A mulher, nova Eva...nova mulher do Cântico, sai do deserto apoiada em seu dileto ”sua mão direita me abraça” (</a:t>
            </a:r>
            <a:r>
              <a:rPr lang="pt-BR" sz="2400" b="1" dirty="0" err="1" smtClean="0"/>
              <a:t>Ct</a:t>
            </a:r>
            <a:r>
              <a:rPr lang="pt-BR" sz="2400" b="1" dirty="0" smtClean="0"/>
              <a:t> 8,5)</a:t>
            </a:r>
          </a:p>
          <a:p>
            <a:endParaRPr lang="pt-BR" dirty="0"/>
          </a:p>
        </p:txBody>
      </p:sp>
      <p:sp>
        <p:nvSpPr>
          <p:cNvPr id="5" name="Espaço Reservado para Rodapé 4"/>
          <p:cNvSpPr>
            <a:spLocks noGrp="1"/>
          </p:cNvSpPr>
          <p:nvPr>
            <p:ph type="ftr" sz="quarter" idx="11"/>
          </p:nvPr>
        </p:nvSpPr>
        <p:spPr/>
        <p:txBody>
          <a:bodyPr/>
          <a:lstStyle/>
          <a:p>
            <a:r>
              <a:rPr lang="pt-BR" smtClean="0"/>
              <a:t>chagasCirio16</a:t>
            </a:r>
            <a:endParaRPr lang="pt-BR"/>
          </a:p>
        </p:txBody>
      </p:sp>
      <p:sp>
        <p:nvSpPr>
          <p:cNvPr id="4" name="Espaço Reservado para Número de Slide 3"/>
          <p:cNvSpPr>
            <a:spLocks noGrp="1"/>
          </p:cNvSpPr>
          <p:nvPr>
            <p:ph type="sldNum" sz="quarter" idx="12"/>
          </p:nvPr>
        </p:nvSpPr>
        <p:spPr/>
        <p:txBody>
          <a:bodyPr/>
          <a:lstStyle/>
          <a:p>
            <a:fld id="{687B63B0-43BA-42C7-B495-23D4A827BDB5}" type="slidenum">
              <a:rPr lang="pt-BR" smtClean="0"/>
              <a:pPr/>
              <a:t>80</a:t>
            </a:fld>
            <a:endParaRPr lang="pt-B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noticias.universia.com.br/br/images/docentes/c/cr/cri/criacao-de-adao-michelangelo-buonarroti.jpg"/>
          <p:cNvPicPr>
            <a:picLocks noChangeAspect="1" noChangeArrowheads="1"/>
          </p:cNvPicPr>
          <p:nvPr/>
        </p:nvPicPr>
        <p:blipFill>
          <a:blip r:embed="rId2" cstate="print"/>
          <a:srcRect/>
          <a:stretch>
            <a:fillRect/>
          </a:stretch>
        </p:blipFill>
        <p:spPr bwMode="auto">
          <a:xfrm>
            <a:off x="179512" y="116632"/>
            <a:ext cx="8827320" cy="5062728"/>
          </a:xfrm>
          <a:prstGeom prst="rect">
            <a:avLst/>
          </a:prstGeom>
          <a:noFill/>
        </p:spPr>
      </p:pic>
      <p:sp>
        <p:nvSpPr>
          <p:cNvPr id="3" name="CaixaDeTexto 2"/>
          <p:cNvSpPr txBox="1"/>
          <p:nvPr/>
        </p:nvSpPr>
        <p:spPr>
          <a:xfrm>
            <a:off x="251520" y="5517232"/>
            <a:ext cx="8640960" cy="830997"/>
          </a:xfrm>
          <a:prstGeom prst="rect">
            <a:avLst/>
          </a:prstGeom>
          <a:noFill/>
        </p:spPr>
        <p:txBody>
          <a:bodyPr wrap="square" rtlCol="0">
            <a:spAutoFit/>
          </a:bodyPr>
          <a:lstStyle/>
          <a:p>
            <a:r>
              <a:rPr lang="pt-BR" sz="2400" dirty="0" smtClean="0"/>
              <a:t>A mulher, nova Eva...nova mulher do Cântico, sai do deserto apoiada em seu dileto”sua mão direita me abraça” (</a:t>
            </a:r>
            <a:r>
              <a:rPr lang="pt-BR" sz="2400" dirty="0" err="1" smtClean="0"/>
              <a:t>Ct</a:t>
            </a:r>
            <a:r>
              <a:rPr lang="pt-BR" sz="2400" dirty="0" smtClean="0"/>
              <a:t> 8,5)</a:t>
            </a:r>
            <a:endParaRPr lang="pt-BR" sz="2400" dirty="0"/>
          </a:p>
        </p:txBody>
      </p:sp>
      <p:sp>
        <p:nvSpPr>
          <p:cNvPr id="5" name="Espaço Reservado para Rodapé 4"/>
          <p:cNvSpPr>
            <a:spLocks noGrp="1"/>
          </p:cNvSpPr>
          <p:nvPr>
            <p:ph type="ftr" sz="quarter" idx="11"/>
          </p:nvPr>
        </p:nvSpPr>
        <p:spPr/>
        <p:txBody>
          <a:bodyPr/>
          <a:lstStyle/>
          <a:p>
            <a:r>
              <a:rPr lang="pt-BR" smtClean="0"/>
              <a:t>chagasCirio16</a:t>
            </a:r>
            <a:endParaRPr lang="pt-BR"/>
          </a:p>
        </p:txBody>
      </p:sp>
      <p:sp>
        <p:nvSpPr>
          <p:cNvPr id="4" name="Espaço Reservado para Número de Slide 3"/>
          <p:cNvSpPr>
            <a:spLocks noGrp="1"/>
          </p:cNvSpPr>
          <p:nvPr>
            <p:ph type="sldNum" sz="quarter" idx="12"/>
          </p:nvPr>
        </p:nvSpPr>
        <p:spPr/>
        <p:txBody>
          <a:bodyPr/>
          <a:lstStyle/>
          <a:p>
            <a:fld id="{687B63B0-43BA-42C7-B495-23D4A827BDB5}" type="slidenum">
              <a:rPr lang="pt-BR" smtClean="0"/>
              <a:pPr/>
              <a:t>81</a:t>
            </a:fld>
            <a:endParaRPr lang="pt-B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82</a:t>
            </a:fld>
            <a:endParaRPr lang="pt-BR"/>
          </a:p>
        </p:txBody>
      </p:sp>
      <p:pic>
        <p:nvPicPr>
          <p:cNvPr id="4" name="Picture 2" descr="F:\Sistina-Maria-detalhe.jpg"/>
          <p:cNvPicPr>
            <a:picLocks noChangeAspect="1" noChangeArrowheads="1"/>
          </p:cNvPicPr>
          <p:nvPr/>
        </p:nvPicPr>
        <p:blipFill>
          <a:blip r:embed="rId2" cstate="print"/>
          <a:srcRect/>
          <a:stretch>
            <a:fillRect/>
          </a:stretch>
        </p:blipFill>
        <p:spPr bwMode="auto">
          <a:xfrm>
            <a:off x="1000125" y="292100"/>
            <a:ext cx="7286625" cy="6399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83</a:t>
            </a:fld>
            <a:endParaRPr lang="pt-BR"/>
          </a:p>
        </p:txBody>
      </p:sp>
      <p:pic>
        <p:nvPicPr>
          <p:cNvPr id="4" name="Picture 2" descr="F:\fotos\Sistina-Maria Imac.detalhe.jpg"/>
          <p:cNvPicPr>
            <a:picLocks noChangeAspect="1" noChangeArrowheads="1"/>
          </p:cNvPicPr>
          <p:nvPr/>
        </p:nvPicPr>
        <p:blipFill>
          <a:blip r:embed="rId2" cstate="print"/>
          <a:srcRect/>
          <a:stretch>
            <a:fillRect/>
          </a:stretch>
        </p:blipFill>
        <p:spPr bwMode="auto">
          <a:xfrm>
            <a:off x="2222723" y="357188"/>
            <a:ext cx="4581525" cy="6243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84</a:t>
            </a:fld>
            <a:endParaRPr lang="pt-BR"/>
          </a:p>
        </p:txBody>
      </p:sp>
      <p:pic>
        <p:nvPicPr>
          <p:cNvPr id="4" name="Picture 2" descr="F:\fotos\Sistina-Maria-detalhe.jpg"/>
          <p:cNvPicPr>
            <a:picLocks noChangeAspect="1" noChangeArrowheads="1"/>
          </p:cNvPicPr>
          <p:nvPr/>
        </p:nvPicPr>
        <p:blipFill>
          <a:blip r:embed="rId2" cstate="print"/>
          <a:srcRect/>
          <a:stretch>
            <a:fillRect/>
          </a:stretch>
        </p:blipFill>
        <p:spPr bwMode="auto">
          <a:xfrm>
            <a:off x="830263" y="142875"/>
            <a:ext cx="7483475" cy="657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Rodapé 3"/>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85</a:t>
            </a:fld>
            <a:endParaRPr lang="pt-BR"/>
          </a:p>
        </p:txBody>
      </p:sp>
      <p:pic>
        <p:nvPicPr>
          <p:cNvPr id="5" name="Picture 1"/>
          <p:cNvPicPr>
            <a:picLocks noChangeAspect="1" noChangeArrowheads="1"/>
          </p:cNvPicPr>
          <p:nvPr/>
        </p:nvPicPr>
        <p:blipFill>
          <a:blip r:embed="rId2" cstate="print"/>
          <a:srcRect/>
          <a:stretch>
            <a:fillRect/>
          </a:stretch>
        </p:blipFill>
        <p:spPr bwMode="auto">
          <a:xfrm>
            <a:off x="1835696" y="260648"/>
            <a:ext cx="5381625" cy="6324600"/>
          </a:xfrm>
          <a:prstGeom prst="rect">
            <a:avLst/>
          </a:prstGeom>
          <a:noFill/>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86</a:t>
            </a:fld>
            <a:endParaRPr lang="pt-BR"/>
          </a:p>
        </p:txBody>
      </p:sp>
      <p:sp>
        <p:nvSpPr>
          <p:cNvPr id="56321" name="Rectangle 1"/>
          <p:cNvSpPr>
            <a:spLocks noChangeArrowheads="1"/>
          </p:cNvSpPr>
          <p:nvPr/>
        </p:nvSpPr>
        <p:spPr bwMode="auto">
          <a:xfrm>
            <a:off x="539552" y="603840"/>
            <a:ext cx="828092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44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“...se vê nela [MARIA] o tipo ideal de criatura humana, como Deus a quis no ato da Criação e como modelo para o homem empenhado em construir o seu destino temporal e eterno.” </a:t>
            </a:r>
            <a:r>
              <a:rPr kumimoji="0" lang="pt-BR" sz="1600" b="1"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a:t>
            </a:r>
            <a:r>
              <a:rPr kumimoji="0" lang="pt-BR" sz="16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rPr>
              <a:t>Comissão Teológico-Histórica do Grande Jubileu do ano 2.000.</a:t>
            </a:r>
            <a:r>
              <a:rPr kumimoji="0" lang="pt-BR" sz="1600" b="0" i="0" u="sng" strike="noStrike" cap="none" normalizeH="0" baseline="0" dirty="0" smtClean="0">
                <a:ln>
                  <a:noFill/>
                </a:ln>
                <a:solidFill>
                  <a:srgbClr val="0000FF"/>
                </a:solidFill>
                <a:effectLst/>
                <a:latin typeface="Arial" pitchFamily="34" charset="0"/>
                <a:ea typeface="Times New Roman" pitchFamily="18" charset="0"/>
                <a:cs typeface="Arial" pitchFamily="34" charset="0"/>
              </a:rPr>
              <a:t>Jesus Cristo ontem,hoje e sempre.[São Paulo,1996],Paulinas,p.174).</a:t>
            </a:r>
            <a:endParaRPr kumimoji="0" lang="pt-BR"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87</a:t>
            </a:fld>
            <a:endParaRPr lang="pt-BR"/>
          </a:p>
        </p:txBody>
      </p:sp>
      <p:pic>
        <p:nvPicPr>
          <p:cNvPr id="1026" name="Picture 2" descr="C:\Users\Chagas.Chagas-PC\Desktop\PAULINAS\Raphael15.jpg"/>
          <p:cNvPicPr>
            <a:picLocks noChangeAspect="1" noChangeArrowheads="1"/>
          </p:cNvPicPr>
          <p:nvPr/>
        </p:nvPicPr>
        <p:blipFill>
          <a:blip r:embed="rId2" cstate="print"/>
          <a:srcRect/>
          <a:stretch>
            <a:fillRect/>
          </a:stretch>
        </p:blipFill>
        <p:spPr bwMode="auto">
          <a:xfrm>
            <a:off x="3059832" y="836712"/>
            <a:ext cx="3960440" cy="5475262"/>
          </a:xfrm>
          <a:prstGeom prst="rect">
            <a:avLst/>
          </a:prstGeom>
          <a:noFill/>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88</a:t>
            </a:fld>
            <a:endParaRPr lang="pt-B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89</a:t>
            </a:fld>
            <a:endParaRPr lang="pt-B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899592" y="902325"/>
            <a:ext cx="763284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2400" b="0" i="0" u="none" strike="noStrike" cap="none" normalizeH="0" baseline="0" dirty="0" smtClean="0">
                <a:ln>
                  <a:noFill/>
                </a:ln>
                <a:effectLst/>
                <a:latin typeface="Times New Roman" pitchFamily="18" charset="0"/>
                <a:ea typeface="Times New Roman" pitchFamily="18" charset="0"/>
                <a:cs typeface="Times New Roman" pitchFamily="18" charset="0"/>
              </a:rPr>
              <a:t>Afinal de contas, ninguém no Evangelho, excetuando ELE (José), ouvira esta palavra: </a:t>
            </a:r>
            <a:r>
              <a:rPr kumimoji="0" lang="pt-BR" sz="2400" b="1" i="0" u="none" strike="noStrike" cap="none" normalizeH="0" baseline="0" dirty="0" smtClean="0">
                <a:ln>
                  <a:noFill/>
                </a:ln>
                <a:effectLst/>
                <a:latin typeface="Times New Roman" pitchFamily="18" charset="0"/>
                <a:ea typeface="Times New Roman" pitchFamily="18" charset="0"/>
                <a:cs typeface="Times New Roman" pitchFamily="18" charset="0"/>
              </a:rPr>
              <a:t>“TOMA CONTIGO O MENINO...” </a:t>
            </a:r>
            <a:r>
              <a:rPr kumimoji="0" lang="pt-BR" sz="2400" b="0" i="0" u="none" strike="noStrike" cap="none" normalizeH="0" baseline="0" dirty="0" smtClean="0">
                <a:ln>
                  <a:noFill/>
                </a:ln>
                <a:effectLst/>
                <a:latin typeface="Times New Roman" pitchFamily="18" charset="0"/>
                <a:ea typeface="Times New Roman" pitchFamily="18" charset="0"/>
                <a:cs typeface="Times New Roman" pitchFamily="18" charset="0"/>
              </a:rPr>
              <a:t>(</a:t>
            </a:r>
            <a:r>
              <a:rPr kumimoji="0" lang="pt-BR" sz="2400" b="0" i="0" u="none" strike="noStrike" cap="none" normalizeH="0" baseline="0" dirty="0" err="1" smtClean="0">
                <a:ln>
                  <a:noFill/>
                </a:ln>
                <a:effectLst/>
                <a:latin typeface="Times New Roman" pitchFamily="18" charset="0"/>
                <a:ea typeface="Times New Roman" pitchFamily="18" charset="0"/>
                <a:cs typeface="Times New Roman" pitchFamily="18" charset="0"/>
              </a:rPr>
              <a:t>Mt</a:t>
            </a:r>
            <a:r>
              <a:rPr kumimoji="0" lang="pt-BR" sz="2400" b="0" i="0" u="none" strike="noStrike" cap="none" normalizeH="0" baseline="0" dirty="0" smtClean="0">
                <a:ln>
                  <a:noFill/>
                </a:ln>
                <a:effectLst/>
                <a:latin typeface="Times New Roman" pitchFamily="18" charset="0"/>
                <a:ea typeface="Times New Roman" pitchFamily="18" charset="0"/>
                <a:cs typeface="Times New Roman" pitchFamily="18" charset="0"/>
              </a:rPr>
              <a:t> 2,13). Quando </a:t>
            </a:r>
            <a:r>
              <a:rPr kumimoji="0" lang="pt-BR" sz="2400" b="1" i="0" u="none" strike="noStrike" cap="none" normalizeH="0" baseline="0" dirty="0" smtClean="0">
                <a:ln>
                  <a:noFill/>
                </a:ln>
                <a:effectLst/>
                <a:latin typeface="Times New Roman" pitchFamily="18" charset="0"/>
                <a:ea typeface="Times New Roman" pitchFamily="18" charset="0"/>
                <a:cs typeface="Times New Roman" pitchFamily="18" charset="0"/>
              </a:rPr>
              <a:t>Maria Madalena </a:t>
            </a:r>
            <a:r>
              <a:rPr kumimoji="0" lang="pt-BR" sz="2400" b="0" i="0" u="none" strike="noStrike" cap="none" normalizeH="0" baseline="0" dirty="0" smtClean="0">
                <a:ln>
                  <a:noFill/>
                </a:ln>
                <a:effectLst/>
                <a:latin typeface="Times New Roman" pitchFamily="18" charset="0"/>
                <a:ea typeface="Times New Roman" pitchFamily="18" charset="0"/>
                <a:cs typeface="Times New Roman" pitchFamily="18" charset="0"/>
              </a:rPr>
              <a:t>foi ao túmulo do mestre e o reconheceu ouviu: “</a:t>
            </a:r>
            <a:r>
              <a:rPr kumimoji="0" lang="pt-BR" sz="2400" b="0" i="0" u="none" strike="noStrike" cap="none" normalizeH="0" baseline="0" dirty="0" err="1" smtClean="0">
                <a:ln>
                  <a:noFill/>
                </a:ln>
                <a:effectLst/>
                <a:latin typeface="Times New Roman" pitchFamily="18" charset="0"/>
                <a:ea typeface="Times New Roman" pitchFamily="18" charset="0"/>
                <a:cs typeface="Times New Roman" pitchFamily="18" charset="0"/>
              </a:rPr>
              <a:t>noli</a:t>
            </a:r>
            <a:r>
              <a:rPr kumimoji="0" lang="pt-BR" sz="2400" b="0" i="0" u="none" strike="noStrike" cap="none" normalizeH="0" baseline="0" dirty="0" smtClean="0">
                <a:ln>
                  <a:noFill/>
                </a:ln>
                <a:effectLst/>
                <a:latin typeface="Times New Roman" pitchFamily="18" charset="0"/>
                <a:ea typeface="Times New Roman" pitchFamily="18" charset="0"/>
                <a:cs typeface="Times New Roman" pitchFamily="18" charset="0"/>
              </a:rPr>
              <a:t> me </a:t>
            </a:r>
            <a:r>
              <a:rPr kumimoji="0" lang="pt-BR" sz="2400" b="0" i="0" u="none" strike="noStrike" cap="none" normalizeH="0" baseline="0" dirty="0" err="1" smtClean="0">
                <a:ln>
                  <a:noFill/>
                </a:ln>
                <a:effectLst/>
                <a:latin typeface="Times New Roman" pitchFamily="18" charset="0"/>
                <a:ea typeface="Times New Roman" pitchFamily="18" charset="0"/>
                <a:cs typeface="Times New Roman" pitchFamily="18" charset="0"/>
              </a:rPr>
              <a:t>tangere</a:t>
            </a:r>
            <a:r>
              <a:rPr kumimoji="0" lang="pt-BR" sz="2400"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pt-BR" sz="2400" b="1" i="0" u="none" strike="noStrike" cap="none" normalizeH="0" baseline="0" dirty="0" smtClean="0">
                <a:ln>
                  <a:noFill/>
                </a:ln>
                <a:effectLst/>
                <a:latin typeface="Times New Roman" pitchFamily="18" charset="0"/>
                <a:ea typeface="Times New Roman" pitchFamily="18" charset="0"/>
                <a:cs typeface="Times New Roman" pitchFamily="18" charset="0"/>
              </a:rPr>
              <a:t>“NÃO ME TOQUES”, “NÃO ME RETENHAS”, </a:t>
            </a:r>
            <a:r>
              <a:rPr kumimoji="0" lang="pt-BR" sz="2400" b="0" i="0" u="none" strike="noStrike" cap="none" normalizeH="0" baseline="0" dirty="0" smtClean="0">
                <a:ln>
                  <a:noFill/>
                </a:ln>
                <a:effectLst/>
                <a:latin typeface="Times New Roman" pitchFamily="18" charset="0"/>
                <a:ea typeface="Times New Roman" pitchFamily="18" charset="0"/>
                <a:cs typeface="Times New Roman" pitchFamily="18" charset="0"/>
              </a:rPr>
              <a:t>(</a:t>
            </a:r>
            <a:r>
              <a:rPr kumimoji="0" lang="pt-BR" sz="2400" b="0" i="0" u="none" strike="noStrike" cap="none" normalizeH="0" baseline="0" dirty="0" err="1" smtClean="0">
                <a:ln>
                  <a:noFill/>
                </a:ln>
                <a:effectLst/>
                <a:latin typeface="Times New Roman" pitchFamily="18" charset="0"/>
                <a:ea typeface="Times New Roman" pitchFamily="18" charset="0"/>
                <a:cs typeface="Times New Roman" pitchFamily="18" charset="0"/>
              </a:rPr>
              <a:t>Jo</a:t>
            </a:r>
            <a:r>
              <a:rPr kumimoji="0" lang="pt-BR" sz="2400" b="0" i="0" u="none" strike="noStrike" cap="none" normalizeH="0" baseline="0" dirty="0" smtClean="0">
                <a:ln>
                  <a:noFill/>
                </a:ln>
                <a:effectLst/>
                <a:latin typeface="Times New Roman" pitchFamily="18" charset="0"/>
                <a:ea typeface="Times New Roman" pitchFamily="18" charset="0"/>
                <a:cs typeface="Times New Roman" pitchFamily="18" charset="0"/>
              </a:rPr>
              <a:t> 20,17). Jesus sequer aceita ser “tocado”. </a:t>
            </a:r>
            <a:r>
              <a:rPr kumimoji="0" lang="pt-BR" sz="2400" b="1" i="0" u="none" strike="noStrike" cap="none" normalizeH="0" baseline="0" dirty="0" smtClean="0">
                <a:ln>
                  <a:noFill/>
                </a:ln>
                <a:effectLst/>
                <a:latin typeface="Times New Roman" pitchFamily="18" charset="0"/>
                <a:ea typeface="Times New Roman" pitchFamily="18" charset="0"/>
                <a:cs typeface="Times New Roman" pitchFamily="18" charset="0"/>
              </a:rPr>
              <a:t>Somente José foi introduzido na intimidade do Filho e também foi o primeiro a contemplar este mistério da “</a:t>
            </a:r>
            <a:r>
              <a:rPr kumimoji="0" lang="pt-BR" sz="2400" b="1" i="0" u="none" strike="noStrike" cap="none" normalizeH="0" baseline="0" dirty="0" err="1" smtClean="0">
                <a:ln>
                  <a:noFill/>
                </a:ln>
                <a:effectLst/>
                <a:latin typeface="Times New Roman" pitchFamily="18" charset="0"/>
                <a:ea typeface="Times New Roman" pitchFamily="18" charset="0"/>
                <a:cs typeface="Times New Roman" pitchFamily="18" charset="0"/>
              </a:rPr>
              <a:t>quénose</a:t>
            </a:r>
            <a:r>
              <a:rPr kumimoji="0" lang="pt-BR" sz="2400" b="1" i="0" u="none" strike="noStrike" cap="none" normalizeH="0" baseline="0" dirty="0" smtClean="0">
                <a:ln>
                  <a:noFill/>
                </a:ln>
                <a:effectLst/>
                <a:latin typeface="Times New Roman" pitchFamily="18" charset="0"/>
                <a:ea typeface="Times New Roman" pitchFamily="18" charset="0"/>
                <a:cs typeface="Times New Roman" pitchFamily="18" charset="0"/>
              </a:rPr>
              <a:t>”, do aniquilamento de Deus.</a:t>
            </a:r>
            <a:endParaRPr kumimoji="0" lang="pt-BR" sz="2400" b="1"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400" b="1" i="0" u="none" strike="noStrike" cap="none" normalizeH="0" baseline="0" dirty="0" smtClean="0">
                <a:ln>
                  <a:noFill/>
                </a:ln>
                <a:effectLst/>
                <a:latin typeface="Times New Roman" pitchFamily="18" charset="0"/>
                <a:ea typeface="Times New Roman" pitchFamily="18" charset="0"/>
                <a:cs typeface="Times New Roman" pitchFamily="18" charset="0"/>
              </a:rPr>
              <a:t>AQUELE (JESUS) DE QUEM O ANJO DISSE QUE SALVARIA O SEU POVO, VEJAM BEM, É JOSÉ QUEM COMEÇA A SALVÁ-LO.</a:t>
            </a:r>
            <a:endParaRPr kumimoji="0" lang="pt-BR" sz="2400" b="1"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400" b="0" i="0" u="none" strike="noStrike" cap="none" normalizeH="0" baseline="0" dirty="0" smtClean="0">
                <a:ln>
                  <a:noFill/>
                </a:ln>
                <a:effectLst/>
                <a:latin typeface="Times New Roman" pitchFamily="18" charset="0"/>
                <a:ea typeface="Times New Roman" pitchFamily="18" charset="0"/>
                <a:cs typeface="Times New Roman" pitchFamily="18" charset="0"/>
              </a:rPr>
              <a:t>Que podemos dizer de São José?</a:t>
            </a:r>
            <a:endParaRPr kumimoji="0" lang="pt-BR" sz="2400" b="0" i="0" u="none" strike="noStrike" cap="none" normalizeH="0" baseline="0" dirty="0" smtClean="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2400" b="0" i="0" u="none" strike="noStrike" cap="none" normalizeH="0" baseline="0" dirty="0" smtClean="0">
                <a:ln>
                  <a:noFill/>
                </a:ln>
                <a:effectLst/>
                <a:latin typeface="Times New Roman" pitchFamily="18" charset="0"/>
                <a:ea typeface="Times New Roman" pitchFamily="18" charset="0"/>
                <a:cs typeface="Times New Roman" pitchFamily="18" charset="0"/>
              </a:rPr>
              <a:t>José é o salvador do Salvador. </a:t>
            </a:r>
            <a:r>
              <a:rPr kumimoji="0" lang="pt-BR" sz="2400" b="1" i="0" u="none" strike="noStrike" cap="none" normalizeH="0" baseline="0" dirty="0" smtClean="0">
                <a:ln>
                  <a:noFill/>
                </a:ln>
                <a:effectLst/>
                <a:latin typeface="Times New Roman" pitchFamily="18" charset="0"/>
                <a:ea typeface="Times New Roman" pitchFamily="18" charset="0"/>
                <a:cs typeface="Times New Roman" pitchFamily="18" charset="0"/>
              </a:rPr>
              <a:t>“Toma contigo o menino...</a:t>
            </a:r>
            <a:r>
              <a:rPr kumimoji="0" lang="pt-BR"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t>
            </a:r>
            <a:endParaRPr kumimoji="0" lang="pt-BR"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90</a:t>
            </a:fld>
            <a:endParaRPr lang="pt-BR"/>
          </a:p>
        </p:txBody>
      </p:sp>
      <p:sp>
        <p:nvSpPr>
          <p:cNvPr id="5" name="CaixaDeTexto 4"/>
          <p:cNvSpPr txBox="1"/>
          <p:nvPr/>
        </p:nvSpPr>
        <p:spPr>
          <a:xfrm>
            <a:off x="1043608" y="836712"/>
            <a:ext cx="7488832" cy="5539978"/>
          </a:xfrm>
          <a:prstGeom prst="rect">
            <a:avLst/>
          </a:prstGeom>
          <a:noFill/>
        </p:spPr>
        <p:txBody>
          <a:bodyPr wrap="square" rtlCol="0">
            <a:spAutoFit/>
          </a:bodyPr>
          <a:lstStyle/>
          <a:p>
            <a:endParaRPr lang="pt-BR" sz="4800" b="1" dirty="0" smtClean="0">
              <a:latin typeface="Times New Roman" pitchFamily="18" charset="0"/>
              <a:cs typeface="Times New Roman" pitchFamily="18" charset="0"/>
            </a:endParaRPr>
          </a:p>
          <a:p>
            <a:r>
              <a:rPr lang="pt-BR" sz="4800" b="1" dirty="0" smtClean="0">
                <a:latin typeface="Times New Roman" pitchFamily="18" charset="0"/>
                <a:cs typeface="Times New Roman" pitchFamily="18" charset="0"/>
              </a:rPr>
              <a:t>Veio para </a:t>
            </a:r>
          </a:p>
          <a:p>
            <a:r>
              <a:rPr lang="pt-BR" sz="4800" b="1" dirty="0" smtClean="0">
                <a:latin typeface="Times New Roman" pitchFamily="18" charset="0"/>
                <a:cs typeface="Times New Roman" pitchFamily="18" charset="0"/>
              </a:rPr>
              <a:t>O QUE ERA SEU</a:t>
            </a:r>
          </a:p>
          <a:p>
            <a:r>
              <a:rPr lang="pt-BR" sz="6600" b="1" dirty="0" smtClean="0">
                <a:latin typeface="Times New Roman" pitchFamily="18" charset="0"/>
                <a:cs typeface="Times New Roman" pitchFamily="18" charset="0"/>
              </a:rPr>
              <a:t>(«</a:t>
            </a:r>
            <a:r>
              <a:rPr lang="pt-BR" sz="6600" b="1" dirty="0" err="1" smtClean="0">
                <a:latin typeface="Times New Roman" pitchFamily="18" charset="0"/>
                <a:cs typeface="Times New Roman" pitchFamily="18" charset="0"/>
              </a:rPr>
              <a:t>είς</a:t>
            </a:r>
            <a:r>
              <a:rPr lang="pt-BR" sz="6600" b="1" dirty="0" smtClean="0">
                <a:latin typeface="Times New Roman" pitchFamily="18" charset="0"/>
                <a:cs typeface="Times New Roman" pitchFamily="18" charset="0"/>
              </a:rPr>
              <a:t> </a:t>
            </a:r>
            <a:r>
              <a:rPr lang="pt-BR" sz="6600" b="1" dirty="0" err="1" smtClean="0">
                <a:latin typeface="Times New Roman" pitchFamily="18" charset="0"/>
                <a:cs typeface="Times New Roman" pitchFamily="18" charset="0"/>
              </a:rPr>
              <a:t>τά</a:t>
            </a:r>
            <a:r>
              <a:rPr lang="pt-BR" sz="6600" b="1" dirty="0" smtClean="0">
                <a:latin typeface="Times New Roman" pitchFamily="18" charset="0"/>
                <a:cs typeface="Times New Roman" pitchFamily="18" charset="0"/>
              </a:rPr>
              <a:t> </a:t>
            </a:r>
            <a:r>
              <a:rPr lang="pt-BR" sz="6600" b="1" dirty="0" err="1" smtClean="0">
                <a:latin typeface="Times New Roman" pitchFamily="18" charset="0"/>
                <a:cs typeface="Times New Roman" pitchFamily="18" charset="0"/>
              </a:rPr>
              <a:t>ίδια</a:t>
            </a:r>
            <a:r>
              <a:rPr lang="pt-BR" sz="6600" b="1" dirty="0" smtClean="0">
                <a:latin typeface="Times New Roman" pitchFamily="18" charset="0"/>
                <a:cs typeface="Times New Roman" pitchFamily="18" charset="0"/>
              </a:rPr>
              <a:t>»)</a:t>
            </a:r>
          </a:p>
          <a:p>
            <a:r>
              <a:rPr lang="pt-BR" sz="4800" b="1" dirty="0" smtClean="0">
                <a:latin typeface="Times New Roman" pitchFamily="18" charset="0"/>
                <a:cs typeface="Times New Roman" pitchFamily="18" charset="0"/>
              </a:rPr>
              <a:t>e os seus não o receberam.</a:t>
            </a:r>
            <a:endParaRPr lang="pt-BR" sz="4800" dirty="0" smtClean="0"/>
          </a:p>
          <a:p>
            <a:endParaRPr lang="pt-BR" sz="4800" dirty="0" smtClean="0">
              <a:latin typeface="Arial Black" pitchFamily="34" charset="0"/>
            </a:endParaRPr>
          </a:p>
          <a:p>
            <a:endParaRPr lang="pt-BR" sz="4800" dirty="0">
              <a:latin typeface="Arial Black" pitchFamily="34"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23528" y="188640"/>
            <a:ext cx="8352928" cy="6463308"/>
          </a:xfrm>
          <a:prstGeom prst="rect">
            <a:avLst/>
          </a:prstGeom>
          <a:noFill/>
        </p:spPr>
        <p:txBody>
          <a:bodyPr wrap="square" rtlCol="0">
            <a:spAutoFit/>
          </a:bodyPr>
          <a:lstStyle/>
          <a:p>
            <a:pPr algn="just"/>
            <a:r>
              <a:rPr lang="pt-BR" sz="4400" b="1" dirty="0" smtClean="0"/>
              <a:t>O FILHO PRODIGO</a:t>
            </a:r>
            <a:endParaRPr lang="pt-BR" sz="4400" dirty="0" smtClean="0"/>
          </a:p>
          <a:p>
            <a:pPr algn="just"/>
            <a:r>
              <a:rPr lang="pt-BR" sz="4400" b="1" dirty="0" smtClean="0"/>
              <a:t>"Rezo, cada vez mais, pela conversão do irmão do filho pródigo. Tenho no ouvido o aviso impressionante: 'O primeiro despertou de sua vida de pecado. O segundo quando despertará de sua virtude?' ".</a:t>
            </a:r>
          </a:p>
          <a:p>
            <a:pPr algn="just"/>
            <a:r>
              <a:rPr lang="pt-BR" sz="4400" dirty="0" smtClean="0"/>
              <a:t>(D. Helder </a:t>
            </a:r>
            <a:r>
              <a:rPr lang="pt-BR" sz="4400" dirty="0" err="1" smtClean="0"/>
              <a:t>Camara</a:t>
            </a:r>
            <a:r>
              <a:rPr lang="pt-BR" sz="4400" dirty="0" smtClean="0"/>
              <a:t>)</a:t>
            </a:r>
          </a:p>
          <a:p>
            <a:pPr algn="just"/>
            <a:endParaRPr lang="pt-BR" dirty="0"/>
          </a:p>
        </p:txBody>
      </p:sp>
      <p:sp>
        <p:nvSpPr>
          <p:cNvPr id="4" name="Espaço Reservado para Rodapé 3"/>
          <p:cNvSpPr>
            <a:spLocks noGrp="1"/>
          </p:cNvSpPr>
          <p:nvPr>
            <p:ph type="ftr" sz="quarter" idx="11"/>
          </p:nvPr>
        </p:nvSpPr>
        <p:spPr/>
        <p:txBody>
          <a:bodyPr/>
          <a:lstStyle/>
          <a:p>
            <a:r>
              <a:rPr lang="pt-BR" smtClean="0"/>
              <a:t>chagasCirio16</a:t>
            </a:r>
            <a:endParaRPr lang="pt-BR"/>
          </a:p>
        </p:txBody>
      </p:sp>
      <p:sp>
        <p:nvSpPr>
          <p:cNvPr id="3" name="Espaço Reservado para Número de Slide 2"/>
          <p:cNvSpPr>
            <a:spLocks noGrp="1"/>
          </p:cNvSpPr>
          <p:nvPr>
            <p:ph type="sldNum" sz="quarter" idx="12"/>
          </p:nvPr>
        </p:nvSpPr>
        <p:spPr/>
        <p:txBody>
          <a:bodyPr/>
          <a:lstStyle/>
          <a:p>
            <a:fld id="{687B63B0-43BA-42C7-B495-23D4A827BDB5}" type="slidenum">
              <a:rPr lang="pt-BR" smtClean="0"/>
              <a:pPr/>
              <a:t>91</a:t>
            </a:fld>
            <a:endParaRPr lang="pt-B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xo">
  <a:themeElements>
    <a:clrScheme name="Flux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x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x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1347</TotalTime>
  <Words>3265</Words>
  <Application>Microsoft Office PowerPoint</Application>
  <PresentationFormat>Apresentação na tela (4:3)</PresentationFormat>
  <Paragraphs>332</Paragraphs>
  <Slides>91</Slides>
  <Notes>0</Notes>
  <HiddenSlides>0</HiddenSlides>
  <MMClips>3</MMClips>
  <ScaleCrop>false</ScaleCrop>
  <HeadingPairs>
    <vt:vector size="4" baseType="variant">
      <vt:variant>
        <vt:lpstr>Tema</vt:lpstr>
      </vt:variant>
      <vt:variant>
        <vt:i4>1</vt:i4>
      </vt:variant>
      <vt:variant>
        <vt:lpstr>Títulos de slides</vt:lpstr>
      </vt:variant>
      <vt:variant>
        <vt:i4>91</vt:i4>
      </vt:variant>
    </vt:vector>
  </HeadingPairs>
  <TitlesOfParts>
    <vt:vector size="92" baseType="lpstr">
      <vt:lpstr>Fluxo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Chagas</dc:creator>
  <cp:lastModifiedBy>Chagas</cp:lastModifiedBy>
  <cp:revision>142</cp:revision>
  <cp:lastPrinted>2016-09-12T19:43:33Z</cp:lastPrinted>
  <dcterms:created xsi:type="dcterms:W3CDTF">2016-09-06T23:37:39Z</dcterms:created>
  <dcterms:modified xsi:type="dcterms:W3CDTF">2019-10-16T00:40:27Z</dcterms:modified>
</cp:coreProperties>
</file>