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58" r:id="rId3"/>
    <p:sldId id="313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6" r:id="rId18"/>
    <p:sldId id="277" r:id="rId19"/>
    <p:sldId id="278" r:id="rId20"/>
    <p:sldId id="267" r:id="rId21"/>
    <p:sldId id="279" r:id="rId22"/>
    <p:sldId id="280" r:id="rId23"/>
    <p:sldId id="282" r:id="rId24"/>
    <p:sldId id="284" r:id="rId25"/>
    <p:sldId id="285" r:id="rId26"/>
    <p:sldId id="287" r:id="rId27"/>
    <p:sldId id="288" r:id="rId28"/>
    <p:sldId id="289" r:id="rId29"/>
    <p:sldId id="291" r:id="rId30"/>
    <p:sldId id="292" r:id="rId31"/>
    <p:sldId id="293" r:id="rId32"/>
    <p:sldId id="295" r:id="rId33"/>
    <p:sldId id="296" r:id="rId34"/>
    <p:sldId id="297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1BEA3B-3E7D-4532-8981-5730A9887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C1D37C7-0ABC-46C0-AB46-19BDC4486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DA2CDF4-3210-4DCD-87A0-F77BF262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5BB4-2784-4679-9B15-4643949C75EF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9EA5455-5A99-4719-BFDD-CB482DCF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9A47D84-2DFF-402C-9DB3-1C190E14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B7B6-2EBB-4C63-A576-5B7273ED7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901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BA9973-482B-4181-806C-AEBB8FBA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F703D4F4-6C2A-4F87-96EB-D8E84E4DC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EC234D0-722E-415A-BEFE-FA331510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5BB4-2784-4679-9B15-4643949C75EF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6AEE808-50D0-43EC-999E-1AC95BDF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8A32C14-379B-49DB-91E9-D93DD5F9A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B7B6-2EBB-4C63-A576-5B7273ED7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403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25696BA-899A-433D-929E-C70B4E1BD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A909789-9880-4BA1-BCC0-144118CB0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E1156FB-3F4B-4686-86B0-83FE74AC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5BB4-2784-4679-9B15-4643949C75EF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74804A9-88D6-4C5D-8456-2C92F063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E8ACB46-B365-4334-9151-023E0A34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B7B6-2EBB-4C63-A576-5B7273ED7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051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CC0AEE-41DD-4D12-AB12-3082F77A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CC324EC-F582-4BE7-924B-2D0DA3176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20FF9ED-5C02-4995-8680-3172016B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5BB4-2784-4679-9B15-4643949C75EF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F6C8449-3AD7-4F10-979F-8A79C904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927CA0A-C3A7-4D52-BE3A-E6389F96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B7B6-2EBB-4C63-A576-5B7273ED7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553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5AB153-AA19-4508-81F5-B66F0D9E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FF7F8A3-FD75-4621-9532-15FB9E004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E5702EA-F55A-41CF-A768-DCB8EF81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5BB4-2784-4679-9B15-4643949C75EF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960D9DA-CE36-4DFB-B7A4-74816904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DDB82F4-7108-4D68-8CD0-1CF49AAF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B7B6-2EBB-4C63-A576-5B7273ED7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636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531B75-F24B-42C7-BFF5-35137465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EEF9DF3-038D-4B62-8EF7-3A4238598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97FB0A4-2C74-489A-88A4-9BCAF4C20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236514B-3A73-4942-B7BE-C1B3F39A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5BB4-2784-4679-9B15-4643949C75EF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E088FF8-D5B5-4502-8369-9BC2099A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3986461-BECE-4B9F-AE02-7A713DDA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B7B6-2EBB-4C63-A576-5B7273ED7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342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B26B8D-9954-4969-955C-026D8FC3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8DE933C-0373-44C3-9145-5EE607298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6650654-06CB-4EFF-A96C-C601E2497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7BA11500-7BB3-4F85-AC5B-F814DF072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0968E5A-BC71-46B5-B537-B72E4172A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13466C3-2B23-4903-86BD-5D731BFA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5BB4-2784-4679-9B15-4643949C75EF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E72D69C3-5DEE-456E-A4E7-9473911F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7164C52-35DC-4805-BC2E-1379D7B7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B7B6-2EBB-4C63-A576-5B7273ED7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56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538928-DA3E-4086-B527-E2EA4AAD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9D8F340-797E-4F72-AEFE-45B46F6E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5BB4-2784-4679-9B15-4643949C75EF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5C031F7-9B18-49D6-B072-53A0912D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FA18B05-D64A-4950-96FC-C0A92885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B7B6-2EBB-4C63-A576-5B7273ED7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294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8430B829-69C1-4735-95C4-045AD7E9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5BB4-2784-4679-9B15-4643949C75EF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9A186A4-FFF7-4D07-A4A5-ABE04109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3A5AE55-7AF9-486D-9E3E-E2441B5E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B7B6-2EBB-4C63-A576-5B7273ED7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0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AE530C-2F5C-4782-9AF7-181D2D783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BF5CBD-9E58-4E55-9592-ADDA5FDF7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2E18913-2190-4FE6-B436-E793BCDE7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2FF20C6-A706-4909-9140-005A3F0F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5BB4-2784-4679-9B15-4643949C75EF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983D75F-B322-4C4F-90EC-CE67D6910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398012A-670C-4EE8-ABF5-E9DBC0D8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B7B6-2EBB-4C63-A576-5B7273ED7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366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034AC6-509E-415A-923A-85777D40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41E524AC-8E9B-4B61-B5B3-99F3E9D26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8899CB6-BEBE-4F71-9252-A5A84DC25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D3C7FC1-4CE0-41D6-9070-9931F02C5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5BB4-2784-4679-9B15-4643949C75EF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B7D2E213-5100-4A2C-A823-A81F3758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2869947-7539-4046-B8D9-4222A3261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2B7B6-2EBB-4C63-A576-5B7273ED7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252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5E316B1-DF9D-47AA-B8CE-697B2428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1E53946-7AAA-4A01-8DE2-ACEB637D8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9D281B4-07C2-4B4E-A1B2-E131ADD27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95BB4-2784-4679-9B15-4643949C75EF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C5BE8D9-AD58-4172-9D67-B15167734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B8B4E33-7027-48C6-A403-5C47FC4CE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2B7B6-2EBB-4C63-A576-5B7273ED770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73099" y="2269911"/>
            <a:ext cx="82915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No ano de 1987, Ano Mariano, quis o Papa João Paulo II que esse hino 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(fosse 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cantado em todas as catedrais do mundo. Assim, 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rquifln.org.br/site/wp-content/uploads/2016/04/noticia_03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056" y="965228"/>
            <a:ext cx="3347041" cy="4645693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0" y="5563892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CELEBRAÇÃO DO HINO DE "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AKATHISTOS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” NA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BASÍLICA DE SANTA MARIA MAIOR</a:t>
            </a:r>
          </a:p>
          <a:p>
            <a:r>
              <a:rPr lang="pt-BR" sz="2400" b="1" i="1" dirty="0" smtClean="0">
                <a:latin typeface="Times New Roman" pitchFamily="18" charset="0"/>
                <a:cs typeface="Times New Roman" pitchFamily="18" charset="0"/>
              </a:rPr>
              <a:t>HOMILIA DO PAPA JOÃO PAULO II </a:t>
            </a: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8 de Dezembro de 2000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1D0C66A-AD54-4BFE-9F7F-F6A490DF3A71}"/>
              </a:ext>
            </a:extLst>
          </p:cNvPr>
          <p:cNvSpPr/>
          <p:nvPr/>
        </p:nvSpPr>
        <p:spPr>
          <a:xfrm>
            <a:off x="371964" y="340963"/>
            <a:ext cx="52074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0" dirty="0">
                <a:solidFill>
                  <a:srgbClr val="333333"/>
                </a:solidFill>
                <a:effectLst/>
                <a:latin typeface="Lucida Grande"/>
              </a:rPr>
              <a:t>II Estação</a:t>
            </a:r>
            <a:r>
              <a:rPr lang="pt-BR" sz="2800" b="1" i="0" dirty="0" smtClean="0">
                <a:solidFill>
                  <a:srgbClr val="333333"/>
                </a:solidFill>
                <a:effectLst/>
                <a:latin typeface="Lucida Grande"/>
              </a:rPr>
              <a:t>:</a:t>
            </a:r>
          </a:p>
          <a:p>
            <a:pPr algn="ctr"/>
            <a:r>
              <a:rPr lang="pt-BR" sz="2800" b="1" i="0" dirty="0" smtClean="0">
                <a:solidFill>
                  <a:srgbClr val="333333"/>
                </a:solidFill>
                <a:effectLst/>
                <a:latin typeface="Lucida Grande"/>
              </a:rPr>
              <a:t> </a:t>
            </a:r>
            <a:r>
              <a:rPr lang="pt-BR" sz="2800" b="1" i="0" dirty="0">
                <a:solidFill>
                  <a:srgbClr val="333333"/>
                </a:solidFill>
                <a:effectLst/>
                <a:latin typeface="Lucida Grande"/>
              </a:rPr>
              <a:t>«O Anúncio Alegre </a:t>
            </a:r>
            <a:endParaRPr lang="pt-BR" sz="2800" b="1" i="0" dirty="0" smtClean="0">
              <a:solidFill>
                <a:srgbClr val="333333"/>
              </a:solidFill>
              <a:effectLst/>
              <a:latin typeface="Lucida Grande"/>
            </a:endParaRPr>
          </a:p>
          <a:p>
            <a:pPr algn="ctr"/>
            <a:r>
              <a:rPr lang="pt-BR" sz="2800" b="1" i="0" dirty="0" smtClean="0">
                <a:solidFill>
                  <a:srgbClr val="333333"/>
                </a:solidFill>
                <a:effectLst/>
                <a:latin typeface="Lucida Grande"/>
              </a:rPr>
              <a:t>aos </a:t>
            </a:r>
            <a:r>
              <a:rPr lang="pt-BR" sz="2800" b="1" i="0" dirty="0">
                <a:solidFill>
                  <a:srgbClr val="333333"/>
                </a:solidFill>
                <a:effectLst/>
                <a:latin typeface="Lucida Grande"/>
              </a:rPr>
              <a:t>Pastores»</a:t>
            </a:r>
          </a:p>
          <a:p>
            <a:pPr algn="ctr"/>
            <a:r>
              <a:rPr lang="pt-BR" sz="2400" b="0" i="0" dirty="0" smtClean="0">
                <a:solidFill>
                  <a:srgbClr val="333333"/>
                </a:solidFill>
                <a:effectLst/>
                <a:latin typeface="Lucida Grande"/>
              </a:rPr>
              <a:t>Os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pastores ouviram os coros dos anjos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que cantavam ao Senhor feito homem.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Correndo, vão ver o Pastor.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Contemplam o Cordeiro inocente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alimentando-se do seio materno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e à Virgem entoam um canto: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65371" y="1100380"/>
            <a:ext cx="61993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ó mãe do Pastor e Cordeiro,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és aprisco da Mística Ovelha,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preservas do oculto inimigo,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ó chave das portas celestes.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por ti congratula-se o céu com a terra,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por ti, terra e céu, em uníssono cantam,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do apóstolo, boca jamais silenciosa,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invencível coragem dos mártires todos.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da fé inabalável baluarte,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da graça, fulgente estandarte,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por ti foi o inferno espoliado,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nos tens revestido de glória.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Virgem e esposa!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15801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8007CFA-48A3-47FA-91F1-32BF2D3F9CE2}"/>
              </a:ext>
            </a:extLst>
          </p:cNvPr>
          <p:cNvSpPr/>
          <p:nvPr/>
        </p:nvSpPr>
        <p:spPr>
          <a:xfrm>
            <a:off x="5036080" y="964960"/>
            <a:ext cx="2465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0" dirty="0">
                <a:solidFill>
                  <a:srgbClr val="333333"/>
                </a:solidFill>
                <a:effectLst/>
                <a:latin typeface="Lucida Grande"/>
              </a:rPr>
              <a:t>ANTIFONA IV</a:t>
            </a:r>
            <a:endParaRPr lang="pt-BR" sz="2800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96C63606-68A7-4CFA-9487-EA4646B9540B}"/>
              </a:ext>
            </a:extLst>
          </p:cNvPr>
          <p:cNvSpPr/>
          <p:nvPr/>
        </p:nvSpPr>
        <p:spPr>
          <a:xfrm>
            <a:off x="5206110" y="160930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Observando a estrela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que a Deus os guiava,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os magos seguiram seu fulgor.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Era lâmpada segura em seu caminho,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que os conduziu ao Rei poderoso.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Chegados ao Deus inatingível,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o aclamam felizes: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Aleluia! (3 vezes)</a:t>
            </a:r>
            <a:endParaRPr lang="pt-BR" sz="2800" dirty="0"/>
          </a:p>
        </p:txBody>
      </p:sp>
      <p:pic>
        <p:nvPicPr>
          <p:cNvPr id="6146" name="Picture 2" descr="http://www.latheotokos.it/programmi/AKATHISTOS/images/9.jpg">
            <a:extLst>
              <a:ext uri="{FF2B5EF4-FFF2-40B4-BE49-F238E27FC236}">
                <a16:creationId xmlns:a16="http://schemas.microsoft.com/office/drawing/2014/main" xmlns="" id="{5C603C7C-9401-4E27-B1EB-AAB78888E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757" y="1123950"/>
            <a:ext cx="35623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554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8EE58BC-C578-47FC-B8E1-59ED8C4F9BE5}"/>
              </a:ext>
            </a:extLst>
          </p:cNvPr>
          <p:cNvSpPr/>
          <p:nvPr/>
        </p:nvSpPr>
        <p:spPr>
          <a:xfrm>
            <a:off x="232474" y="356462"/>
            <a:ext cx="50834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0" dirty="0">
                <a:solidFill>
                  <a:srgbClr val="333333"/>
                </a:solidFill>
                <a:effectLst/>
                <a:latin typeface="Lucida Grande"/>
              </a:rPr>
              <a:t>«A Adoração dos Magos»</a:t>
            </a:r>
          </a:p>
          <a:p>
            <a:pPr algn="ctr"/>
            <a:r>
              <a:rPr lang="pt-BR" b="0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pt-BR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Contemplaram os magos, no colo materno,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Aquele que plasmou o homem em suas mãos.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Compreenderam ser ele o seu Senhor,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escondido sob o aspecto de servo.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Solícitos, oferecem-lhe seus dons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e à Mãe aclamam: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endParaRPr lang="pt-BR" sz="2400" b="0" i="0" dirty="0">
              <a:solidFill>
                <a:srgbClr val="333333"/>
              </a:solidFill>
              <a:effectLst/>
              <a:latin typeface="Lucida Grande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24407" y="1038386"/>
            <a:ext cx="64937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que a estrela perene geraste!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és aurora do místico dia!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que a forja do engano extinguistes!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o mistério de Deus iluminas!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o tirano inimigo dos homens destronas!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que o Cristo, mostraste Senhor nosso amigo!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resgatas do culto selvagem aos deuses!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teus filhos libertas do ataque do mal!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que o culto do fogo extinguistes!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que aplacas o fogo dos vícios!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que educas o crente a ser casto!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alegria de todos os povos!</a:t>
            </a:r>
            <a:br>
              <a:rPr lang="pt-BR" sz="24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400" dirty="0" smtClean="0">
                <a:solidFill>
                  <a:srgbClr val="333333"/>
                </a:solidFill>
                <a:latin typeface="Lucida Grande"/>
              </a:rPr>
              <a:t>Ave, Virgem e esposa!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400034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atheotokos.it/programmi/AKATHISTOS/images/10.jpg">
            <a:extLst>
              <a:ext uri="{FF2B5EF4-FFF2-40B4-BE49-F238E27FC236}">
                <a16:creationId xmlns:a16="http://schemas.microsoft.com/office/drawing/2014/main" xmlns="" id="{6254864A-B761-4518-987B-DE310C972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20" y="1592499"/>
            <a:ext cx="352425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AE1BE03C-D76D-499E-A316-2813783FA637}"/>
              </a:ext>
            </a:extLst>
          </p:cNvPr>
          <p:cNvSpPr/>
          <p:nvPr/>
        </p:nvSpPr>
        <p:spPr>
          <a:xfrm>
            <a:off x="3667199" y="478224"/>
            <a:ext cx="2365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0" dirty="0">
                <a:solidFill>
                  <a:srgbClr val="333333"/>
                </a:solidFill>
                <a:effectLst/>
                <a:latin typeface="Lucida Grande"/>
              </a:rPr>
              <a:t>ANTÍFONA V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73478" y="1735810"/>
            <a:ext cx="638530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Mensageiros de Deus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tornaram-se os magos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de volta para suas terras.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Cumpriu-se o antigo oráculo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quando a todos falavam de Cristo,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sem pensar no estulto Herodes,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incapaz de cantar: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Aleluia! (3 vezes)</a:t>
            </a:r>
            <a:endParaRPr lang="pt-BR" sz="3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9717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atheotokos.it/programmi/AKATHISTOS/images/11.jpg">
            <a:extLst>
              <a:ext uri="{FF2B5EF4-FFF2-40B4-BE49-F238E27FC236}">
                <a16:creationId xmlns:a16="http://schemas.microsoft.com/office/drawing/2014/main" xmlns="" id="{A734C35D-74E0-48D6-8B4A-618BD7187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80" y="0"/>
            <a:ext cx="4992136" cy="64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920353" y="340962"/>
            <a:ext cx="51299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Lucida Grande"/>
              </a:rPr>
              <a:t>«Fuga para o Egito»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01895" y="1999281"/>
            <a:ext cx="64162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Egito tu iluminas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com o resplendor da verdade,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afugentando as trevas do erro.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À tua passagem os ídolos caíam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não podendo te suportar, Senhor.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E os homens, libertados do engano,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à Virgem aclamam: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57653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671DBA3-56BD-475D-8ADE-8EE4DBEAA247}"/>
              </a:ext>
            </a:extLst>
          </p:cNvPr>
          <p:cNvSpPr/>
          <p:nvPr/>
        </p:nvSpPr>
        <p:spPr>
          <a:xfrm>
            <a:off x="929899" y="58847"/>
            <a:ext cx="10058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reergues o gênero humano!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ruína total dos demônios!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esmagaste a potência enganosa!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que o logro dos ídolos mostras!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mar que afogou o faraó demoníaco!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rochedo a saciar os sedentos de vida!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coluna de fogo a guiar os errantes!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és abrigo do mundo, mais amplo que as nuvens!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o maná verdadeiro nos deste!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nos serves delícias sagradas!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terra por Deus prometida!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fonte do mel e do leite!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Virgem e esposa</a:t>
            </a:r>
            <a:r>
              <a:rPr lang="pt-BR" sz="2800" b="0" i="0" dirty="0" smtClean="0">
                <a:solidFill>
                  <a:srgbClr val="333333"/>
                </a:solidFill>
                <a:effectLst/>
                <a:latin typeface="Lucida Grande"/>
              </a:rPr>
              <a:t>!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91739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9730D6D-F5BC-49C3-847F-09420E4AED2D}"/>
              </a:ext>
            </a:extLst>
          </p:cNvPr>
          <p:cNvSpPr/>
          <p:nvPr/>
        </p:nvSpPr>
        <p:spPr>
          <a:xfrm>
            <a:off x="5686537" y="268210"/>
            <a:ext cx="279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0" dirty="0">
                <a:solidFill>
                  <a:srgbClr val="333333"/>
                </a:solidFill>
                <a:effectLst/>
                <a:latin typeface="Lucida Grande"/>
              </a:rPr>
              <a:t>ANTÍFONA VI</a:t>
            </a:r>
            <a:endParaRPr lang="pt-BR" sz="3200" b="1" dirty="0"/>
          </a:p>
        </p:txBody>
      </p:sp>
      <p:pic>
        <p:nvPicPr>
          <p:cNvPr id="9218" name="Picture 2" descr="http://www.latheotokos.it/programmi/AKATHISTOS/images/12.jpg">
            <a:extLst>
              <a:ext uri="{FF2B5EF4-FFF2-40B4-BE49-F238E27FC236}">
                <a16:creationId xmlns:a16="http://schemas.microsoft.com/office/drawing/2014/main" xmlns="" id="{04CD6326-1ADA-4FA7-B129-6328912E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471" y="356464"/>
            <a:ext cx="4816400" cy="62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959458" y="1177871"/>
            <a:ext cx="68502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Simeão, o velho,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já no fim dos seus dias,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estava para deixar a sombra deste mundo.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A ele foste apresentado como Menino,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mas, vendo-te qual Deus poderoso,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admirou o arcano desígnio e exclamava: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Aleluia! (3 vezes)</a:t>
            </a:r>
          </a:p>
          <a:p>
            <a:pPr algn="ctr"/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 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66699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aveluz.com/hino13.jpg">
            <a:extLst>
              <a:ext uri="{FF2B5EF4-FFF2-40B4-BE49-F238E27FC236}">
                <a16:creationId xmlns:a16="http://schemas.microsoft.com/office/drawing/2014/main" xmlns="" id="{AF29E0E8-F453-475E-BD4A-59D07AC9A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8" y="482556"/>
            <a:ext cx="4726983" cy="613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439ABAD-1934-4E8B-9FA4-B54F4C003F0C}"/>
              </a:ext>
            </a:extLst>
          </p:cNvPr>
          <p:cNvSpPr/>
          <p:nvPr/>
        </p:nvSpPr>
        <p:spPr>
          <a:xfrm>
            <a:off x="4661829" y="230698"/>
            <a:ext cx="7401385" cy="649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3200" b="1" dirty="0">
                <a:solidFill>
                  <a:srgbClr val="333333"/>
                </a:solidFill>
                <a:latin typeface="Lucida Grande"/>
              </a:rPr>
              <a:t>Parte Dogmática</a:t>
            </a:r>
            <a:r>
              <a:rPr lang="pt-BR" altLang="pt-BR" sz="3200" b="1" dirty="0" smtClean="0">
                <a:solidFill>
                  <a:srgbClr val="333333"/>
                </a:solidFill>
                <a:latin typeface="Lucida Grande"/>
              </a:rPr>
              <a:t>:</a:t>
            </a:r>
          </a:p>
          <a:p>
            <a:pPr algn="ctr"/>
            <a:r>
              <a:rPr lang="pt-BR" altLang="pt-BR" sz="3200" b="1" dirty="0" smtClean="0">
                <a:solidFill>
                  <a:srgbClr val="333333"/>
                </a:solidFill>
                <a:latin typeface="Lucida Grande"/>
              </a:rPr>
              <a:t> </a:t>
            </a:r>
            <a:r>
              <a:rPr lang="pt-BR" altLang="pt-BR" sz="3200" b="1" dirty="0">
                <a:solidFill>
                  <a:srgbClr val="333333"/>
                </a:solidFill>
                <a:latin typeface="Lucida Grande"/>
              </a:rPr>
              <a:t>«Os mistérios da fé</a:t>
            </a:r>
            <a:r>
              <a:rPr lang="pt-BR" altLang="pt-BR" sz="3200" b="1" dirty="0" smtClean="0">
                <a:solidFill>
                  <a:srgbClr val="333333"/>
                </a:solidFill>
                <a:latin typeface="Lucida Grande"/>
              </a:rPr>
              <a:t>»</a:t>
            </a: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 </a:t>
            </a:r>
            <a:endParaRPr lang="pt-BR" sz="3200" dirty="0" smtClean="0">
              <a:solidFill>
                <a:srgbClr val="333333"/>
              </a:solidFill>
              <a:latin typeface="Lucida Grande"/>
            </a:endParaRPr>
          </a:p>
          <a:p>
            <a:pPr algn="ctr"/>
            <a:r>
              <a:rPr lang="pt-BR" sz="3200" b="1" dirty="0" smtClean="0">
                <a:solidFill>
                  <a:srgbClr val="333333"/>
                </a:solidFill>
                <a:latin typeface="Lucida Grande"/>
              </a:rPr>
              <a:t>III </a:t>
            </a:r>
            <a:r>
              <a:rPr lang="pt-BR" sz="3200" b="1" dirty="0" smtClean="0">
                <a:solidFill>
                  <a:srgbClr val="333333"/>
                </a:solidFill>
                <a:latin typeface="Lucida Grande"/>
              </a:rPr>
              <a:t>Estação:</a:t>
            </a: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 </a:t>
            </a:r>
            <a:endParaRPr lang="pt-BR" sz="3200" dirty="0" smtClean="0">
              <a:solidFill>
                <a:srgbClr val="333333"/>
              </a:solidFill>
              <a:latin typeface="Lucida Grande"/>
            </a:endParaRPr>
          </a:p>
          <a:p>
            <a:pPr algn="ctr"/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«</a:t>
            </a: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A Virgindade Fecunda de Maria</a:t>
            </a: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»</a:t>
            </a:r>
          </a:p>
          <a:p>
            <a:pPr algn="ctr"/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Renovou o Excelso</a:t>
            </a:r>
            <a:br>
              <a:rPr lang="pt-BR" sz="32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as leis deste mundo</a:t>
            </a:r>
            <a:br>
              <a:rPr lang="pt-BR" sz="32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quando veio habitar entre nós.</a:t>
            </a:r>
            <a:br>
              <a:rPr lang="pt-BR" sz="32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Germinado no seio de uma Virgem,</a:t>
            </a:r>
            <a:br>
              <a:rPr lang="pt-BR" sz="32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conserva-o intacto como sempre o fora.</a:t>
            </a:r>
            <a:br>
              <a:rPr lang="pt-BR" sz="32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Nós, admirados por este prodígio,</a:t>
            </a:r>
            <a:br>
              <a:rPr lang="pt-BR" sz="32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à Virgem santa cantamos:</a:t>
            </a:r>
          </a:p>
          <a:p>
            <a:pPr algn="ctr"/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/>
            </a:r>
            <a:br>
              <a:rPr lang="pt-BR" sz="3200" dirty="0" smtClean="0">
                <a:solidFill>
                  <a:srgbClr val="333333"/>
                </a:solidFill>
                <a:latin typeface="Lucida Grande"/>
              </a:rPr>
            </a:b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17173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DB3DCB4-B959-4FB0-8793-3813D1647466}"/>
              </a:ext>
            </a:extLst>
          </p:cNvPr>
          <p:cNvSpPr/>
          <p:nvPr/>
        </p:nvSpPr>
        <p:spPr>
          <a:xfrm>
            <a:off x="1456841" y="165368"/>
            <a:ext cx="942296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flor da total virgindade!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protótipo da castidade!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da ressurreição, claro emblema!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que a vida dos Anjos revelas!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frutífera planta, alimento do crentes!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árvore umbrosa que abrigas a muitos!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teu seio carrega o mentor dos errantes!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que à luz deste o libertador dos cativos!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que o justo Juiz nos abrandas!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perdão do relapso e contrito!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coragem dos desesperados!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és amor que preenche os desejos!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Virgem e esposa!</a:t>
            </a:r>
          </a:p>
        </p:txBody>
      </p:sp>
    </p:spTree>
    <p:extLst>
      <p:ext uri="{BB962C8B-B14F-4D97-AF65-F5344CB8AC3E}">
        <p14:creationId xmlns:p14="http://schemas.microsoft.com/office/powerpoint/2010/main" xmlns="" val="171260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58B5E25-3DC4-482A-BA7F-347C7DA77377}"/>
              </a:ext>
            </a:extLst>
          </p:cNvPr>
          <p:cNvSpPr/>
          <p:nvPr/>
        </p:nvSpPr>
        <p:spPr>
          <a:xfrm>
            <a:off x="5140830" y="313535"/>
            <a:ext cx="2904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0" dirty="0">
                <a:solidFill>
                  <a:srgbClr val="333333"/>
                </a:solidFill>
                <a:effectLst/>
                <a:latin typeface="Lucida Grande"/>
              </a:rPr>
              <a:t>ANTÍFONA VII</a:t>
            </a:r>
            <a:endParaRPr lang="pt-BR" sz="3200" b="1" dirty="0"/>
          </a:p>
        </p:txBody>
      </p:sp>
      <p:pic>
        <p:nvPicPr>
          <p:cNvPr id="11270" name="Picture 6" descr="http://www.latheotokos.it/programmi/AKATHISTOS/images/14.jpg">
            <a:extLst>
              <a:ext uri="{FF2B5EF4-FFF2-40B4-BE49-F238E27FC236}">
                <a16:creationId xmlns:a16="http://schemas.microsoft.com/office/drawing/2014/main" xmlns="" id="{743FB120-ED82-4C2A-B996-3335BB09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60" y="1251488"/>
            <a:ext cx="3524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153546" y="1797803"/>
            <a:ext cx="78421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Contemplando o parto milagroso,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e afastados do mundo,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dirigimos a mente para o céu.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O Altíssimo apareceu entre nós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no humilde aspecto humano de um pobre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e eleva ao mais alto da glória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aqueles que cantam: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Aleluia! (3 vezes)</a:t>
            </a:r>
            <a:endParaRPr lang="pt-BR" sz="3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1636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94E4EB7-E632-4F7E-962D-76E69E17E0F7}"/>
              </a:ext>
            </a:extLst>
          </p:cNvPr>
          <p:cNvSpPr/>
          <p:nvPr/>
        </p:nvSpPr>
        <p:spPr>
          <a:xfrm>
            <a:off x="371960" y="197346"/>
            <a:ext cx="115549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800" b="0" i="0" dirty="0" smtClean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HINO AKATHISTOS </a:t>
            </a:r>
            <a:r>
              <a:rPr lang="pt-BR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que literalmente significa «estando de pé», porque se canta nesta posição) </a:t>
            </a:r>
            <a:r>
              <a:rPr lang="pt-BR" sz="2800" b="1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é o hino mariano mais famoso do Oriente cristão e, possivelmente, de toda a Igreja</a:t>
            </a:r>
            <a:r>
              <a:rPr lang="pt-BR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BR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Composto 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originalmente em grego no </a:t>
            </a:r>
            <a:r>
              <a:rPr lang="pt-BR" sz="2800" b="1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final do século V,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 é de autor desconhecido. Sua autoria é atribuída a diversos personagens, porém na há nenhuma prova concludente e possivelmente, seja melhor assim.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t-BR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Como 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disse um comentarista moderno, </a:t>
            </a:r>
            <a:r>
              <a:rPr lang="pt-BR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«É MELHOR QUE O HINO SEJA ANÔNIMO. ASSIM É DE TODOS PORQUE É DA IGREJA».</a:t>
            </a:r>
          </a:p>
          <a:p>
            <a:pPr algn="just"/>
            <a:r>
              <a:rPr lang="pt-BR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Efetivamente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, desde princípios do século VI a Igreja bizantina o incluiu em sua liturgia como a expressão mais alta do culto à Santíssima Virgem, e o canta em muitas ocasiões, de modo especialmente solene </a:t>
            </a:r>
            <a:r>
              <a:rPr lang="pt-BR" sz="2800" b="1" i="0" dirty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no sábado da 5ª semana da Quaresma</a:t>
            </a:r>
            <a:r>
              <a:rPr lang="pt-BR" sz="2800" b="1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BR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b="0" i="0" dirty="0" smtClean="0">
                <a:solidFill>
                  <a:srgbClr val="33333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t-BR" sz="2800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5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latheotokos.it/programmi/AKATHISTOS/images/15.jpg">
            <a:extLst>
              <a:ext uri="{FF2B5EF4-FFF2-40B4-BE49-F238E27FC236}">
                <a16:creationId xmlns:a16="http://schemas.microsoft.com/office/drawing/2014/main" xmlns="" id="{5FA4D97C-4C9C-4425-97E6-9EB32E393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60" y="738790"/>
            <a:ext cx="4122548" cy="534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742481" y="1270862"/>
            <a:ext cx="68347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333333"/>
                </a:solidFill>
                <a:latin typeface="Lucida Grande"/>
              </a:rPr>
              <a:t>«A Maternidade Divina de Maria </a:t>
            </a:r>
            <a:endParaRPr lang="pt-BR" sz="2800" b="1" dirty="0" smtClean="0">
              <a:solidFill>
                <a:srgbClr val="333333"/>
              </a:solidFill>
              <a:latin typeface="Lucida Grande"/>
            </a:endParaRPr>
          </a:p>
          <a:p>
            <a:pPr algn="ctr"/>
            <a:r>
              <a:rPr lang="pt-BR" sz="2800" b="1" dirty="0" smtClean="0">
                <a:solidFill>
                  <a:srgbClr val="333333"/>
                </a:solidFill>
                <a:latin typeface="Lucida Grande"/>
              </a:rPr>
              <a:t>para </a:t>
            </a:r>
            <a:r>
              <a:rPr lang="pt-BR" sz="2800" b="1" dirty="0" smtClean="0">
                <a:solidFill>
                  <a:srgbClr val="333333"/>
                </a:solidFill>
                <a:latin typeface="Lucida Grande"/>
              </a:rPr>
              <a:t>a nossa Salvação»</a:t>
            </a:r>
          </a:p>
          <a:p>
            <a:pPr algn="ctr"/>
            <a:r>
              <a:rPr lang="pt-BR" b="1" dirty="0" smtClean="0">
                <a:solidFill>
                  <a:srgbClr val="333333"/>
                </a:solidFill>
                <a:latin typeface="Lucida Grande"/>
              </a:rPr>
              <a:t/>
            </a:r>
            <a:br>
              <a:rPr lang="pt-BR" b="1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A Palavra de Deus infinito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habitava na terra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e enchia os céus.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Sua descida amorosa até o homem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não fez mudar sua suprema morada.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Era o divino parto da Virgem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que ele ouvia cantar: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587744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790C5D9-2755-48F9-8562-7D2949E87966}"/>
              </a:ext>
            </a:extLst>
          </p:cNvPr>
          <p:cNvSpPr/>
          <p:nvPr/>
        </p:nvSpPr>
        <p:spPr>
          <a:xfrm>
            <a:off x="2629545" y="847291"/>
            <a:ext cx="65609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0" i="0" dirty="0" smtClean="0">
                <a:solidFill>
                  <a:srgbClr val="333333"/>
                </a:solidFill>
                <a:effectLst/>
                <a:latin typeface="Lucida Grande"/>
              </a:rPr>
              <a:t>Ave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, morada do Deus infinito!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ó porta do augusto mistério!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mensagem que inquieta os descrentes!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ufania e segurança dos crentes!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veículo santo do Altíssimo Filho!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mansão gloriosa do Verbo encarnado!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da virgem e mãe as grandezas reúnes!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os contrários a um fim tão igual consorcias!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o pecado de Adão dissolveste!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por ti foi o céu reaberto!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ó chave do reino de Cristo!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esperança dos bens sempiternos!</a:t>
            </a:r>
            <a:b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Virgem e esposa!</a:t>
            </a:r>
          </a:p>
        </p:txBody>
      </p:sp>
    </p:spTree>
    <p:extLst>
      <p:ext uri="{BB962C8B-B14F-4D97-AF65-F5344CB8AC3E}">
        <p14:creationId xmlns:p14="http://schemas.microsoft.com/office/powerpoint/2010/main" xmlns="" val="3839065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6B08857-19A9-4A27-A795-743684DBD162}"/>
              </a:ext>
            </a:extLst>
          </p:cNvPr>
          <p:cNvSpPr/>
          <p:nvPr/>
        </p:nvSpPr>
        <p:spPr>
          <a:xfrm>
            <a:off x="5879531" y="447972"/>
            <a:ext cx="3017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0" dirty="0">
                <a:solidFill>
                  <a:srgbClr val="333333"/>
                </a:solidFill>
                <a:effectLst/>
                <a:latin typeface="Lucida Grande"/>
              </a:rPr>
              <a:t>ANTÍFONA VIII</a:t>
            </a:r>
            <a:endParaRPr lang="pt-BR" sz="3200" b="1" dirty="0"/>
          </a:p>
        </p:txBody>
      </p:sp>
      <p:pic>
        <p:nvPicPr>
          <p:cNvPr id="13314" name="Picture 2" descr="http://www.latheotokos.it/programmi/AKATHISTOS/images/16.jpg">
            <a:extLst>
              <a:ext uri="{FF2B5EF4-FFF2-40B4-BE49-F238E27FC236}">
                <a16:creationId xmlns:a16="http://schemas.microsoft.com/office/drawing/2014/main" xmlns="" id="{F1C046F5-7CF4-46BD-B6BA-A7834CF2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117" y="1202370"/>
            <a:ext cx="3524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22928" y="1766807"/>
            <a:ext cx="61063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Toda a multidão dos anjos,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admirada, contempla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o mistério de Deus encarnado.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Ao senhor inacessível,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feito homem, admira-o, acessível,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caminhar pelas sendas humanas,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ouvindo cantar: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Aleluia! (3 vezes</a:t>
            </a: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609465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1598218-D170-401C-A7B9-06054C951142}"/>
              </a:ext>
            </a:extLst>
          </p:cNvPr>
          <p:cNvSpPr/>
          <p:nvPr/>
        </p:nvSpPr>
        <p:spPr>
          <a:xfrm>
            <a:off x="2688918" y="237663"/>
            <a:ext cx="7805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0" dirty="0">
                <a:solidFill>
                  <a:srgbClr val="333333"/>
                </a:solidFill>
                <a:effectLst/>
                <a:latin typeface="Lucida Grande"/>
              </a:rPr>
              <a:t>«O Mistério do Parto Virginal de Maria»</a:t>
            </a:r>
            <a:endParaRPr lang="pt-BR" sz="3200" b="1" dirty="0"/>
          </a:p>
        </p:txBody>
      </p:sp>
      <p:pic>
        <p:nvPicPr>
          <p:cNvPr id="3" name="Picture 2" descr="http://www.latheotokos.it/programmi/AKATHISTOS/images/17.jpg">
            <a:extLst>
              <a:ext uri="{FF2B5EF4-FFF2-40B4-BE49-F238E27FC236}">
                <a16:creationId xmlns:a16="http://schemas.microsoft.com/office/drawing/2014/main" xmlns="" id="{EA5C7F2E-060E-45AC-A012-E9FCB3F4D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57" y="1007390"/>
            <a:ext cx="3760196" cy="487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417017" y="1937288"/>
            <a:ext cx="72997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Os eloqüentes oradores,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como peixes emudecem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diante de ti, santa Mãe do Verbo.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Não compreendem como foi possível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permanecer Virgem depois de ser Mãe.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Nós, teus devotos, o prodígio admiramos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e com fé proclamamo</a:t>
            </a:r>
            <a:r>
              <a:rPr lang="pt-BR" dirty="0" smtClean="0">
                <a:solidFill>
                  <a:srgbClr val="333333"/>
                </a:solidFill>
                <a:latin typeface="Lucida Grande"/>
              </a:rPr>
              <a:t>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49411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303C5E3-60E1-492C-BA65-516F40AF1DBB}"/>
              </a:ext>
            </a:extLst>
          </p:cNvPr>
          <p:cNvSpPr/>
          <p:nvPr/>
        </p:nvSpPr>
        <p:spPr>
          <a:xfrm>
            <a:off x="1937289" y="588935"/>
            <a:ext cx="82915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i="0" dirty="0" smtClean="0">
                <a:solidFill>
                  <a:srgbClr val="333333"/>
                </a:solidFill>
                <a:effectLst/>
                <a:latin typeface="Lucida Grande"/>
              </a:rPr>
              <a:t>Ave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, sacrário da ciência divina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tesouro da fiel providência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os sapientes afirmas ignaros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os loquazes revelas vazios.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convences de inane a astuciosa palavra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que tornas sem nexo os criadores dos mitos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os astutos sofismas dos gregos desfazes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replenas as redes dos bons pescadores.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nos livras da imensa ignorância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iluminas inúmeras mentes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batel dos que querem salvar-se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porto dos nautas da vida.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Virgem e esposa!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554659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E7D9269D-0D15-41C9-BB36-8DD7EEA8E3D3}"/>
              </a:ext>
            </a:extLst>
          </p:cNvPr>
          <p:cNvSpPr/>
          <p:nvPr/>
        </p:nvSpPr>
        <p:spPr>
          <a:xfrm>
            <a:off x="3427462" y="260573"/>
            <a:ext cx="3440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i="0" dirty="0">
                <a:solidFill>
                  <a:srgbClr val="333333"/>
                </a:solidFill>
                <a:effectLst/>
                <a:latin typeface="Lucida Grande"/>
              </a:rPr>
              <a:t>ANTÍFONA IX</a:t>
            </a:r>
            <a:endParaRPr lang="pt-BR" sz="4000" b="1" dirty="0"/>
          </a:p>
        </p:txBody>
      </p:sp>
      <p:pic>
        <p:nvPicPr>
          <p:cNvPr id="15362" name="Picture 2" descr="http://www.latheotokos.it/programmi/AKATHISTOS/images/18.jpg">
            <a:extLst>
              <a:ext uri="{FF2B5EF4-FFF2-40B4-BE49-F238E27FC236}">
                <a16:creationId xmlns:a16="http://schemas.microsoft.com/office/drawing/2014/main" xmlns="" id="{91D71C7B-8D41-4585-8901-046E9DF2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936" y="1421970"/>
            <a:ext cx="3524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52448" y="1844297"/>
            <a:ext cx="62923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Para salvar o mundo,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o Criador de todas as coisas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quis vir a ele.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Sendo Deus, tornou-se nosso Pastor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e apareceu entre nós como Cordeiro.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Sendo homem, atrai a si os homens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e como Deus ouve cantar: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Aleluia! (3 vezes)</a:t>
            </a:r>
            <a:endParaRPr lang="pt-BR" sz="2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73039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894194D-2558-485C-AF15-55138F666299}"/>
              </a:ext>
            </a:extLst>
          </p:cNvPr>
          <p:cNvSpPr/>
          <p:nvPr/>
        </p:nvSpPr>
        <p:spPr>
          <a:xfrm>
            <a:off x="4479024" y="244544"/>
            <a:ext cx="7516801" cy="5509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0" dirty="0">
                <a:solidFill>
                  <a:srgbClr val="333333"/>
                </a:solidFill>
                <a:effectLst/>
                <a:latin typeface="Lucida Grande"/>
              </a:rPr>
              <a:t>IV Estação: </a:t>
            </a:r>
            <a:endParaRPr lang="pt-BR" sz="3200" b="1" i="0" dirty="0" smtClean="0">
              <a:solidFill>
                <a:srgbClr val="333333"/>
              </a:solidFill>
              <a:effectLst/>
              <a:latin typeface="Lucida Grande"/>
            </a:endParaRPr>
          </a:p>
          <a:p>
            <a:endParaRPr lang="pt-BR" sz="3200" b="1" i="0" dirty="0" smtClean="0">
              <a:solidFill>
                <a:srgbClr val="333333"/>
              </a:solidFill>
              <a:effectLst/>
              <a:latin typeface="Lucida Grande"/>
            </a:endParaRPr>
          </a:p>
          <a:p>
            <a:r>
              <a:rPr lang="pt-BR" sz="3200" b="0" i="0" dirty="0" smtClean="0">
                <a:solidFill>
                  <a:srgbClr val="333333"/>
                </a:solidFill>
                <a:effectLst/>
                <a:latin typeface="Lucida Grande"/>
              </a:rPr>
              <a:t>«</a:t>
            </a: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Maria: Modelo de Pureza e Santidade</a:t>
            </a:r>
            <a:r>
              <a:rPr lang="pt-BR" sz="3200" b="0" i="0" dirty="0" smtClean="0">
                <a:solidFill>
                  <a:srgbClr val="333333"/>
                </a:solidFill>
                <a:effectLst/>
                <a:latin typeface="Lucida Grande"/>
              </a:rPr>
              <a:t>»</a:t>
            </a:r>
          </a:p>
          <a:p>
            <a:endParaRPr lang="pt-BR" sz="3200" b="0" i="0" dirty="0" smtClean="0">
              <a:solidFill>
                <a:srgbClr val="333333"/>
              </a:solidFill>
              <a:effectLst/>
              <a:latin typeface="Lucida Grande"/>
            </a:endParaRPr>
          </a:p>
          <a:p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Ó Virgem, Mãe de Cristo,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vindo morar em teu seio,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o divino Criador te fez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o baluarte das virgens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e de quantos a ti recorrem.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Ele nos convida a cantar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em tua honra, ó Ilibada:</a:t>
            </a:r>
            <a:endParaRPr lang="pt-BR" sz="3200" dirty="0"/>
          </a:p>
        </p:txBody>
      </p:sp>
      <p:pic>
        <p:nvPicPr>
          <p:cNvPr id="16388" name="Picture 4" descr="http://www.latheotokos.it/programmi/AKATHISTOS/images/19.jpg">
            <a:extLst>
              <a:ext uri="{FF2B5EF4-FFF2-40B4-BE49-F238E27FC236}">
                <a16:creationId xmlns:a16="http://schemas.microsoft.com/office/drawing/2014/main" xmlns="" id="{43756E31-9904-4D0C-A74D-56F9232B4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060" y="957984"/>
            <a:ext cx="4048024" cy="525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7867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52D5A87-F476-4104-AE9D-C4A3F5B61E68}"/>
              </a:ext>
            </a:extLst>
          </p:cNvPr>
          <p:cNvSpPr/>
          <p:nvPr/>
        </p:nvSpPr>
        <p:spPr>
          <a:xfrm>
            <a:off x="1844298" y="271882"/>
            <a:ext cx="8896027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pilar da integral virgindade!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porta de quem quer salvar-se!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mestra das coisas sagradas!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doadora da Graça Divina!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dá a vida nova aos nascidos na culpa!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instrutora das mentes que estavam dispersas!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tu expulsas aqueles que a mente corrompe!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Mãe de Jesus, semeador de almas castas.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tálamo em núpcias virgíneas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que os crentes com Deus concilias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ideal pedagoga das virgens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que os santos recobres de bênçãos.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Virgem e esposa!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40051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1174BF0-3186-4E91-977E-B1C1741696B3}"/>
              </a:ext>
            </a:extLst>
          </p:cNvPr>
          <p:cNvSpPr/>
          <p:nvPr/>
        </p:nvSpPr>
        <p:spPr>
          <a:xfrm>
            <a:off x="5532895" y="145351"/>
            <a:ext cx="605983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0" dirty="0">
                <a:solidFill>
                  <a:srgbClr val="333333"/>
                </a:solidFill>
                <a:effectLst/>
                <a:latin typeface="Lucida Grande"/>
              </a:rPr>
              <a:t>ANTÍFONA </a:t>
            </a:r>
            <a:r>
              <a:rPr lang="pt-BR" sz="3600" b="1" i="0" dirty="0" smtClean="0">
                <a:solidFill>
                  <a:srgbClr val="333333"/>
                </a:solidFill>
                <a:effectLst/>
                <a:latin typeface="Lucida Grande"/>
              </a:rPr>
              <a:t>X</a:t>
            </a:r>
          </a:p>
          <a:p>
            <a:pPr algn="ctr"/>
            <a:endParaRPr lang="pt-BR" sz="3600" b="1" dirty="0" smtClean="0">
              <a:solidFill>
                <a:srgbClr val="333333"/>
              </a:solidFill>
              <a:latin typeface="Lucida Grande"/>
            </a:endParaRPr>
          </a:p>
          <a:p>
            <a:pPr algn="ctr"/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É sempre inferior o canto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que presuma engrandecer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as tuas inúmeras virtudes.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Tantos como é a areia da praia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podem ser os nossos hinos, ó Rei Santo,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porém, nunca alcançariam as graças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que destes a quem canta: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Aleluia! (3 vezes</a:t>
            </a: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)</a:t>
            </a:r>
            <a:endParaRPr lang="pt-BR" sz="3600" b="1" dirty="0"/>
          </a:p>
        </p:txBody>
      </p:sp>
      <p:pic>
        <p:nvPicPr>
          <p:cNvPr id="17412" name="Picture 4" descr="http://www.latheotokos.it/programmi/AKATHISTOS/images/20.jpg">
            <a:extLst>
              <a:ext uri="{FF2B5EF4-FFF2-40B4-BE49-F238E27FC236}">
                <a16:creationId xmlns:a16="http://schemas.microsoft.com/office/drawing/2014/main" xmlns="" id="{2C7776A0-7E2D-48AE-A8B0-6E543CF3D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37" y="324991"/>
            <a:ext cx="4876799" cy="63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9413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E748A00-D75F-4962-94A9-DED92C36C428}"/>
              </a:ext>
            </a:extLst>
          </p:cNvPr>
          <p:cNvSpPr/>
          <p:nvPr/>
        </p:nvSpPr>
        <p:spPr>
          <a:xfrm>
            <a:off x="2128723" y="245290"/>
            <a:ext cx="8392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i="0" dirty="0">
                <a:solidFill>
                  <a:srgbClr val="333333"/>
                </a:solidFill>
                <a:effectLst/>
                <a:latin typeface="Lucida Grande"/>
              </a:rPr>
              <a:t>«Maria, Mãe de Quem Nasce a Igreja»</a:t>
            </a:r>
            <a:endParaRPr lang="pt-BR" sz="3600" b="1" dirty="0"/>
          </a:p>
        </p:txBody>
      </p:sp>
      <p:pic>
        <p:nvPicPr>
          <p:cNvPr id="18434" name="Picture 2" descr="http://www.latheotokos.it/programmi/AKATHISTOS/images/21.jpg">
            <a:extLst>
              <a:ext uri="{FF2B5EF4-FFF2-40B4-BE49-F238E27FC236}">
                <a16:creationId xmlns:a16="http://schemas.microsoft.com/office/drawing/2014/main" xmlns="" id="{6132D8D2-8201-4BE5-8E86-8C58DEEC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78" y="1348352"/>
            <a:ext cx="4062022" cy="526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974957" y="2216257"/>
            <a:ext cx="66177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Como tocha luminosa</a:t>
            </a:r>
            <a:br>
              <a:rPr lang="pt-BR" sz="32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a iluminar os que jazem nas trevas,</a:t>
            </a:r>
            <a:br>
              <a:rPr lang="pt-BR" sz="32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resplandece a Virgem Maria.</a:t>
            </a:r>
            <a:br>
              <a:rPr lang="pt-BR" sz="32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Foi ela que acendeu a Luz eterna.</a:t>
            </a:r>
            <a:br>
              <a:rPr lang="pt-BR" sz="32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Seu fulgor ilumina as mentes</a:t>
            </a:r>
            <a:br>
              <a:rPr lang="pt-BR" sz="32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e é guia à sabedoria divina,</a:t>
            </a:r>
            <a:br>
              <a:rPr lang="pt-BR" sz="32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3200" dirty="0" smtClean="0">
                <a:solidFill>
                  <a:srgbClr val="333333"/>
                </a:solidFill>
                <a:latin typeface="Lucida Grande"/>
              </a:rPr>
              <a:t>inspirando este canto: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47257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7424" y="470415"/>
            <a:ext cx="1087980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 estrutura métrica do texto original é de uma suma perfeição, de difícil tradução para outras línguas. As </a:t>
            </a:r>
            <a:r>
              <a:rPr lang="pt-BR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24 ESTROFES </a:t>
            </a:r>
            <a:r>
              <a:rPr lang="pt-BR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pt-BR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 compõem (umas mais longas, outras mais breves, alternadamente) se distribuem por igual </a:t>
            </a:r>
            <a:r>
              <a:rPr lang="pt-BR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em duas partes</a:t>
            </a:r>
            <a:r>
              <a:rPr lang="pt-BR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UMA EVANGÉLICA </a:t>
            </a:r>
            <a:r>
              <a:rPr lang="pt-BR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pt-BR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OUTRA DOGMÁTICA</a:t>
            </a:r>
            <a:r>
              <a:rPr lang="pt-BR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 primeira parte representa a narração evangélica em uma série de quadros que vão desde </a:t>
            </a:r>
            <a:r>
              <a:rPr lang="pt-BR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 Anunciação de Maria até o Encontro de Maria com Simeão no templo de Jerusalém</a:t>
            </a:r>
            <a:r>
              <a:rPr lang="pt-BR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A segunda parte expõe os principais artigos da fé mariana da Igreja: </a:t>
            </a:r>
            <a:r>
              <a:rPr lang="pt-BR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virgindade perpétua, maternidade divina, medianeira das graças celestiais</a:t>
            </a:r>
            <a:r>
              <a:rPr lang="pt-BR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pt-BR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O HINO AKATHISTOS É COMUM A TODOS OS CRISTÃOS DE RITO BIZANTINO, ORTODOXOS E CATÓLICOS. </a:t>
            </a:r>
            <a:r>
              <a:rPr lang="pt-BR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Constitui </a:t>
            </a:r>
            <a:r>
              <a:rPr lang="pt-BR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pois, </a:t>
            </a:r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uma antiga e solene ponte para a plena comunhão entre a Igreja do Oriente e do Ocidente</a:t>
            </a:r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b="1" dirty="0" smtClean="0">
                <a:solidFill>
                  <a:srgbClr val="FF0000"/>
                </a:solidFill>
                <a:latin typeface="Lucida Grande"/>
              </a:rPr>
              <a:t> </a:t>
            </a:r>
            <a:endParaRPr lang="pt-BR" b="1" dirty="0">
              <a:solidFill>
                <a:srgbClr val="FF0000"/>
              </a:solidFill>
              <a:latin typeface="Lucida Grand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F2182FF-7B7F-4865-AE9B-0A853BC1EED5}"/>
              </a:ext>
            </a:extLst>
          </p:cNvPr>
          <p:cNvSpPr/>
          <p:nvPr/>
        </p:nvSpPr>
        <p:spPr>
          <a:xfrm>
            <a:off x="1239864" y="335846"/>
            <a:ext cx="934547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pt-BR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do místico sol o lampejo!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astro da flama perene!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clarão que iluminas as almas!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trovão a assustar o inimigo.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tu fazes luzir esplendor fulgurante!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transbordas o rio com mil afluentes!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figura das águas do santo batismo!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tu lavas as manchas de nossos pecados.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lavacro que iliba a consciência!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taça que infunde alegria!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o perfume de Cristo recendes!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vida do sacro banquete.</a:t>
            </a:r>
            <a:b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Virgem e esposa</a:t>
            </a:r>
            <a:r>
              <a:rPr lang="pt-BR" sz="2800" b="0" i="0" dirty="0" smtClean="0">
                <a:solidFill>
                  <a:srgbClr val="333333"/>
                </a:solidFill>
                <a:effectLst/>
                <a:latin typeface="Lucida Grande"/>
              </a:rPr>
              <a:t>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64710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C1A8139-2AEC-4C32-90D1-B60C5EB22169}"/>
              </a:ext>
            </a:extLst>
          </p:cNvPr>
          <p:cNvSpPr/>
          <p:nvPr/>
        </p:nvSpPr>
        <p:spPr>
          <a:xfrm>
            <a:off x="6593407" y="371655"/>
            <a:ext cx="3440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i="0" dirty="0">
                <a:solidFill>
                  <a:srgbClr val="333333"/>
                </a:solidFill>
                <a:effectLst/>
                <a:latin typeface="Lucida Grande"/>
              </a:rPr>
              <a:t>ANTÍFONA XI</a:t>
            </a:r>
            <a:endParaRPr lang="pt-BR" sz="4000" b="1" dirty="0"/>
          </a:p>
        </p:txBody>
      </p:sp>
      <p:pic>
        <p:nvPicPr>
          <p:cNvPr id="19458" name="Picture 2" descr="http://www.latheotokos.it/programmi/AKATHISTOS/images/22.jpg">
            <a:extLst>
              <a:ext uri="{FF2B5EF4-FFF2-40B4-BE49-F238E27FC236}">
                <a16:creationId xmlns:a16="http://schemas.microsoft.com/office/drawing/2014/main" xmlns="" id="{C86DBB27-3483-4B8F-8FBE-7DF94CD99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38" y="665126"/>
            <a:ext cx="4339526" cy="56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160936" y="1596325"/>
            <a:ext cx="66797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Querendo nos perdoar o primeiro pecado,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Aquele que paga as dívidas de todos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busca asilo no meio dos seus trânsfugas,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exilando-se livremente do céu.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Rasgando o antigo rescrito,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ouve cantar: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Aleluia! (3 vezes)</a:t>
            </a:r>
            <a:endParaRPr lang="pt-BR" sz="2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183506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193CFF1-7BA5-4F30-8156-6E9E4E73A7B7}"/>
              </a:ext>
            </a:extLst>
          </p:cNvPr>
          <p:cNvSpPr/>
          <p:nvPr/>
        </p:nvSpPr>
        <p:spPr>
          <a:xfrm>
            <a:off x="3543428" y="239331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b="1" i="0" dirty="0">
                <a:solidFill>
                  <a:srgbClr val="333333"/>
                </a:solidFill>
                <a:effectLst/>
                <a:latin typeface="Lucida Grande"/>
              </a:rPr>
              <a:t>«Maria, Protetora e Auxílio de Todos os Cristãos»</a:t>
            </a:r>
          </a:p>
          <a:p>
            <a:r>
              <a:rPr lang="pt-BR" b="0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pt-BR" b="0" i="0" dirty="0">
                <a:solidFill>
                  <a:srgbClr val="333333"/>
                </a:solidFill>
                <a:effectLst/>
                <a:latin typeface="Lucida Grande"/>
              </a:rPr>
            </a:br>
            <a:endParaRPr lang="pt-BR" dirty="0"/>
          </a:p>
        </p:txBody>
      </p:sp>
      <p:pic>
        <p:nvPicPr>
          <p:cNvPr id="20482" name="Picture 2" descr="http://www.latheotokos.it/programmi/AKATHISTOS/images/23.jpg">
            <a:extLst>
              <a:ext uri="{FF2B5EF4-FFF2-40B4-BE49-F238E27FC236}">
                <a16:creationId xmlns:a16="http://schemas.microsoft.com/office/drawing/2014/main" xmlns="" id="{A4CAB96C-395A-4A5E-9BF0-7823BA70F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827" y="1121878"/>
            <a:ext cx="3836011" cy="497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556502" y="2169763"/>
            <a:ext cx="67262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Glorificando o teu parto,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todo o universo te louva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qual tabernáculo vivente, ó Senhora.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Colocando sua morada no teu seio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Aquele que segura tudo em sua mão,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o Senhor, te fez santa e gloriosa,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e nos convida a te louvar: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406138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77DD895-F3F5-4B39-80B3-03DC7592824F}"/>
              </a:ext>
            </a:extLst>
          </p:cNvPr>
          <p:cNvSpPr/>
          <p:nvPr/>
        </p:nvSpPr>
        <p:spPr>
          <a:xfrm>
            <a:off x="2712203" y="581848"/>
            <a:ext cx="71447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i="0" dirty="0" smtClean="0">
                <a:solidFill>
                  <a:srgbClr val="333333"/>
                </a:solidFill>
                <a:effectLst/>
                <a:latin typeface="Lucida Grande"/>
              </a:rPr>
              <a:t>Ave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, ó casa de Deus e do Verbo!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santa mais santa que os santos!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no espírito, arca dourada!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infinito tesouro de vida.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precioso diadema dos reis piedosos!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louvor glorioso dos pios sacerdotes!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ó torre inconcussa da Igreja de Cristo!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tu és baluarte invencível do império.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troféus por ti conquistados!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por ti o inimigo é vencido!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remédio do corpo doente!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tu és a salvação de minha alma!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Virgem e esposa!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330122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EC3D11D-8CFB-4AC4-92D5-1139EFDBE9E5}"/>
              </a:ext>
            </a:extLst>
          </p:cNvPr>
          <p:cNvSpPr/>
          <p:nvPr/>
        </p:nvSpPr>
        <p:spPr>
          <a:xfrm>
            <a:off x="6928168" y="330990"/>
            <a:ext cx="2904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i="0" dirty="0">
                <a:solidFill>
                  <a:srgbClr val="333333"/>
                </a:solidFill>
                <a:effectLst/>
                <a:latin typeface="Lucida Grande"/>
              </a:rPr>
              <a:t>ANTÍFONA XI</a:t>
            </a: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I</a:t>
            </a:r>
            <a:endParaRPr lang="pt-BR" sz="3200" dirty="0"/>
          </a:p>
        </p:txBody>
      </p:sp>
      <p:pic>
        <p:nvPicPr>
          <p:cNvPr id="21506" name="Picture 2" descr="http://www.latheotokos.it/programmi/AKATHISTOS/images/24.jpg">
            <a:extLst>
              <a:ext uri="{FF2B5EF4-FFF2-40B4-BE49-F238E27FC236}">
                <a16:creationId xmlns:a16="http://schemas.microsoft.com/office/drawing/2014/main" xmlns="" id="{A8058986-DF44-4255-9E53-5CB28ED9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978" y="212709"/>
            <a:ext cx="4915835" cy="63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01898" y="1270861"/>
            <a:ext cx="62768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Digna de todo louvor,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Santa Mãe do Verbo,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Santíssimo entre todos os Santos,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recebe, nesse canto, a nossa oferta.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Salva o mundo de todo perigo;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de todos os males e dos castigos futuros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1ivra-nos, a nós que cantamos:</a:t>
            </a:r>
            <a:br>
              <a:rPr lang="pt-BR" sz="2800" dirty="0" smtClean="0">
                <a:solidFill>
                  <a:srgbClr val="333333"/>
                </a:solidFill>
                <a:latin typeface="Lucida Grande"/>
              </a:rPr>
            </a:br>
            <a:r>
              <a:rPr lang="pt-BR" sz="2800" dirty="0" smtClean="0">
                <a:solidFill>
                  <a:srgbClr val="333333"/>
                </a:solidFill>
                <a:latin typeface="Lucida Grande"/>
              </a:rPr>
              <a:t>Aleluia! (3 vezes)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682065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81D5D61-0C00-4833-9590-66D8C4552524}"/>
              </a:ext>
            </a:extLst>
          </p:cNvPr>
          <p:cNvSpPr/>
          <p:nvPr/>
        </p:nvSpPr>
        <p:spPr>
          <a:xfrm>
            <a:off x="1394846" y="389956"/>
            <a:ext cx="939197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E repete-se novamente o </a:t>
            </a:r>
            <a:r>
              <a:rPr lang="pt-BR" sz="2400" b="0" i="0" dirty="0" err="1">
                <a:solidFill>
                  <a:srgbClr val="333333"/>
                </a:solidFill>
                <a:effectLst/>
                <a:latin typeface="Lucida Grande"/>
              </a:rPr>
              <a:t>tropário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:</a:t>
            </a:r>
          </a:p>
          <a:p>
            <a:pPr algn="ctr"/>
            <a:r>
              <a:rPr lang="pt-BR" b="0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pt-BR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3200" b="1" i="0" dirty="0">
                <a:solidFill>
                  <a:srgbClr val="333333"/>
                </a:solidFill>
                <a:effectLst/>
                <a:latin typeface="Lucida Grande"/>
              </a:rPr>
              <a:t>TROPÁRIO</a:t>
            </a:r>
          </a:p>
          <a:p>
            <a:pPr algn="ctr"/>
            <a:r>
              <a:rPr lang="pt-BR" b="0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pt-BR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A ti Maria, como ao general invencível,</a:t>
            </a:r>
            <a:b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meus cantos de vitória.</a:t>
            </a:r>
            <a:b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A ti, que me livraste de meus males,</a:t>
            </a:r>
            <a:b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ofereço meus cantos de reconhecimento.</a:t>
            </a:r>
            <a:b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Pois que tens uma força invencível,</a:t>
            </a:r>
            <a:b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livra-me de toda espécie de perigos,</a:t>
            </a:r>
            <a:b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a fim de que te aclame:</a:t>
            </a:r>
            <a:b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Aleluia! (3 vezes</a:t>
            </a:r>
            <a:r>
              <a:rPr lang="pt-BR" sz="3200" b="0" i="0" dirty="0" smtClean="0">
                <a:solidFill>
                  <a:srgbClr val="333333"/>
                </a:solidFill>
                <a:effectLst/>
                <a:latin typeface="Lucida Grande"/>
              </a:rPr>
              <a:t>)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382021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aveluz.com/hino20.jpg">
            <a:extLst>
              <a:ext uri="{FF2B5EF4-FFF2-40B4-BE49-F238E27FC236}">
                <a16:creationId xmlns:a16="http://schemas.microsoft.com/office/drawing/2014/main" xmlns="" id="{483C1B3C-6D17-4B9B-BDB3-24CC1C02A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068" y="122612"/>
            <a:ext cx="4344481" cy="646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290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205D939-00C4-4F2E-9797-3170DD04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38EE4E44-1403-472B-8C01-D354CB8F5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60" name="Picture 8" descr="https://www.aveluz.com/hino2.jpg">
            <a:extLst>
              <a:ext uri="{FF2B5EF4-FFF2-40B4-BE49-F238E27FC236}">
                <a16:creationId xmlns:a16="http://schemas.microsoft.com/office/drawing/2014/main" xmlns="" id="{A2329A85-77F2-407C-BA9D-6429C1E5B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00" r="-1" b="11076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83CCE40-4C5F-42D3-86D9-7892AD1E9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8" name="Picture 6" descr="https://www.aveluz.com/hino1.jpg">
            <a:extLst>
              <a:ext uri="{FF2B5EF4-FFF2-40B4-BE49-F238E27FC236}">
                <a16:creationId xmlns:a16="http://schemas.microsoft.com/office/drawing/2014/main" xmlns="" id="{DD707D35-7EDF-43F5-A951-35F551FBB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90" r="-1" b="3185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9806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205D939-00C4-4F2E-9797-3170DD04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8EE4E44-1403-472B-8C01-D354CB8F5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https://www.aveluz.com/hino3.jpg">
            <a:extLst>
              <a:ext uri="{FF2B5EF4-FFF2-40B4-BE49-F238E27FC236}">
                <a16:creationId xmlns:a16="http://schemas.microsoft.com/office/drawing/2014/main" xmlns="" id="{0EC55450-F5F5-470E-9CA2-75C164ABB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16375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83CCE40-4C5F-42D3-86D9-7892AD1E9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0" name="Picture 4" descr="https://www.aveluz.com/hino5.jpg">
            <a:extLst>
              <a:ext uri="{FF2B5EF4-FFF2-40B4-BE49-F238E27FC236}">
                <a16:creationId xmlns:a16="http://schemas.microsoft.com/office/drawing/2014/main" xmlns="" id="{F21820D8-A200-412C-830A-9C832D4BD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6" r="-1" b="7270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534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7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 descr="http://www.latheotokos.it/programmi/AKATHISTOS/images/7.jpg">
            <a:extLst>
              <a:ext uri="{FF2B5EF4-FFF2-40B4-BE49-F238E27FC236}">
                <a16:creationId xmlns:a16="http://schemas.microsoft.com/office/drawing/2014/main" xmlns="" id="{DBCA36A1-CB9E-4DA8-87B9-8343EA8AD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41067" y="643467"/>
            <a:ext cx="428972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ttp://www.latheotokos.it/programmi/AKATHISTOS/images/6.jpg">
            <a:extLst>
              <a:ext uri="{FF2B5EF4-FFF2-40B4-BE49-F238E27FC236}">
                <a16:creationId xmlns:a16="http://schemas.microsoft.com/office/drawing/2014/main" xmlns="" id="{0CCE975F-08D9-4A2C-B9DD-956DF85D6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61212" y="643467"/>
            <a:ext cx="428972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36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190ED47-7F29-4125-B64D-1F4AC6B60B50}"/>
              </a:ext>
            </a:extLst>
          </p:cNvPr>
          <p:cNvSpPr/>
          <p:nvPr/>
        </p:nvSpPr>
        <p:spPr>
          <a:xfrm>
            <a:off x="5131954" y="1221938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TROPÁRIO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 ti, Maria, como ao general invencível,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meus cantos de vitória!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 ti, que me livraste de meus males,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ofereço meus cantos de reconhecimento!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Pois que tens uma força invencível,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livra-me de toda espécie de perigos,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 fim de que te aclame: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Ave, Virgem e Esposa!</a:t>
            </a:r>
            <a:endParaRPr lang="pt-BR" sz="2800" dirty="0"/>
          </a:p>
        </p:txBody>
      </p:sp>
      <p:pic>
        <p:nvPicPr>
          <p:cNvPr id="3074" name="Picture 2" descr="https://www.aveluz.com/hino1.jpg">
            <a:extLst>
              <a:ext uri="{FF2B5EF4-FFF2-40B4-BE49-F238E27FC236}">
                <a16:creationId xmlns:a16="http://schemas.microsoft.com/office/drawing/2014/main" xmlns="" id="{330C7B0B-613F-4DE6-BB0E-B0D692AF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889" y="1388660"/>
            <a:ext cx="3524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0373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www.latheotokos.it/programmi/AKATHISTOS/images/8.jpg">
            <a:extLst>
              <a:ext uri="{FF2B5EF4-FFF2-40B4-BE49-F238E27FC236}">
                <a16:creationId xmlns:a16="http://schemas.microsoft.com/office/drawing/2014/main" xmlns="" id="{A6A0A85E-B5B9-4BC1-B079-EE33FCB9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41067" y="643467"/>
            <a:ext cx="428972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8" name="Picture 4" descr="http://www.latheotokos.it/programmi/AKATHISTOS/images/9.jpg">
            <a:extLst>
              <a:ext uri="{FF2B5EF4-FFF2-40B4-BE49-F238E27FC236}">
                <a16:creationId xmlns:a16="http://schemas.microsoft.com/office/drawing/2014/main" xmlns="" id="{9ABACCCE-F205-417C-B36E-B36784F32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54248" y="643467"/>
            <a:ext cx="430364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324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http://www.latheotokos.it/programmi/AKATHISTOS/images/10.jpg">
            <a:extLst>
              <a:ext uri="{FF2B5EF4-FFF2-40B4-BE49-F238E27FC236}">
                <a16:creationId xmlns:a16="http://schemas.microsoft.com/office/drawing/2014/main" xmlns="" id="{11AFC9A3-C767-464B-B62F-3D9547ABB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41067" y="643467"/>
            <a:ext cx="428972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2" name="Picture 4" descr="http://www.latheotokos.it/programmi/AKATHISTOS/images/11.jpg">
            <a:extLst>
              <a:ext uri="{FF2B5EF4-FFF2-40B4-BE49-F238E27FC236}">
                <a16:creationId xmlns:a16="http://schemas.microsoft.com/office/drawing/2014/main" xmlns="" id="{78B10107-17C5-4B21-9EA4-5452C234A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61212" y="643467"/>
            <a:ext cx="428972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321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6" name="Picture 4" descr="https://www.aveluz.com/hino13.jpg">
            <a:extLst>
              <a:ext uri="{FF2B5EF4-FFF2-40B4-BE49-F238E27FC236}">
                <a16:creationId xmlns:a16="http://schemas.microsoft.com/office/drawing/2014/main" xmlns="" id="{BA794090-7E9C-4045-9247-2A83BE9C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41067" y="643467"/>
            <a:ext cx="428972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http://www.latheotokos.it/programmi/AKATHISTOS/images/12.jpg">
            <a:extLst>
              <a:ext uri="{FF2B5EF4-FFF2-40B4-BE49-F238E27FC236}">
                <a16:creationId xmlns:a16="http://schemas.microsoft.com/office/drawing/2014/main" xmlns="" id="{545E2985-F48E-49F0-951C-918B31143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61212" y="643467"/>
            <a:ext cx="428972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7697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3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http://www.latheotokos.it/programmi/AKATHISTOS/images/14.jpg">
            <a:extLst>
              <a:ext uri="{FF2B5EF4-FFF2-40B4-BE49-F238E27FC236}">
                <a16:creationId xmlns:a16="http://schemas.microsoft.com/office/drawing/2014/main" xmlns="" id="{38873F15-C20E-45BC-8F88-072018ECE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16467"/>
          <a:stretch/>
        </p:blipFill>
        <p:spPr bwMode="auto">
          <a:xfrm>
            <a:off x="6421035" y="646520"/>
            <a:ext cx="5129784" cy="55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00" name="Picture 4" descr="http://www.latheotokos.it/programmi/AKATHISTOS/images/15.jpg">
            <a:extLst>
              <a:ext uri="{FF2B5EF4-FFF2-40B4-BE49-F238E27FC236}">
                <a16:creationId xmlns:a16="http://schemas.microsoft.com/office/drawing/2014/main" xmlns="" id="{3AC90CAE-BB05-47D9-8DA6-A5CC6E289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09" r="-1" b="7358"/>
          <a:stretch/>
        </p:blipFill>
        <p:spPr bwMode="auto">
          <a:xfrm>
            <a:off x="641180" y="646520"/>
            <a:ext cx="5129784" cy="55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80537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3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http://www.latheotokos.it/programmi/AKATHISTOS/images/16.jpg">
            <a:extLst>
              <a:ext uri="{FF2B5EF4-FFF2-40B4-BE49-F238E27FC236}">
                <a16:creationId xmlns:a16="http://schemas.microsoft.com/office/drawing/2014/main" xmlns="" id="{72F900E9-B615-48E4-92CD-1522C552F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16467"/>
          <a:stretch/>
        </p:blipFill>
        <p:spPr bwMode="auto">
          <a:xfrm>
            <a:off x="6421035" y="646520"/>
            <a:ext cx="5129784" cy="55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4" name="Picture 4" descr="http://www.latheotokos.it/programmi/AKATHISTOS/images/17.jpg">
            <a:extLst>
              <a:ext uri="{FF2B5EF4-FFF2-40B4-BE49-F238E27FC236}">
                <a16:creationId xmlns:a16="http://schemas.microsoft.com/office/drawing/2014/main" xmlns="" id="{14453CB2-6A4D-47CA-A1FF-CA5DD6605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16467"/>
          <a:stretch/>
        </p:blipFill>
        <p:spPr bwMode="auto">
          <a:xfrm>
            <a:off x="641180" y="646520"/>
            <a:ext cx="5129784" cy="55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2104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205D939-00C4-4F2E-9797-3170DD04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8EE4E44-1403-472B-8C01-D354CB8F5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 descr="http://www.latheotokos.it/programmi/AKATHISTOS/images/18.jpg">
            <a:extLst>
              <a:ext uri="{FF2B5EF4-FFF2-40B4-BE49-F238E27FC236}">
                <a16:creationId xmlns:a16="http://schemas.microsoft.com/office/drawing/2014/main" xmlns="" id="{71A8D984-5D44-4E5B-9F5B-A8435BAB4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36" r="-1" b="6240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83CCE40-4C5F-42D3-86D9-7892AD1E9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8" name="Picture 4" descr="http://www.latheotokos.it/programmi/AKATHISTOS/images/19.jpg">
            <a:extLst>
              <a:ext uri="{FF2B5EF4-FFF2-40B4-BE49-F238E27FC236}">
                <a16:creationId xmlns:a16="http://schemas.microsoft.com/office/drawing/2014/main" xmlns="" id="{171BB1CF-354D-40BD-BC5B-58B887543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76" r="-1" b="1500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44283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205D939-00C4-4F2E-9797-3170DD040D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38EE4E44-1403-472B-8C01-D354CB8F5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 descr="http://www.latheotokos.it/programmi/AKATHISTOS/images/20.jpg">
            <a:extLst>
              <a:ext uri="{FF2B5EF4-FFF2-40B4-BE49-F238E27FC236}">
                <a16:creationId xmlns:a16="http://schemas.microsoft.com/office/drawing/2014/main" xmlns="" id="{C8F34F91-A39D-42E0-BE71-13C82E7B1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16375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83CCE40-4C5F-42D3-86D9-7892AD1E9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2" name="Picture 4" descr="http://www.latheotokos.it/programmi/AKATHISTOS/images/21.jpg">
            <a:extLst>
              <a:ext uri="{FF2B5EF4-FFF2-40B4-BE49-F238E27FC236}">
                <a16:creationId xmlns:a16="http://schemas.microsoft.com/office/drawing/2014/main" xmlns="" id="{AC7298DD-0960-4C3F-9B4A-D1796F484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31" r="-1" b="10845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4950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5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6" name="Picture 4" descr="http://www.latheotokos.it/programmi/AKATHISTOS/images/23.jpg">
            <a:extLst>
              <a:ext uri="{FF2B5EF4-FFF2-40B4-BE49-F238E27FC236}">
                <a16:creationId xmlns:a16="http://schemas.microsoft.com/office/drawing/2014/main" xmlns="" id="{BF089C31-80D2-4768-BF9B-2E4C3E43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41067" y="643467"/>
            <a:ext cx="428972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 descr="http://www.latheotokos.it/programmi/AKATHISTOS/images/22.jpg">
            <a:extLst>
              <a:ext uri="{FF2B5EF4-FFF2-40B4-BE49-F238E27FC236}">
                <a16:creationId xmlns:a16="http://schemas.microsoft.com/office/drawing/2014/main" xmlns="" id="{9E3E49C3-A844-442C-AF3E-499DD2C25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61212" y="643467"/>
            <a:ext cx="428972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4616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20" name="Picture 4" descr="https://www.aveluz.com/hino20.jpg">
            <a:extLst>
              <a:ext uri="{FF2B5EF4-FFF2-40B4-BE49-F238E27FC236}">
                <a16:creationId xmlns:a16="http://schemas.microsoft.com/office/drawing/2014/main" xmlns="" id="{916F073C-21CB-4D83-8047-2901CC77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12656" y="643467"/>
            <a:ext cx="374654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http://www.latheotokos.it/programmi/AKATHISTOS/images/24.jpg">
            <a:extLst>
              <a:ext uri="{FF2B5EF4-FFF2-40B4-BE49-F238E27FC236}">
                <a16:creationId xmlns:a16="http://schemas.microsoft.com/office/drawing/2014/main" xmlns="" id="{4BD5B2CD-6B5B-42E6-8906-8E3B68757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61212" y="643467"/>
            <a:ext cx="428972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839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61F3D4C-EB40-41CA-8280-DF618375F5A5}"/>
              </a:ext>
            </a:extLst>
          </p:cNvPr>
          <p:cNvSpPr/>
          <p:nvPr/>
        </p:nvSpPr>
        <p:spPr>
          <a:xfrm>
            <a:off x="4912963" y="135068"/>
            <a:ext cx="6763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I Estação: «O Anúncio do Anjo Gabriel»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O mais sublime dos anjos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foi enviado dos céus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para dizer «Ave» à Mãe de Deus.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Vendo-te, Senhor, feito homem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à sua angélica saudação,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deteve-se extasiado diante da Virgem,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aclamando-a assim: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por ti resplandece a alegria!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por ti a maldição toda cessa!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reergues o Adão decaído!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tu estancas as lágrimas de Eva!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mistério que excede o intelecto humano!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insondável abismo aos olhares dos anjos!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porque és o trono do Rei soberano!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porque tu governas quem tudo governa!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ó estrela que o sol anuncias!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em teu seio é que Deus se fez carne!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por quem a criação se renova!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o Criador fez-se em ti criancinha!</a:t>
            </a:r>
            <a:b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Virgem e Esposa</a:t>
            </a:r>
            <a:r>
              <a:rPr lang="pt-BR" sz="2000" b="0" i="0" dirty="0" smtClean="0">
                <a:solidFill>
                  <a:srgbClr val="333333"/>
                </a:solidFill>
                <a:effectLst/>
                <a:latin typeface="Lucida Grande"/>
              </a:rPr>
              <a:t>!</a:t>
            </a:r>
            <a:endParaRPr lang="pt-BR" b="0" i="0" dirty="0">
              <a:solidFill>
                <a:srgbClr val="333333"/>
              </a:solidFill>
              <a:effectLst/>
              <a:latin typeface="Lucida Grande"/>
            </a:endParaRPr>
          </a:p>
        </p:txBody>
      </p:sp>
      <p:pic>
        <p:nvPicPr>
          <p:cNvPr id="2052" name="Picture 4" descr="https://www.aveluz.com/hino2.jpg">
            <a:extLst>
              <a:ext uri="{FF2B5EF4-FFF2-40B4-BE49-F238E27FC236}">
                <a16:creationId xmlns:a16="http://schemas.microsoft.com/office/drawing/2014/main" xmlns="" id="{0156E7F1-B934-4DFA-9405-10FD9B007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23" y="445027"/>
            <a:ext cx="4538307" cy="588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183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5EE8537-8D58-4F99-9B4E-72D0514F8C93}"/>
              </a:ext>
            </a:extLst>
          </p:cNvPr>
          <p:cNvSpPr/>
          <p:nvPr/>
        </p:nvSpPr>
        <p:spPr>
          <a:xfrm>
            <a:off x="275601" y="988922"/>
            <a:ext cx="5486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0" dirty="0">
                <a:solidFill>
                  <a:srgbClr val="333333"/>
                </a:solidFill>
                <a:effectLst/>
                <a:latin typeface="Lucida Grande"/>
              </a:rPr>
              <a:t>ANTÍFONA I</a:t>
            </a:r>
            <a:r>
              <a:rPr lang="pt-BR" dirty="0"/>
              <a:t/>
            </a:r>
            <a:br>
              <a:rPr lang="pt-BR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Sabendo Maria de ser a Deus consagrada,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assim a Gabriel dizia: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«A tua mensagem é misteriosa aos meus ouvidos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e incompreensível ressoa à minha alma.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De uma Virgem um parto tu anuncias», exclamando: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Aleluia! (3 vezes)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«Maria e o Anúncio do Anjo»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Desejava a Virgem entender o mistério,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e ao divino mensageiro pergunta: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«Poderá uma virgem dar à luz um menino?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– Dize-me!». Com reverência,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o Anjo respondia, cantando assim: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BC6EDC3-6576-43C4-908F-2676FB8AE664}"/>
              </a:ext>
            </a:extLst>
          </p:cNvPr>
          <p:cNvSpPr txBox="1"/>
          <p:nvPr/>
        </p:nvSpPr>
        <p:spPr>
          <a:xfrm>
            <a:off x="5967970" y="300308"/>
            <a:ext cx="577794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mistério, vontade inefável!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ó fé maturada em silêncio!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prelúdio dos faustos de Cristo!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sumário do santo Evangelho!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ó escada sublime por quem Deus nos veio!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ó ponte que os </a:t>
            </a:r>
            <a:r>
              <a:rPr lang="pt-BR" sz="2400" b="0" i="0" dirty="0" smtClean="0">
                <a:solidFill>
                  <a:srgbClr val="333333"/>
                </a:solidFill>
                <a:effectLst/>
                <a:latin typeface="Lucida Grande"/>
              </a:rPr>
              <a:t>homens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ao céu encaminha!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dos Anjos tu és maravilha gloriosa!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do inferno derrota total contundente!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que a Luz por mistério geraste!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que o «modo» a ninguém ensinaste!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transcendes a ciência dos sábios!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iluminas a todos os crentes!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0" i="0" dirty="0">
                <a:solidFill>
                  <a:srgbClr val="333333"/>
                </a:solidFill>
                <a:effectLst/>
                <a:latin typeface="Lucida Grande"/>
              </a:rPr>
              <a:t>Ave, Virgem e esposa!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46538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1FA2111-F5ED-4D1D-9C23-7C86B539B44D}"/>
              </a:ext>
            </a:extLst>
          </p:cNvPr>
          <p:cNvSpPr/>
          <p:nvPr/>
        </p:nvSpPr>
        <p:spPr>
          <a:xfrm>
            <a:off x="2138766" y="1178364"/>
            <a:ext cx="81211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0" dirty="0">
                <a:solidFill>
                  <a:srgbClr val="333333"/>
                </a:solidFill>
                <a:effectLst/>
                <a:latin typeface="Lucida Grande"/>
              </a:rPr>
              <a:t>ANTÍFONA II:</a:t>
            </a:r>
            <a:r>
              <a:rPr lang="pt-BR" dirty="0"/>
              <a:t/>
            </a:r>
            <a:br>
              <a:rPr lang="pt-BR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 virtude do Altíssimo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 cobriu com sua sombra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e tornou Mãe a Virgem sem núpcias: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o seio por Deus fecundado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tornou-se campo abundante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para todos aqueles que buscam a salvação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e assim aclamam: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0" i="0" dirty="0">
                <a:solidFill>
                  <a:srgbClr val="333333"/>
                </a:solidFill>
                <a:effectLst/>
                <a:latin typeface="Lucida Grande"/>
              </a:rPr>
              <a:t>Aleluia! (3 vezes)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67485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3616329D-03F1-47A2-8518-5A90DDC1F0B9}"/>
              </a:ext>
            </a:extLst>
          </p:cNvPr>
          <p:cNvSpPr/>
          <p:nvPr/>
        </p:nvSpPr>
        <p:spPr>
          <a:xfrm>
            <a:off x="4695986" y="254899"/>
            <a:ext cx="664540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«Visita de Maria a sua prima Santa Isabel»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Tendo em seu seio o Senhor,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solícita Maria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visitava sua prima Isabel.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O menino no ventre materno,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ouvindo a saudação, exultou,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e, saltando de alegria,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à Mãe de Deus aclamava: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ó ramo de planta incorrupta!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do fruto imortal, colheita!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cultora do Mestre dos homens!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ó Mãe de quem deu-nos a vida!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ó campo veraz que produz muitos frutos!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ó mesa bem farta de perdões abundantes!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tu fazes florir as planícies celestes!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a nós todos preparas um porto seguro!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ó incenso das preces aceitas!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purificação do universo!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bondade de Deus pelos homens!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ante Deus, dos mortais és audácia!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b="0" i="0" dirty="0">
                <a:solidFill>
                  <a:srgbClr val="333333"/>
                </a:solidFill>
                <a:effectLst/>
                <a:latin typeface="Lucida Grande"/>
              </a:rPr>
              <a:t>Ave, Virgem e esposa!</a:t>
            </a:r>
            <a:endParaRPr lang="pt-BR" sz="2000" dirty="0"/>
          </a:p>
        </p:txBody>
      </p:sp>
      <p:pic>
        <p:nvPicPr>
          <p:cNvPr id="4098" name="Picture 2" descr="https://www.aveluz.com/hino5.jpg">
            <a:extLst>
              <a:ext uri="{FF2B5EF4-FFF2-40B4-BE49-F238E27FC236}">
                <a16:creationId xmlns:a16="http://schemas.microsoft.com/office/drawing/2014/main" xmlns="" id="{CDBC1839-05D6-4DC6-9E01-A55D0B59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123" y="1249018"/>
            <a:ext cx="3524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39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F3A41E4-B668-427C-A831-1F62A3C33BF0}"/>
              </a:ext>
            </a:extLst>
          </p:cNvPr>
          <p:cNvSpPr/>
          <p:nvPr/>
        </p:nvSpPr>
        <p:spPr>
          <a:xfrm>
            <a:off x="4977875" y="869072"/>
            <a:ext cx="6096000" cy="53860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b="1" i="0" dirty="0">
                <a:solidFill>
                  <a:srgbClr val="333333"/>
                </a:solidFill>
                <a:effectLst/>
                <a:latin typeface="Lucida Grande"/>
              </a:rPr>
              <a:t>ANTÍFONA </a:t>
            </a:r>
            <a:r>
              <a:rPr lang="pt-BR" sz="2800" b="1" i="0" dirty="0" smtClean="0">
                <a:solidFill>
                  <a:srgbClr val="333333"/>
                </a:solidFill>
                <a:effectLst/>
                <a:latin typeface="Lucida Grande"/>
              </a:rPr>
              <a:t>III</a:t>
            </a:r>
          </a:p>
          <a:p>
            <a:r>
              <a:rPr lang="pt-BR" sz="2800" b="1" dirty="0"/>
              <a:t/>
            </a:r>
            <a:br>
              <a:rPr lang="pt-BR" sz="2800" b="1" dirty="0"/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Com o coração tumultuando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e cheio de dúvidas,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o prudente José se debatia.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Sabe que és Virgem intacta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e suspeita secretos esponsais.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Conhecendo-te Mãe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pela ação do Espírito Santo, exclama: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0" i="0" dirty="0">
                <a:solidFill>
                  <a:srgbClr val="333333"/>
                </a:solidFill>
                <a:effectLst/>
                <a:latin typeface="Lucida Grande"/>
              </a:rPr>
              <a:t>Aleluia! (3 vezes)</a:t>
            </a:r>
            <a:endParaRPr lang="pt-BR" sz="3200" dirty="0"/>
          </a:p>
        </p:txBody>
      </p:sp>
      <p:pic>
        <p:nvPicPr>
          <p:cNvPr id="5122" name="Picture 2" descr="http://www.latheotokos.it/programmi/AKATHISTOS/images/6.jpg">
            <a:extLst>
              <a:ext uri="{FF2B5EF4-FFF2-40B4-BE49-F238E27FC236}">
                <a16:creationId xmlns:a16="http://schemas.microsoft.com/office/drawing/2014/main" xmlns="" id="{7C11D01C-ED3E-46AA-BDAE-CCE59FE9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996" y="1143000"/>
            <a:ext cx="3524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2794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474</Words>
  <Application>Microsoft Office PowerPoint</Application>
  <PresentationFormat>Personalizar</PresentationFormat>
  <Paragraphs>79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das Chagas Costa Ribeiro</dc:creator>
  <cp:lastModifiedBy>Chagas</cp:lastModifiedBy>
  <cp:revision>13</cp:revision>
  <dcterms:created xsi:type="dcterms:W3CDTF">2019-11-20T15:05:26Z</dcterms:created>
  <dcterms:modified xsi:type="dcterms:W3CDTF">2019-11-20T21:02:57Z</dcterms:modified>
</cp:coreProperties>
</file>