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 id="264" r:id="rId10"/>
    <p:sldId id="266" r:id="rId11"/>
    <p:sldId id="267" r:id="rId12"/>
    <p:sldId id="268"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12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6BABA092-52D1-4DC1-A57C-57B54F5EADE1}" type="datetimeFigureOut">
              <a:rPr lang="pt-BR" smtClean="0"/>
              <a:t>09/06/2020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DB531C-EAA6-4F51-AA19-2F4069CCD8EB}" type="slidenum">
              <a:rPr lang="pt-BR" smtClean="0"/>
              <a:t>‹nº›</a:t>
            </a:fld>
            <a:endParaRPr lang="pt-BR"/>
          </a:p>
        </p:txBody>
      </p:sp>
    </p:spTree>
    <p:extLst>
      <p:ext uri="{BB962C8B-B14F-4D97-AF65-F5344CB8AC3E}">
        <p14:creationId xmlns:p14="http://schemas.microsoft.com/office/powerpoint/2010/main" val="2436542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BABA092-52D1-4DC1-A57C-57B54F5EADE1}" type="datetimeFigureOut">
              <a:rPr lang="pt-BR" smtClean="0"/>
              <a:t>09/06/2020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DB531C-EAA6-4F51-AA19-2F4069CCD8EB}" type="slidenum">
              <a:rPr lang="pt-BR" smtClean="0"/>
              <a:t>‹nº›</a:t>
            </a:fld>
            <a:endParaRPr lang="pt-BR"/>
          </a:p>
        </p:txBody>
      </p:sp>
    </p:spTree>
    <p:extLst>
      <p:ext uri="{BB962C8B-B14F-4D97-AF65-F5344CB8AC3E}">
        <p14:creationId xmlns:p14="http://schemas.microsoft.com/office/powerpoint/2010/main" val="750865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BABA092-52D1-4DC1-A57C-57B54F5EADE1}" type="datetimeFigureOut">
              <a:rPr lang="pt-BR" smtClean="0"/>
              <a:t>09/06/2020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DB531C-EAA6-4F51-AA19-2F4069CCD8EB}" type="slidenum">
              <a:rPr lang="pt-BR" smtClean="0"/>
              <a:t>‹nº›</a:t>
            </a:fld>
            <a:endParaRPr lang="pt-BR"/>
          </a:p>
        </p:txBody>
      </p:sp>
    </p:spTree>
    <p:extLst>
      <p:ext uri="{BB962C8B-B14F-4D97-AF65-F5344CB8AC3E}">
        <p14:creationId xmlns:p14="http://schemas.microsoft.com/office/powerpoint/2010/main" val="1555137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BABA092-52D1-4DC1-A57C-57B54F5EADE1}" type="datetimeFigureOut">
              <a:rPr lang="pt-BR" smtClean="0"/>
              <a:t>09/06/2020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DB531C-EAA6-4F51-AA19-2F4069CCD8EB}" type="slidenum">
              <a:rPr lang="pt-BR" smtClean="0"/>
              <a:t>‹nº›</a:t>
            </a:fld>
            <a:endParaRPr lang="pt-BR"/>
          </a:p>
        </p:txBody>
      </p:sp>
    </p:spTree>
    <p:extLst>
      <p:ext uri="{BB962C8B-B14F-4D97-AF65-F5344CB8AC3E}">
        <p14:creationId xmlns:p14="http://schemas.microsoft.com/office/powerpoint/2010/main" val="1210942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BABA092-52D1-4DC1-A57C-57B54F5EADE1}" type="datetimeFigureOut">
              <a:rPr lang="pt-BR" smtClean="0"/>
              <a:t>09/06/2020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5DB531C-EAA6-4F51-AA19-2F4069CCD8EB}" type="slidenum">
              <a:rPr lang="pt-BR" smtClean="0"/>
              <a:t>‹nº›</a:t>
            </a:fld>
            <a:endParaRPr lang="pt-BR"/>
          </a:p>
        </p:txBody>
      </p:sp>
    </p:spTree>
    <p:extLst>
      <p:ext uri="{BB962C8B-B14F-4D97-AF65-F5344CB8AC3E}">
        <p14:creationId xmlns:p14="http://schemas.microsoft.com/office/powerpoint/2010/main" val="642765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BABA092-52D1-4DC1-A57C-57B54F5EADE1}" type="datetimeFigureOut">
              <a:rPr lang="pt-BR" smtClean="0"/>
              <a:t>09/06/2020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5DB531C-EAA6-4F51-AA19-2F4069CCD8EB}" type="slidenum">
              <a:rPr lang="pt-BR" smtClean="0"/>
              <a:t>‹nº›</a:t>
            </a:fld>
            <a:endParaRPr lang="pt-BR"/>
          </a:p>
        </p:txBody>
      </p:sp>
    </p:spTree>
    <p:extLst>
      <p:ext uri="{BB962C8B-B14F-4D97-AF65-F5344CB8AC3E}">
        <p14:creationId xmlns:p14="http://schemas.microsoft.com/office/powerpoint/2010/main" val="173987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BABA092-52D1-4DC1-A57C-57B54F5EADE1}" type="datetimeFigureOut">
              <a:rPr lang="pt-BR" smtClean="0"/>
              <a:t>09/06/2020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5DB531C-EAA6-4F51-AA19-2F4069CCD8EB}" type="slidenum">
              <a:rPr lang="pt-BR" smtClean="0"/>
              <a:t>‹nº›</a:t>
            </a:fld>
            <a:endParaRPr lang="pt-BR"/>
          </a:p>
        </p:txBody>
      </p:sp>
    </p:spTree>
    <p:extLst>
      <p:ext uri="{BB962C8B-B14F-4D97-AF65-F5344CB8AC3E}">
        <p14:creationId xmlns:p14="http://schemas.microsoft.com/office/powerpoint/2010/main" val="953442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6BABA092-52D1-4DC1-A57C-57B54F5EADE1}" type="datetimeFigureOut">
              <a:rPr lang="pt-BR" smtClean="0"/>
              <a:t>09/06/2020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5DB531C-EAA6-4F51-AA19-2F4069CCD8EB}" type="slidenum">
              <a:rPr lang="pt-BR" smtClean="0"/>
              <a:t>‹nº›</a:t>
            </a:fld>
            <a:endParaRPr lang="pt-BR"/>
          </a:p>
        </p:txBody>
      </p:sp>
    </p:spTree>
    <p:extLst>
      <p:ext uri="{BB962C8B-B14F-4D97-AF65-F5344CB8AC3E}">
        <p14:creationId xmlns:p14="http://schemas.microsoft.com/office/powerpoint/2010/main" val="697373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BABA092-52D1-4DC1-A57C-57B54F5EADE1}" type="datetimeFigureOut">
              <a:rPr lang="pt-BR" smtClean="0"/>
              <a:t>09/06/2020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5DB531C-EAA6-4F51-AA19-2F4069CCD8EB}" type="slidenum">
              <a:rPr lang="pt-BR" smtClean="0"/>
              <a:t>‹nº›</a:t>
            </a:fld>
            <a:endParaRPr lang="pt-BR"/>
          </a:p>
        </p:txBody>
      </p:sp>
    </p:spTree>
    <p:extLst>
      <p:ext uri="{BB962C8B-B14F-4D97-AF65-F5344CB8AC3E}">
        <p14:creationId xmlns:p14="http://schemas.microsoft.com/office/powerpoint/2010/main" val="773812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BABA092-52D1-4DC1-A57C-57B54F5EADE1}" type="datetimeFigureOut">
              <a:rPr lang="pt-BR" smtClean="0"/>
              <a:t>09/06/2020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5DB531C-EAA6-4F51-AA19-2F4069CCD8EB}" type="slidenum">
              <a:rPr lang="pt-BR" smtClean="0"/>
              <a:t>‹nº›</a:t>
            </a:fld>
            <a:endParaRPr lang="pt-BR"/>
          </a:p>
        </p:txBody>
      </p:sp>
    </p:spTree>
    <p:extLst>
      <p:ext uri="{BB962C8B-B14F-4D97-AF65-F5344CB8AC3E}">
        <p14:creationId xmlns:p14="http://schemas.microsoft.com/office/powerpoint/2010/main" val="209935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BABA092-52D1-4DC1-A57C-57B54F5EADE1}" type="datetimeFigureOut">
              <a:rPr lang="pt-BR" smtClean="0"/>
              <a:t>09/06/2020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5DB531C-EAA6-4F51-AA19-2F4069CCD8EB}" type="slidenum">
              <a:rPr lang="pt-BR" smtClean="0"/>
              <a:t>‹nº›</a:t>
            </a:fld>
            <a:endParaRPr lang="pt-BR"/>
          </a:p>
        </p:txBody>
      </p:sp>
    </p:spTree>
    <p:extLst>
      <p:ext uri="{BB962C8B-B14F-4D97-AF65-F5344CB8AC3E}">
        <p14:creationId xmlns:p14="http://schemas.microsoft.com/office/powerpoint/2010/main" val="2301265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ABA092-52D1-4DC1-A57C-57B54F5EADE1}" type="datetimeFigureOut">
              <a:rPr lang="pt-BR" smtClean="0"/>
              <a:t>09/06/2020</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B531C-EAA6-4F51-AA19-2F4069CCD8EB}" type="slidenum">
              <a:rPr lang="pt-BR" smtClean="0"/>
              <a:t>‹nº›</a:t>
            </a:fld>
            <a:endParaRPr lang="pt-BR"/>
          </a:p>
        </p:txBody>
      </p:sp>
    </p:spTree>
    <p:extLst>
      <p:ext uri="{BB962C8B-B14F-4D97-AF65-F5344CB8AC3E}">
        <p14:creationId xmlns:p14="http://schemas.microsoft.com/office/powerpoint/2010/main" val="3236073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Augusto Comte (1798 – 1857)</a:t>
            </a:r>
            <a:endParaRPr lang="pt-BR" dirty="0"/>
          </a:p>
        </p:txBody>
      </p:sp>
      <p:sp>
        <p:nvSpPr>
          <p:cNvPr id="5" name="Espaço Reservado para Conteúdo 4"/>
          <p:cNvSpPr>
            <a:spLocks noGrp="1"/>
          </p:cNvSpPr>
          <p:nvPr>
            <p:ph idx="1"/>
          </p:nvPr>
        </p:nvSpPr>
        <p:spPr/>
        <p:txBody>
          <a:bodyPr>
            <a:normAutofit/>
          </a:bodyPr>
          <a:lstStyle/>
          <a:p>
            <a:pPr marL="0" indent="0">
              <a:buNone/>
            </a:pPr>
            <a:r>
              <a:rPr lang="pt-BR" dirty="0" smtClean="0"/>
              <a:t>=&gt; Criador da teoria Positivista</a:t>
            </a:r>
          </a:p>
          <a:p>
            <a:pPr>
              <a:buFont typeface="Symbol"/>
              <a:buChar char="Þ"/>
            </a:pPr>
            <a:r>
              <a:rPr lang="pt-BR" dirty="0" smtClean="0"/>
              <a:t>Concluiu ser natural que a sociedade, em toda parte evolua da mesma maneira e no mesmo sentido, resultando daí que a humanidade em geral caminha para um mesmo tipo de sociedade mais avançada.</a:t>
            </a:r>
          </a:p>
          <a:p>
            <a:r>
              <a:rPr lang="pt-BR" dirty="0" smtClean="0"/>
              <a:t>Obras: </a:t>
            </a:r>
          </a:p>
          <a:p>
            <a:pPr marL="0" indent="0">
              <a:buNone/>
            </a:pPr>
            <a:r>
              <a:rPr lang="pt-BR" dirty="0" smtClean="0"/>
              <a:t>    - Curso de Filosofia Positivista (1830 – 1842).</a:t>
            </a:r>
          </a:p>
          <a:p>
            <a:pPr marL="0" indent="0">
              <a:buNone/>
            </a:pPr>
            <a:r>
              <a:rPr lang="pt-BR" dirty="0" smtClean="0"/>
              <a:t>    - Política Positivista (1851 – 1854)</a:t>
            </a:r>
          </a:p>
          <a:p>
            <a:pPr marL="0" indent="0">
              <a:buNone/>
            </a:pPr>
            <a:r>
              <a:rPr lang="pt-BR" dirty="0" smtClean="0"/>
              <a:t>    - Catecismo Positivista (1852) </a:t>
            </a:r>
          </a:p>
          <a:p>
            <a:endParaRPr lang="pt-BR" dirty="0"/>
          </a:p>
        </p:txBody>
      </p:sp>
    </p:spTree>
    <p:extLst>
      <p:ext uri="{BB962C8B-B14F-4D97-AF65-F5344CB8AC3E}">
        <p14:creationId xmlns:p14="http://schemas.microsoft.com/office/powerpoint/2010/main" val="2508318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Referências</a:t>
            </a:r>
            <a:endParaRPr lang="pt-BR" dirty="0"/>
          </a:p>
        </p:txBody>
      </p:sp>
      <p:sp>
        <p:nvSpPr>
          <p:cNvPr id="3" name="Espaço Reservado para Conteúdo 2"/>
          <p:cNvSpPr>
            <a:spLocks noGrp="1"/>
          </p:cNvSpPr>
          <p:nvPr>
            <p:ph idx="1"/>
          </p:nvPr>
        </p:nvSpPr>
        <p:spPr/>
        <p:txBody>
          <a:bodyPr/>
          <a:lstStyle/>
          <a:p>
            <a:r>
              <a:rPr lang="pt-BR" dirty="0" smtClean="0"/>
              <a:t>COSTA, Cristina. Introdução. In: </a:t>
            </a:r>
            <a:r>
              <a:rPr lang="pt-BR" b="1" dirty="0" smtClean="0"/>
              <a:t>Sociologia</a:t>
            </a:r>
            <a:r>
              <a:rPr lang="pt-BR" dirty="0" smtClean="0"/>
              <a:t>. 2ª Ed. São Paulo: Moderna, 1997. </a:t>
            </a:r>
          </a:p>
          <a:p>
            <a:pPr marL="0" indent="0">
              <a:buNone/>
            </a:pPr>
            <a:endParaRPr lang="pt-BR" dirty="0" smtClean="0"/>
          </a:p>
          <a:p>
            <a:r>
              <a:rPr lang="pt-BR" dirty="0" smtClean="0"/>
              <a:t>QUINTANEIRO, Tânia. Et al. </a:t>
            </a:r>
            <a:r>
              <a:rPr lang="pt-BR" b="1" dirty="0" smtClean="0"/>
              <a:t>Um toque de clássicos: </a:t>
            </a:r>
            <a:r>
              <a:rPr lang="pt-BR" dirty="0" smtClean="0"/>
              <a:t>Marx, Durkheim, Weber. Belo Horizonte: Editora UFMG, 2002.  </a:t>
            </a:r>
          </a:p>
          <a:p>
            <a:endParaRPr lang="pt-BR" dirty="0"/>
          </a:p>
        </p:txBody>
      </p:sp>
    </p:spTree>
    <p:extLst>
      <p:ext uri="{BB962C8B-B14F-4D97-AF65-F5344CB8AC3E}">
        <p14:creationId xmlns:p14="http://schemas.microsoft.com/office/powerpoint/2010/main" val="4218516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Atividade Individual</a:t>
            </a:r>
            <a:endParaRPr lang="pt-BR" dirty="0"/>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b="1" dirty="0"/>
              <a:t>Mudança de hábitos</a:t>
            </a:r>
            <a:endParaRPr lang="pt-BR" dirty="0"/>
          </a:p>
          <a:p>
            <a:r>
              <a:rPr lang="pt-BR" dirty="0"/>
              <a:t>A rotina dos brasileiros sofreu mudança e as atividades ao ar livre, como pede os órgãos de saúde, foram as que tiveram maior redução, citado por 87% dos entrevistados, além de eventos (83%) e frequentar bares e restaurantes (82%). Segundo o estudo, 6 em cada 10 pessoas se sentem bem informadas sobre prevenção e formas de contágio, porém, entre os mais jovens com até 29 anos, mais da metade (53%) não se considera muito bem informado. </a:t>
            </a:r>
          </a:p>
          <a:p>
            <a:r>
              <a:rPr lang="pt-BR" dirty="0"/>
              <a:t>Por gênero, 64% das mulheres estão bem informadas, contra 59% dos homens se dizem muito bem informados sobre prevenção e formas de contágio. O maior índice de brasileiros que se dizem conhecedores destes temas é referente aos maiores de 60 anos, com 71% acreditando que estão bem </a:t>
            </a:r>
            <a:r>
              <a:rPr lang="pt-BR" dirty="0" smtClean="0"/>
              <a:t>informados</a:t>
            </a:r>
            <a:r>
              <a:rPr lang="pt-BR" dirty="0"/>
              <a:t>.</a:t>
            </a:r>
            <a:br>
              <a:rPr lang="pt-BR" dirty="0"/>
            </a:br>
            <a:endParaRPr lang="pt-BR" dirty="0"/>
          </a:p>
        </p:txBody>
      </p:sp>
    </p:spTree>
    <p:extLst>
      <p:ext uri="{BB962C8B-B14F-4D97-AF65-F5344CB8AC3E}">
        <p14:creationId xmlns:p14="http://schemas.microsoft.com/office/powerpoint/2010/main" val="3260539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Mudança de hábitos</a:t>
            </a:r>
            <a:endParaRPr lang="pt-BR" dirty="0"/>
          </a:p>
        </p:txBody>
      </p:sp>
      <p:sp>
        <p:nvSpPr>
          <p:cNvPr id="3" name="Espaço Reservado para Conteúdo 2"/>
          <p:cNvSpPr>
            <a:spLocks noGrp="1"/>
          </p:cNvSpPr>
          <p:nvPr>
            <p:ph idx="1"/>
          </p:nvPr>
        </p:nvSpPr>
        <p:spPr/>
        <p:txBody>
          <a:bodyPr/>
          <a:lstStyle/>
          <a:p>
            <a:r>
              <a:rPr lang="pt-BR" dirty="0"/>
              <a:t>Em relação ao nível de informação sobre formas de contágio 77% das mulheres se dizem muito bem informadas, pouco mais que os homens, 71%. Considerando o conhecimento dos entrevistados sobre os sintomas do </a:t>
            </a:r>
            <a:r>
              <a:rPr lang="pt-BR" dirty="0" err="1"/>
              <a:t>Coronavírus</a:t>
            </a:r>
            <a:r>
              <a:rPr lang="pt-BR" dirty="0"/>
              <a:t>, o índice mais baixo é o de pessoas com até 29 anos de idade. Já os entrevistados entre 40 e 49 anos refletem o maior índice, com 73% muito bem informados sobre os sintomas.</a:t>
            </a:r>
          </a:p>
          <a:p>
            <a:pPr marL="0" indent="0">
              <a:buNone/>
            </a:pPr>
            <a:endParaRPr lang="pt-BR" dirty="0"/>
          </a:p>
        </p:txBody>
      </p:sp>
    </p:spTree>
    <p:extLst>
      <p:ext uri="{BB962C8B-B14F-4D97-AF65-F5344CB8AC3E}">
        <p14:creationId xmlns:p14="http://schemas.microsoft.com/office/powerpoint/2010/main" val="321371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Augusto Comte (1798 – 1857)</a:t>
            </a:r>
            <a:endParaRPr lang="pt-BR" dirty="0"/>
          </a:p>
        </p:txBody>
      </p:sp>
      <p:sp>
        <p:nvSpPr>
          <p:cNvPr id="3" name="Espaço Reservado para Conteúdo 2"/>
          <p:cNvSpPr>
            <a:spLocks noGrp="1"/>
          </p:cNvSpPr>
          <p:nvPr>
            <p:ph idx="1"/>
          </p:nvPr>
        </p:nvSpPr>
        <p:spPr>
          <a:xfrm>
            <a:off x="838200" y="1442434"/>
            <a:ext cx="10515600" cy="4734529"/>
          </a:xfrm>
        </p:spPr>
        <p:txBody>
          <a:bodyPr>
            <a:normAutofit fontScale="77500" lnSpcReduction="20000"/>
          </a:bodyPr>
          <a:lstStyle/>
          <a:p>
            <a:r>
              <a:rPr lang="pt-BR" dirty="0"/>
              <a:t> </a:t>
            </a:r>
            <a:r>
              <a:rPr lang="pt-BR" sz="3400" dirty="0" smtClean="0"/>
              <a:t>( </a:t>
            </a:r>
            <a:r>
              <a:rPr lang="pt-BR" sz="3400" dirty="0" err="1" smtClean="0"/>
              <a:t>Montpollier</a:t>
            </a:r>
            <a:r>
              <a:rPr lang="pt-BR" sz="3400" dirty="0" smtClean="0"/>
              <a:t>,  19 de janeiro</a:t>
            </a:r>
            <a:r>
              <a:rPr lang="pt-BR" sz="3400" dirty="0"/>
              <a:t> de </a:t>
            </a:r>
            <a:r>
              <a:rPr lang="pt-BR" sz="3400" dirty="0" smtClean="0"/>
              <a:t>1798</a:t>
            </a:r>
            <a:r>
              <a:rPr lang="pt-BR" sz="3400" dirty="0"/>
              <a:t> — </a:t>
            </a:r>
            <a:r>
              <a:rPr lang="pt-BR" sz="3400" dirty="0" smtClean="0"/>
              <a:t>Morre em Paris, em 5 de setembro</a:t>
            </a:r>
            <a:r>
              <a:rPr lang="pt-BR" sz="3400" dirty="0"/>
              <a:t> de </a:t>
            </a:r>
            <a:r>
              <a:rPr lang="pt-BR" sz="3400" dirty="0" smtClean="0"/>
              <a:t>1857) </a:t>
            </a:r>
            <a:r>
              <a:rPr lang="pt-BR" sz="3400" dirty="0"/>
              <a:t>foi um </a:t>
            </a:r>
            <a:r>
              <a:rPr lang="pt-BR" sz="3400" dirty="0" smtClean="0"/>
              <a:t>filósofo francês, </a:t>
            </a:r>
            <a:r>
              <a:rPr lang="pt-BR" sz="3400" dirty="0"/>
              <a:t>fundador da </a:t>
            </a:r>
            <a:r>
              <a:rPr lang="pt-BR" sz="3400" dirty="0" smtClean="0"/>
              <a:t>Sociologia </a:t>
            </a:r>
            <a:r>
              <a:rPr lang="pt-BR" sz="3400" dirty="0"/>
              <a:t> e do </a:t>
            </a:r>
            <a:r>
              <a:rPr lang="pt-BR" sz="3400" dirty="0" smtClean="0"/>
              <a:t>Positivismo, </a:t>
            </a:r>
            <a:r>
              <a:rPr lang="pt-BR" sz="3400" dirty="0"/>
              <a:t>que trabalhou intensamente na criação de uma filosofia positiva.</a:t>
            </a:r>
          </a:p>
          <a:p>
            <a:r>
              <a:rPr lang="pt-BR" sz="3400" dirty="0"/>
              <a:t>No período de 1817-1824 foi secretário do conde </a:t>
            </a:r>
            <a:r>
              <a:rPr lang="pt-BR" sz="3400" dirty="0" smtClean="0"/>
              <a:t>Henri de Saint-Simon, </a:t>
            </a:r>
            <a:r>
              <a:rPr lang="pt-BR" sz="3400" dirty="0"/>
              <a:t>expoente </a:t>
            </a:r>
            <a:r>
              <a:rPr lang="pt-BR" sz="3400" dirty="0" smtClean="0"/>
              <a:t>do Socialismo utópico. </a:t>
            </a:r>
            <a:r>
              <a:rPr lang="pt-BR" sz="3400" dirty="0"/>
              <a:t>São dessa época algumas fórmulas fundamentais: "Tudo é relativo, eis o único princípio absoluto" (1819) e "Todas as concepções humanas passam por três estágios sucessivos - teológico, metafísico e positivo -, com uma velocidade proporcional à velocidade dos fenômenos correspondentes" (1822) "lei dos três estados".</a:t>
            </a:r>
          </a:p>
          <a:p>
            <a:r>
              <a:rPr lang="pt-BR" sz="3400" dirty="0"/>
              <a:t>Rompeu com Saint-Simon ao discordar das ideias deste sobre as relações entre a ciência e a reorganização da sociedade. </a:t>
            </a:r>
            <a:r>
              <a:rPr lang="pt-BR" sz="3400" dirty="0" smtClean="0"/>
              <a:t>Estava </a:t>
            </a:r>
            <a:r>
              <a:rPr lang="pt-BR" sz="3400" dirty="0"/>
              <a:t>convicto que o mestre priorizava auxílio à elite industrial e científica do período com sacrifício da reforma teórica do </a:t>
            </a:r>
            <a:r>
              <a:rPr lang="pt-BR" sz="3400" dirty="0" smtClean="0"/>
              <a:t>conhecimento</a:t>
            </a:r>
            <a:r>
              <a:rPr lang="pt-BR" sz="3400" dirty="0"/>
              <a:t>.</a:t>
            </a:r>
            <a:r>
              <a:rPr lang="pt-BR" sz="3400" dirty="0" smtClean="0"/>
              <a:t/>
            </a:r>
            <a:br>
              <a:rPr lang="pt-BR" sz="3400" dirty="0" smtClean="0"/>
            </a:br>
            <a:endParaRPr lang="pt-BR" sz="3400" dirty="0"/>
          </a:p>
        </p:txBody>
      </p:sp>
    </p:spTree>
    <p:extLst>
      <p:ext uri="{BB962C8B-B14F-4D97-AF65-F5344CB8AC3E}">
        <p14:creationId xmlns:p14="http://schemas.microsoft.com/office/powerpoint/2010/main" val="2267761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115945"/>
          </a:xfrm>
        </p:spPr>
        <p:txBody>
          <a:bodyPr/>
          <a:lstStyle/>
          <a:p>
            <a:r>
              <a:rPr lang="pt-BR" dirty="0" smtClean="0"/>
              <a:t>Augusto Comte – O positivismo</a:t>
            </a:r>
            <a:endParaRPr lang="pt-BR" dirty="0"/>
          </a:p>
        </p:txBody>
      </p:sp>
      <p:sp>
        <p:nvSpPr>
          <p:cNvPr id="3" name="Espaço Reservado para Conteúdo 2"/>
          <p:cNvSpPr>
            <a:spLocks noGrp="1"/>
          </p:cNvSpPr>
          <p:nvPr>
            <p:ph idx="1"/>
          </p:nvPr>
        </p:nvSpPr>
        <p:spPr>
          <a:xfrm>
            <a:off x="838200" y="1481070"/>
            <a:ext cx="10636876" cy="5100034"/>
          </a:xfrm>
        </p:spPr>
        <p:txBody>
          <a:bodyPr>
            <a:noAutofit/>
          </a:bodyPr>
          <a:lstStyle/>
          <a:p>
            <a:r>
              <a:rPr lang="pt-BR" sz="2000" dirty="0"/>
              <a:t>Pode-se dizer que o conhecimento positivo </a:t>
            </a:r>
            <a:r>
              <a:rPr lang="pt-BR" sz="2000" dirty="0" smtClean="0"/>
              <a:t>busc</a:t>
            </a:r>
            <a:r>
              <a:rPr lang="pt-BR" sz="2000" dirty="0"/>
              <a:t>a</a:t>
            </a:r>
            <a:r>
              <a:rPr lang="pt-BR" sz="2000" dirty="0" smtClean="0"/>
              <a:t> </a:t>
            </a:r>
            <a:r>
              <a:rPr lang="pt-BR" sz="2000" dirty="0"/>
              <a:t>"ver para prever, a fim de prover" - ou seja: conhecer a realidade para saber o que acontecerá a partir de nossas ações, para que o ser humano possa melhorar sua realidade. Dessa forma, a previsão científica caracteriza o pensamento positivo.</a:t>
            </a:r>
          </a:p>
          <a:p>
            <a:r>
              <a:rPr lang="pt-BR" sz="2000" dirty="0"/>
              <a:t>O espírito positivo, segundo Comte, </a:t>
            </a:r>
            <a:r>
              <a:rPr lang="pt-BR" sz="2000" dirty="0">
                <a:solidFill>
                  <a:srgbClr val="FF0000"/>
                </a:solidFill>
              </a:rPr>
              <a:t>tem </a:t>
            </a:r>
            <a:r>
              <a:rPr lang="pt-BR" sz="2000" dirty="0" smtClean="0">
                <a:solidFill>
                  <a:srgbClr val="FF0000"/>
                </a:solidFill>
              </a:rPr>
              <a:t>a ciência </a:t>
            </a:r>
            <a:r>
              <a:rPr lang="pt-BR" sz="2000" dirty="0">
                <a:solidFill>
                  <a:srgbClr val="FF0000"/>
                </a:solidFill>
              </a:rPr>
              <a:t> como investigação do real</a:t>
            </a:r>
            <a:r>
              <a:rPr lang="pt-BR" sz="2000" dirty="0"/>
              <a:t>. No social e no </a:t>
            </a:r>
            <a:r>
              <a:rPr lang="pt-BR" sz="2000" dirty="0" smtClean="0"/>
              <a:t>político, </a:t>
            </a:r>
            <a:r>
              <a:rPr lang="pt-BR" sz="2000" dirty="0"/>
              <a:t>o espírito positivo passaria o poder espiritual para o controle dos "filósofos positivos", cujo poder é, nos termos comtianos, exclusivamente baseado nas opiniões e no aconselhamento, constituindo </a:t>
            </a:r>
            <a:r>
              <a:rPr lang="pt-BR" sz="2000" dirty="0" smtClean="0"/>
              <a:t>a sociedade civil</a:t>
            </a:r>
            <a:r>
              <a:rPr lang="pt-BR" sz="2000" dirty="0"/>
              <a:t> e afastando-se a ação política prática desse poder </a:t>
            </a:r>
            <a:r>
              <a:rPr lang="pt-BR" sz="2000" dirty="0" smtClean="0"/>
              <a:t>espiritual.</a:t>
            </a:r>
            <a:endParaRPr lang="pt-BR" sz="2000" dirty="0"/>
          </a:p>
          <a:p>
            <a:r>
              <a:rPr lang="pt-BR" sz="2000" dirty="0"/>
              <a:t>O método positivo, em termos gerais, caracteriza-se pela </a:t>
            </a:r>
            <a:r>
              <a:rPr lang="pt-BR" sz="2000" dirty="0" smtClean="0"/>
              <a:t>observação. </a:t>
            </a:r>
            <a:r>
              <a:rPr lang="pt-BR" sz="2000" dirty="0"/>
              <a:t>Entretanto, deve-se perceber que cada ciência, ou melhor, cada tipo de fenômeno tem suas particularidades, de modo que o método específico de observação para cada fenômeno será diferente. Além disso, a observação conjuga-se com </a:t>
            </a:r>
            <a:r>
              <a:rPr lang="pt-BR" sz="2000" dirty="0" smtClean="0"/>
              <a:t>a imaginação : </a:t>
            </a:r>
            <a:r>
              <a:rPr lang="pt-BR" sz="2000" dirty="0"/>
              <a:t>ambas fazem parte da compreensão da realidade e são igualmente importantes, mas a relação entre ambas muda quando se passa da teologia para a positividade. Assim, para Comte, não é possível fazer ciência (ou arte, ou ações práticas, ou até mesmo amar!) sem a imaginação, isto é, sem uma ativa participação da </a:t>
            </a:r>
            <a:r>
              <a:rPr lang="pt-BR" sz="2000" dirty="0" smtClean="0"/>
              <a:t>subjetividade</a:t>
            </a:r>
            <a:r>
              <a:rPr lang="pt-BR" sz="2000" dirty="0"/>
              <a:t> individual e por assim dizer coletiva: o importante é que essa subjetividade seja a todo instante confrontada com a realidade, isto é, com </a:t>
            </a:r>
            <a:r>
              <a:rPr lang="pt-BR" sz="2000" dirty="0" smtClean="0"/>
              <a:t>a objetividade. </a:t>
            </a:r>
            <a:endParaRPr lang="pt-BR" sz="2000" dirty="0"/>
          </a:p>
        </p:txBody>
      </p:sp>
    </p:spTree>
    <p:extLst>
      <p:ext uri="{BB962C8B-B14F-4D97-AF65-F5344CB8AC3E}">
        <p14:creationId xmlns:p14="http://schemas.microsoft.com/office/powerpoint/2010/main" val="259553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Movimentos vitais da sociedade</a:t>
            </a:r>
            <a:endParaRPr lang="pt-BR" dirty="0"/>
          </a:p>
        </p:txBody>
      </p:sp>
      <p:sp>
        <p:nvSpPr>
          <p:cNvPr id="3" name="Espaço Reservado para Conteúdo 2"/>
          <p:cNvSpPr>
            <a:spLocks noGrp="1"/>
          </p:cNvSpPr>
          <p:nvPr>
            <p:ph idx="1"/>
          </p:nvPr>
        </p:nvSpPr>
        <p:spPr/>
        <p:txBody>
          <a:bodyPr>
            <a:normAutofit/>
          </a:bodyPr>
          <a:lstStyle/>
          <a:p>
            <a:r>
              <a:rPr lang="pt-BR" dirty="0"/>
              <a:t>Para A. Comte (que introduziu a distinção entre estática e dinâmica social), a </a:t>
            </a:r>
            <a:r>
              <a:rPr lang="pt-BR" dirty="0">
                <a:solidFill>
                  <a:srgbClr val="FF0000"/>
                </a:solidFill>
              </a:rPr>
              <a:t>estática social</a:t>
            </a:r>
            <a:r>
              <a:rPr lang="pt-BR" dirty="0"/>
              <a:t> designa a parte da Sociologia que analisa as leis gerais </a:t>
            </a:r>
            <a:r>
              <a:rPr lang="pt-BR" dirty="0" smtClean="0"/>
              <a:t>da ordem</a:t>
            </a:r>
            <a:r>
              <a:rPr lang="pt-BR" dirty="0"/>
              <a:t> social, as condições de existência e </a:t>
            </a:r>
            <a:r>
              <a:rPr lang="pt-BR" dirty="0" smtClean="0"/>
              <a:t>o </a:t>
            </a:r>
            <a:r>
              <a:rPr lang="pt-BR" dirty="0"/>
              <a:t> equilíbrio da sociedade. </a:t>
            </a:r>
            <a:r>
              <a:rPr lang="pt-BR" dirty="0" smtClean="0"/>
              <a:t> Tem por objeto</a:t>
            </a:r>
            <a:r>
              <a:rPr lang="pt-BR" dirty="0"/>
              <a:t> </a:t>
            </a:r>
            <a:r>
              <a:rPr lang="pt-BR" dirty="0" smtClean="0"/>
              <a:t>de estudo as diversas partes</a:t>
            </a:r>
            <a:r>
              <a:rPr lang="pt-BR" dirty="0"/>
              <a:t> da s</a:t>
            </a:r>
            <a:r>
              <a:rPr lang="pt-BR" dirty="0" smtClean="0"/>
              <a:t>ociedade</a:t>
            </a:r>
            <a:r>
              <a:rPr lang="pt-BR" dirty="0"/>
              <a:t> que se veem </a:t>
            </a:r>
            <a:r>
              <a:rPr lang="pt-BR" dirty="0" smtClean="0"/>
              <a:t> permanentes </a:t>
            </a:r>
            <a:r>
              <a:rPr lang="pt-BR" dirty="0"/>
              <a:t> </a:t>
            </a:r>
            <a:r>
              <a:rPr lang="pt-BR" dirty="0" smtClean="0"/>
              <a:t>  (</a:t>
            </a:r>
            <a:r>
              <a:rPr lang="pt-BR" dirty="0"/>
              <a:t>a economia, a família ou a comunidade) e das </a:t>
            </a:r>
            <a:r>
              <a:rPr lang="pt-BR" dirty="0" smtClean="0"/>
              <a:t>suas   relações. Ou</a:t>
            </a:r>
            <a:r>
              <a:rPr lang="pt-BR" dirty="0"/>
              <a:t> </a:t>
            </a:r>
            <a:r>
              <a:rPr lang="pt-BR" dirty="0" smtClean="0"/>
              <a:t> seja</a:t>
            </a:r>
            <a:r>
              <a:rPr lang="pt-BR" dirty="0"/>
              <a:t>, estuda as condições de existência da sociedade. </a:t>
            </a:r>
            <a:endParaRPr lang="pt-BR" dirty="0" smtClean="0"/>
          </a:p>
          <a:p>
            <a:r>
              <a:rPr lang="pt-BR" dirty="0"/>
              <a:t>A estática social seria uma espécie de anatomia da sociedade. Descreve </a:t>
            </a:r>
            <a:r>
              <a:rPr lang="pt-BR" dirty="0" smtClean="0"/>
              <a:t>os   fenômenos</a:t>
            </a:r>
            <a:r>
              <a:rPr lang="pt-BR" dirty="0"/>
              <a:t> e vê como estão </a:t>
            </a:r>
            <a:r>
              <a:rPr lang="pt-BR" dirty="0" smtClean="0"/>
              <a:t>relacionados</a:t>
            </a:r>
            <a:br>
              <a:rPr lang="pt-BR" dirty="0" smtClean="0"/>
            </a:br>
            <a:endParaRPr lang="pt-BR" dirty="0"/>
          </a:p>
        </p:txBody>
      </p:sp>
    </p:spTree>
    <p:extLst>
      <p:ext uri="{BB962C8B-B14F-4D97-AF65-F5344CB8AC3E}">
        <p14:creationId xmlns:p14="http://schemas.microsoft.com/office/powerpoint/2010/main" val="2693056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Movimentos vitais da sociedade</a:t>
            </a:r>
            <a:endParaRPr lang="pt-BR" dirty="0"/>
          </a:p>
        </p:txBody>
      </p:sp>
      <p:sp>
        <p:nvSpPr>
          <p:cNvPr id="3" name="Espaço Reservado para Conteúdo 2"/>
          <p:cNvSpPr>
            <a:spLocks noGrp="1"/>
          </p:cNvSpPr>
          <p:nvPr>
            <p:ph idx="1"/>
          </p:nvPr>
        </p:nvSpPr>
        <p:spPr/>
        <p:txBody>
          <a:bodyPr/>
          <a:lstStyle/>
          <a:p>
            <a:r>
              <a:rPr lang="pt-BR" dirty="0"/>
              <a:t>A dinâmica social - "a ciência das leis do Progresso" - dedica-se a estudar o modo como as sociedades caminham através das suas etapas </a:t>
            </a:r>
            <a:r>
              <a:rPr lang="pt-BR" dirty="0" err="1"/>
              <a:t>dedesenvolvimento</a:t>
            </a:r>
            <a:r>
              <a:rPr lang="pt-BR" dirty="0"/>
              <a:t>; estuda a vida em movimento criador do progresso. </a:t>
            </a:r>
            <a:r>
              <a:rPr lang="pt-BR" dirty="0" err="1"/>
              <a:t>Temcomo</a:t>
            </a:r>
            <a:r>
              <a:rPr lang="pt-BR" dirty="0"/>
              <a:t> objetivo estabelecer as leis da mudança social.</a:t>
            </a:r>
            <a:br>
              <a:rPr lang="pt-BR" dirty="0"/>
            </a:br>
            <a:r>
              <a:rPr lang="pt-BR" dirty="0"/>
              <a:t> </a:t>
            </a:r>
            <a:endParaRPr lang="pt-BR" dirty="0" smtClean="0"/>
          </a:p>
          <a:p>
            <a:r>
              <a:rPr lang="pt-BR" dirty="0" smtClean="0"/>
              <a:t>A </a:t>
            </a:r>
            <a:r>
              <a:rPr lang="pt-BR" dirty="0"/>
              <a:t>estática social se fundamenta na ordem e a dinâmica no progresso - daí o lema "ordem e progresso", que figura na bandeira brasileira por inspiração </a:t>
            </a:r>
            <a:r>
              <a:rPr lang="pt-BR" dirty="0" smtClean="0"/>
              <a:t>comtiana. </a:t>
            </a:r>
            <a:r>
              <a:rPr lang="pt-BR" dirty="0"/>
              <a:t>Conhecidos a estrutura e os processos de transformação da sociedade, seria possível, para o pensador, reformar as instituições e aperfeiçoá-las. </a:t>
            </a:r>
          </a:p>
        </p:txBody>
      </p:sp>
    </p:spTree>
    <p:extLst>
      <p:ext uri="{BB962C8B-B14F-4D97-AF65-F5344CB8AC3E}">
        <p14:creationId xmlns:p14="http://schemas.microsoft.com/office/powerpoint/2010/main" val="887937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positivismo – etapa racional do pensamento.</a:t>
            </a:r>
            <a:endParaRPr lang="pt-BR" dirty="0"/>
          </a:p>
        </p:txBody>
      </p:sp>
      <p:sp>
        <p:nvSpPr>
          <p:cNvPr id="3" name="Espaço Reservado para Conteúdo 2"/>
          <p:cNvSpPr>
            <a:spLocks noGrp="1"/>
          </p:cNvSpPr>
          <p:nvPr>
            <p:ph idx="1"/>
          </p:nvPr>
        </p:nvSpPr>
        <p:spPr/>
        <p:txBody>
          <a:bodyPr/>
          <a:lstStyle/>
          <a:p>
            <a:r>
              <a:rPr lang="pt-BR" dirty="0"/>
              <a:t>O filósofo via todas as sociedades constituídas por núcleos permanentes, como a família e a propriedade, que devem promover o progresso. O positivismo compara a sociedade a um organismo biológico, no qual nenhuma parte tem existência independente. Num estágio positivo, próximo da perfeição, não haveria lugar para o individualismo, apenas para o desenvolvimento da solidariedade e do altruísmo (termo cunhado por Comte) de cada um em favor da coletividade. </a:t>
            </a:r>
            <a:endParaRPr lang="pt-BR" dirty="0" smtClean="0"/>
          </a:p>
          <a:p>
            <a:r>
              <a:rPr lang="pt-BR" dirty="0" smtClean="0"/>
              <a:t>Teve como método de estudo o organicismo e o cientificismo para o conhecimento da evolução social. </a:t>
            </a:r>
            <a:endParaRPr lang="pt-BR" dirty="0"/>
          </a:p>
        </p:txBody>
      </p:sp>
    </p:spTree>
    <p:extLst>
      <p:ext uri="{BB962C8B-B14F-4D97-AF65-F5344CB8AC3E}">
        <p14:creationId xmlns:p14="http://schemas.microsoft.com/office/powerpoint/2010/main" val="2662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i="1" dirty="0" smtClean="0"/>
              <a:t>Lei dos Três Estados</a:t>
            </a:r>
            <a:endParaRPr lang="pt-BR" b="1" dirty="0"/>
          </a:p>
        </p:txBody>
      </p:sp>
      <p:sp>
        <p:nvSpPr>
          <p:cNvPr id="3" name="Espaço Reservado para Conteúdo 2"/>
          <p:cNvSpPr>
            <a:spLocks noGrp="1"/>
          </p:cNvSpPr>
          <p:nvPr>
            <p:ph idx="1"/>
          </p:nvPr>
        </p:nvSpPr>
        <p:spPr>
          <a:xfrm>
            <a:off x="838200" y="1313645"/>
            <a:ext cx="10515600" cy="4863318"/>
          </a:xfrm>
        </p:spPr>
        <p:txBody>
          <a:bodyPr>
            <a:normAutofit fontScale="70000" lnSpcReduction="20000"/>
          </a:bodyPr>
          <a:lstStyle/>
          <a:p>
            <a:r>
              <a:rPr lang="pt-BR" dirty="0"/>
              <a:t>A partir da percepção do progresso humano, Comte formulou a </a:t>
            </a:r>
            <a:r>
              <a:rPr lang="pt-BR" i="1" dirty="0"/>
              <a:t>Lei dos Três Estados</a:t>
            </a:r>
            <a:r>
              <a:rPr lang="pt-BR" dirty="0"/>
              <a:t>. Observando a evolução das concepções intelectuais da humanidade, Comte percebeu que essa evolução passa por três estados teóricos diferentes: o estado 'teológico' ou 'fictício', o estado 'metafísico' ou 'abstrato' e o estado 'científico' ou 'positivo', em que:</a:t>
            </a:r>
          </a:p>
          <a:p>
            <a:r>
              <a:rPr lang="pt-BR" dirty="0">
                <a:solidFill>
                  <a:srgbClr val="FF0000"/>
                </a:solidFill>
              </a:rPr>
              <a:t>No primeiro, os fatos observados são explicados pelo sobrenatural</a:t>
            </a:r>
            <a:r>
              <a:rPr lang="pt-BR" dirty="0"/>
              <a:t>, por entidades cuja vontade arbitrária comanda a realidade. Assim, busca-se o absoluto e as causas primeiras e finais ("de onde vim? Para onde vou?"). A fase teológica tem várias subfases: </a:t>
            </a:r>
            <a:r>
              <a:rPr lang="pt-BR" dirty="0">
                <a:solidFill>
                  <a:srgbClr val="FF0000"/>
                </a:solidFill>
              </a:rPr>
              <a:t>o fetichismo, o politeísmo e o </a:t>
            </a:r>
            <a:r>
              <a:rPr lang="pt-BR" dirty="0" smtClean="0">
                <a:solidFill>
                  <a:srgbClr val="FF0000"/>
                </a:solidFill>
              </a:rPr>
              <a:t>monoteísmo</a:t>
            </a:r>
            <a:r>
              <a:rPr lang="pt-BR" baseline="30000" dirty="0" smtClean="0">
                <a:solidFill>
                  <a:srgbClr val="FF0000"/>
                </a:solidFill>
              </a:rPr>
              <a:t>]</a:t>
            </a:r>
            <a:endParaRPr lang="pt-BR" dirty="0">
              <a:solidFill>
                <a:srgbClr val="FF0000"/>
              </a:solidFill>
            </a:endParaRPr>
          </a:p>
          <a:p>
            <a:r>
              <a:rPr lang="pt-BR" dirty="0">
                <a:solidFill>
                  <a:srgbClr val="FF0000"/>
                </a:solidFill>
              </a:rPr>
              <a:t>No segundo, já se passa a pesquisar diretamente a realidade, mas ainda há a presença do sobrenatural, de modo que a metafísica é uma transição entre a teologia e a positividade</a:t>
            </a:r>
            <a:r>
              <a:rPr lang="pt-BR" dirty="0"/>
              <a:t>. O que a caracteriza são as abstrações personificadas, de caráter ainda absoluto: "a Natureza", "o éter", "o Povo", "o Capital</a:t>
            </a:r>
            <a:r>
              <a:rPr lang="pt-BR" dirty="0" smtClean="0"/>
              <a:t>".</a:t>
            </a:r>
            <a:endParaRPr lang="pt-BR" dirty="0"/>
          </a:p>
          <a:p>
            <a:r>
              <a:rPr lang="pt-BR" dirty="0">
                <a:solidFill>
                  <a:srgbClr val="FF0000"/>
                </a:solidFill>
              </a:rPr>
              <a:t>No terceiro, ocorre o apogeu do que os dois anteriores prepararam progressivamente. Neste, os fatos são explicados segundo leis gerais abstratas, de ordem inteiramente positiva, em que se</a:t>
            </a:r>
            <a:r>
              <a:rPr lang="pt-BR" dirty="0"/>
              <a:t> deixa de lado o absoluto (que é inacessível) e busca-se o relativo. A partir disso, atividade pacífica e industrial torna-se preponderante, com as diversas nações colaborando entre si</a:t>
            </a:r>
            <a:r>
              <a:rPr lang="pt-BR" dirty="0" smtClean="0"/>
              <a:t>.</a:t>
            </a:r>
            <a:endParaRPr lang="pt-BR" dirty="0"/>
          </a:p>
          <a:p>
            <a:r>
              <a:rPr lang="pt-BR" dirty="0"/>
              <a:t>É importante notar que cada um desses estágios representa fases necessárias da evolução humana, em que a forma de compreender a realidade conjuga-se com a estrutura social de cada sociedade e contribuindo para o desenvolvimento do ser humano e de cada sociedade.</a:t>
            </a:r>
          </a:p>
          <a:p>
            <a:endParaRPr lang="pt-BR" dirty="0"/>
          </a:p>
        </p:txBody>
      </p:sp>
    </p:spTree>
    <p:extLst>
      <p:ext uri="{BB962C8B-B14F-4D97-AF65-F5344CB8AC3E}">
        <p14:creationId xmlns:p14="http://schemas.microsoft.com/office/powerpoint/2010/main" val="4141802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Classificação da Ciência</a:t>
            </a:r>
            <a:endParaRPr lang="pt-BR" dirty="0"/>
          </a:p>
        </p:txBody>
      </p:sp>
      <p:sp>
        <p:nvSpPr>
          <p:cNvPr id="3" name="Espaço Reservado para Conteúdo 2"/>
          <p:cNvSpPr>
            <a:spLocks noGrp="1"/>
          </p:cNvSpPr>
          <p:nvPr>
            <p:ph idx="1"/>
          </p:nvPr>
        </p:nvSpPr>
        <p:spPr>
          <a:xfrm>
            <a:off x="838200" y="1571223"/>
            <a:ext cx="10515600" cy="4605740"/>
          </a:xfrm>
        </p:spPr>
        <p:txBody>
          <a:bodyPr>
            <a:normAutofit/>
          </a:bodyPr>
          <a:lstStyle/>
          <a:p>
            <a:pPr fontAlgn="base"/>
            <a:r>
              <a:rPr lang="pt-BR" dirty="0"/>
              <a:t>A combinação da lei dos três estados com a classificação das ciências tem por objetivo provar que a maneira de pensar que triunfou na </a:t>
            </a:r>
            <a:r>
              <a:rPr lang="pt-BR" dirty="0">
                <a:solidFill>
                  <a:srgbClr val="FF0000"/>
                </a:solidFill>
              </a:rPr>
              <a:t>matemática, na astronomia, na física, na química e na biologia</a:t>
            </a:r>
            <a:r>
              <a:rPr lang="pt-BR" dirty="0"/>
              <a:t> deve, por fim, se impor à politica, levando à constituição de uma ciência positiva da sociedade, a </a:t>
            </a:r>
            <a:r>
              <a:rPr lang="pt-BR" dirty="0">
                <a:solidFill>
                  <a:srgbClr val="FF0000"/>
                </a:solidFill>
              </a:rPr>
              <a:t>sociologia</a:t>
            </a:r>
            <a:r>
              <a:rPr lang="pt-BR" dirty="0" smtClean="0"/>
              <a:t>.</a:t>
            </a:r>
          </a:p>
          <a:p>
            <a:r>
              <a:rPr lang="pt-BR" dirty="0" smtClean="0"/>
              <a:t>A </a:t>
            </a:r>
            <a:r>
              <a:rPr lang="pt-BR" dirty="0"/>
              <a:t>ordem segundo a qual são ordenadas as diversas ciências nos revela a ordem em que a inteligência se torna positiva nos vários domínios. Em outras palavras, a maneira de pensar positiva se impôs mais cedo nas matemáticas, na física, na química, e depois na biologia.</a:t>
            </a:r>
            <a:r>
              <a:rPr lang="pt-BR" dirty="0" smtClean="0"/>
              <a:t/>
            </a:r>
            <a:br>
              <a:rPr lang="pt-BR" dirty="0" smtClean="0"/>
            </a:br>
            <a:endParaRPr lang="pt-BR" dirty="0"/>
          </a:p>
        </p:txBody>
      </p:sp>
    </p:spTree>
    <p:extLst>
      <p:ext uri="{BB962C8B-B14F-4D97-AF65-F5344CB8AC3E}">
        <p14:creationId xmlns:p14="http://schemas.microsoft.com/office/powerpoint/2010/main" val="846995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Positivismo no Brasil</a:t>
            </a:r>
            <a:endParaRPr lang="pt-BR" dirty="0"/>
          </a:p>
        </p:txBody>
      </p:sp>
      <p:sp>
        <p:nvSpPr>
          <p:cNvPr id="3" name="Espaço Reservado para Conteúdo 2"/>
          <p:cNvSpPr>
            <a:spLocks noGrp="1"/>
          </p:cNvSpPr>
          <p:nvPr>
            <p:ph idx="1"/>
          </p:nvPr>
        </p:nvSpPr>
        <p:spPr>
          <a:xfrm>
            <a:off x="838200" y="1197736"/>
            <a:ext cx="10515600" cy="5241702"/>
          </a:xfrm>
        </p:spPr>
        <p:txBody>
          <a:bodyPr>
            <a:noAutofit/>
          </a:bodyPr>
          <a:lstStyle/>
          <a:p>
            <a:r>
              <a:rPr lang="pt-BR" sz="3200" dirty="0" smtClean="0"/>
              <a:t>No </a:t>
            </a:r>
            <a:r>
              <a:rPr lang="pt-BR" sz="3200" dirty="0"/>
              <a:t>Brasil os ideais positivistas serviram para alavancar uma troca de regime, com a proclamação da República. O aparente paradoxo se explica, em parte, pelo fato de a influência positivista ter resultado em pensamentos muito diversos no Brasil, conforme se combinou com outras correntes ideológicas. Nenhum setor teve maior presença da ideologia comtiana do que as Forças Armadas, de onde saiu o vitorioso movimento republicano e a </a:t>
            </a:r>
            <a:r>
              <a:rPr lang="pt-BR" sz="3200" dirty="0" smtClean="0"/>
              <a:t>ideia </a:t>
            </a:r>
            <a:r>
              <a:rPr lang="pt-BR" sz="3200" dirty="0"/>
              <a:t>de adotar o lema "ordem e progresso". Várias das medidas governamentais dos primeiros anos da República tiveram inspiração positivista, como a reforma educativa de 1891 e, no mesmo ano, a separação oficial entre Igreja e Estado. </a:t>
            </a:r>
          </a:p>
        </p:txBody>
      </p:sp>
    </p:spTree>
    <p:extLst>
      <p:ext uri="{BB962C8B-B14F-4D97-AF65-F5344CB8AC3E}">
        <p14:creationId xmlns:p14="http://schemas.microsoft.com/office/powerpoint/2010/main" val="186064516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727</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12</vt:i4>
      </vt:variant>
    </vt:vector>
  </HeadingPairs>
  <TitlesOfParts>
    <vt:vector size="17" baseType="lpstr">
      <vt:lpstr>Arial</vt:lpstr>
      <vt:lpstr>Calibri</vt:lpstr>
      <vt:lpstr>Calibri Light</vt:lpstr>
      <vt:lpstr>Symbol</vt:lpstr>
      <vt:lpstr>Tema do Office</vt:lpstr>
      <vt:lpstr>Augusto Comte (1798 – 1857)</vt:lpstr>
      <vt:lpstr>Augusto Comte (1798 – 1857)</vt:lpstr>
      <vt:lpstr>Augusto Comte – O positivismo</vt:lpstr>
      <vt:lpstr>Movimentos vitais da sociedade</vt:lpstr>
      <vt:lpstr>Movimentos vitais da sociedade</vt:lpstr>
      <vt:lpstr>O positivismo – etapa racional do pensamento.</vt:lpstr>
      <vt:lpstr>Lei dos Três Estados</vt:lpstr>
      <vt:lpstr>Classificação da Ciência</vt:lpstr>
      <vt:lpstr>Positivismo no Brasil</vt:lpstr>
      <vt:lpstr>Referências</vt:lpstr>
      <vt:lpstr>Atividade Individual</vt:lpstr>
      <vt:lpstr>Mudança de hábitos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Augusto Comte (1798 – 1857)</dc:title>
  <dc:creator>FATIMA FONSECA</dc:creator>
  <cp:lastModifiedBy>Usuário do Windows</cp:lastModifiedBy>
  <cp:revision>9</cp:revision>
  <dcterms:created xsi:type="dcterms:W3CDTF">2019-03-11T21:25:50Z</dcterms:created>
  <dcterms:modified xsi:type="dcterms:W3CDTF">2020-06-09T13:22:35Z</dcterms:modified>
</cp:coreProperties>
</file>