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A4F3BB-5CB7-42A0-909F-286C1DFF1D07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1F0EFC-19E4-49A5-8376-3C28538E970D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766520" cy="165618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PASTORAL </a:t>
            </a:r>
            <a:r>
              <a:rPr lang="pt-BR" sz="5300" dirty="0" smtClean="0"/>
              <a:t>MISSIONÁRIA</a:t>
            </a:r>
            <a:br>
              <a:rPr lang="pt-BR" sz="5300" dirty="0" smtClean="0"/>
            </a:br>
            <a:r>
              <a:rPr lang="pt-BR" sz="3100" dirty="0" smtClean="0"/>
              <a:t>DOCUMENTO DA CNBB 93</a:t>
            </a:r>
            <a:endParaRPr lang="pt-BR" sz="3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984776" cy="4104456"/>
          </a:xfrm>
        </p:spPr>
        <p:txBody>
          <a:bodyPr>
            <a:normAutofit fontScale="32500" lnSpcReduction="20000"/>
          </a:bodyPr>
          <a:lstStyle/>
          <a:p>
            <a:endParaRPr lang="pt-BR" sz="6400" dirty="0"/>
          </a:p>
          <a:p>
            <a:pPr algn="just"/>
            <a:r>
              <a:rPr lang="pt-BR" sz="6200" dirty="0">
                <a:solidFill>
                  <a:schemeClr val="tx1"/>
                </a:solidFill>
              </a:rPr>
              <a:t> </a:t>
            </a:r>
            <a:r>
              <a:rPr lang="pt-BR" sz="6200" dirty="0" smtClean="0">
                <a:solidFill>
                  <a:schemeClr val="bg1"/>
                </a:solidFill>
              </a:rPr>
              <a:t>300. </a:t>
            </a:r>
            <a:r>
              <a:rPr lang="pt-BR" sz="6200" dirty="0">
                <a:solidFill>
                  <a:schemeClr val="bg1"/>
                </a:solidFill>
              </a:rPr>
              <a:t>A formação pastoral-missionária, princípio </a:t>
            </a:r>
            <a:r>
              <a:rPr lang="pt-BR" sz="6200" dirty="0" smtClean="0">
                <a:solidFill>
                  <a:schemeClr val="bg1"/>
                </a:solidFill>
              </a:rPr>
              <a:t>unificador </a:t>
            </a:r>
            <a:r>
              <a:rPr lang="pt-BR" sz="6200" dirty="0">
                <a:solidFill>
                  <a:schemeClr val="bg1"/>
                </a:solidFill>
              </a:rPr>
              <a:t>de </a:t>
            </a:r>
          </a:p>
          <a:p>
            <a:pPr algn="just"/>
            <a:r>
              <a:rPr lang="pt-BR" sz="6200" dirty="0">
                <a:solidFill>
                  <a:schemeClr val="bg1"/>
                </a:solidFill>
              </a:rPr>
              <a:t>todo o processo formativo, consiste na necessária </a:t>
            </a:r>
            <a:r>
              <a:rPr lang="pt-BR" sz="6200" dirty="0" smtClean="0">
                <a:solidFill>
                  <a:schemeClr val="bg1"/>
                </a:solidFill>
              </a:rPr>
              <a:t>qualificação</a:t>
            </a:r>
            <a:endParaRPr lang="pt-BR" sz="6200" dirty="0">
              <a:solidFill>
                <a:schemeClr val="bg1"/>
              </a:solidFill>
            </a:endParaRPr>
          </a:p>
          <a:p>
            <a:pPr algn="just"/>
            <a:r>
              <a:rPr lang="pt-BR" sz="6200" dirty="0" smtClean="0">
                <a:solidFill>
                  <a:schemeClr val="bg1"/>
                </a:solidFill>
              </a:rPr>
              <a:t>específica </a:t>
            </a:r>
            <a:r>
              <a:rPr lang="pt-BR" sz="6200" dirty="0">
                <a:solidFill>
                  <a:schemeClr val="bg1"/>
                </a:solidFill>
              </a:rPr>
              <a:t>para o ministério pastoral, sempre impregnado </a:t>
            </a:r>
            <a:r>
              <a:rPr lang="pt-BR" sz="6200" dirty="0" smtClean="0">
                <a:solidFill>
                  <a:schemeClr val="bg1"/>
                </a:solidFill>
              </a:rPr>
              <a:t>pela </a:t>
            </a:r>
            <a:r>
              <a:rPr lang="pt-BR" sz="6200" dirty="0">
                <a:solidFill>
                  <a:schemeClr val="bg1"/>
                </a:solidFill>
              </a:rPr>
              <a:t>ação e condução do Espírito de Deus. </a:t>
            </a:r>
            <a:r>
              <a:rPr lang="pt-BR" sz="6200" dirty="0" smtClean="0">
                <a:solidFill>
                  <a:schemeClr val="bg1"/>
                </a:solidFill>
              </a:rPr>
              <a:t>Nessa qualificação</a:t>
            </a:r>
            <a:r>
              <a:rPr lang="pt-BR" sz="6200" dirty="0">
                <a:solidFill>
                  <a:schemeClr val="bg1"/>
                </a:solidFill>
              </a:rPr>
              <a:t>, </a:t>
            </a:r>
            <a:r>
              <a:rPr lang="pt-BR" sz="6200" dirty="0" smtClean="0">
                <a:solidFill>
                  <a:schemeClr val="bg1"/>
                </a:solidFill>
              </a:rPr>
              <a:t>integram-se </a:t>
            </a:r>
            <a:r>
              <a:rPr lang="pt-BR" sz="6200" dirty="0">
                <a:solidFill>
                  <a:schemeClr val="bg1"/>
                </a:solidFill>
              </a:rPr>
              <a:t>necessariamente estudos pastorais com programas </a:t>
            </a:r>
            <a:r>
              <a:rPr lang="pt-BR" sz="6200" dirty="0" smtClean="0">
                <a:solidFill>
                  <a:schemeClr val="bg1"/>
                </a:solidFill>
              </a:rPr>
              <a:t>orgânicos </a:t>
            </a:r>
            <a:r>
              <a:rPr lang="pt-BR" sz="6200" dirty="0">
                <a:solidFill>
                  <a:schemeClr val="bg1"/>
                </a:solidFill>
              </a:rPr>
              <a:t>de realização de práticas e de experiências </a:t>
            </a:r>
            <a:r>
              <a:rPr lang="pt-BR" sz="6200" dirty="0" smtClean="0">
                <a:solidFill>
                  <a:schemeClr val="bg1"/>
                </a:solidFill>
              </a:rPr>
              <a:t>pastorais</a:t>
            </a:r>
            <a:r>
              <a:rPr lang="pt-BR" sz="6200" dirty="0">
                <a:solidFill>
                  <a:schemeClr val="bg1"/>
                </a:solidFill>
              </a:rPr>
              <a:t>. </a:t>
            </a:r>
            <a:endParaRPr lang="pt-BR" sz="6200" dirty="0" smtClean="0">
              <a:solidFill>
                <a:schemeClr val="bg1"/>
              </a:solidFill>
            </a:endParaRPr>
          </a:p>
          <a:p>
            <a:pPr algn="just"/>
            <a:endParaRPr lang="pt-BR" sz="6200" dirty="0" smtClean="0">
              <a:solidFill>
                <a:schemeClr val="bg1"/>
              </a:solidFill>
            </a:endParaRPr>
          </a:p>
          <a:p>
            <a:pPr algn="just"/>
            <a:r>
              <a:rPr lang="pt-BR" sz="6200" dirty="0" smtClean="0">
                <a:solidFill>
                  <a:schemeClr val="bg1"/>
                </a:solidFill>
              </a:rPr>
              <a:t>- A </a:t>
            </a:r>
            <a:r>
              <a:rPr lang="pt-BR" sz="6200" dirty="0">
                <a:solidFill>
                  <a:schemeClr val="bg1"/>
                </a:solidFill>
              </a:rPr>
              <a:t>devida e bem programada combinação entre os </a:t>
            </a:r>
            <a:r>
              <a:rPr lang="pt-BR" sz="6200" b="1" dirty="0" smtClean="0">
                <a:solidFill>
                  <a:schemeClr val="bg1"/>
                </a:solidFill>
              </a:rPr>
              <a:t>aspectos </a:t>
            </a:r>
            <a:r>
              <a:rPr lang="pt-BR" sz="6200" b="1" dirty="0">
                <a:solidFill>
                  <a:srgbClr val="C00000"/>
                </a:solidFill>
              </a:rPr>
              <a:t>teóricos e vivenciais </a:t>
            </a:r>
            <a:r>
              <a:rPr lang="pt-BR" sz="6200" b="1" dirty="0">
                <a:solidFill>
                  <a:schemeClr val="bg1"/>
                </a:solidFill>
              </a:rPr>
              <a:t>da formação pastoral-missionária </a:t>
            </a:r>
            <a:r>
              <a:rPr lang="pt-BR" sz="6200" b="1" dirty="0" smtClean="0">
                <a:solidFill>
                  <a:schemeClr val="bg1"/>
                </a:solidFill>
              </a:rPr>
              <a:t>contribui </a:t>
            </a:r>
            <a:r>
              <a:rPr lang="pt-BR" sz="6200" b="1" dirty="0">
                <a:solidFill>
                  <a:schemeClr val="bg1"/>
                </a:solidFill>
              </a:rPr>
              <a:t>para evitar um aprendizado </a:t>
            </a:r>
            <a:r>
              <a:rPr lang="pt-BR" sz="6200" b="1" dirty="0">
                <a:solidFill>
                  <a:srgbClr val="C00000"/>
                </a:solidFill>
              </a:rPr>
              <a:t>apenas operativo</a:t>
            </a:r>
            <a:r>
              <a:rPr lang="pt-BR" sz="6200" b="1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54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9. </a:t>
            </a:r>
            <a:r>
              <a:rPr lang="pt-BR" b="1" dirty="0"/>
              <a:t>A</a:t>
            </a:r>
            <a:r>
              <a:rPr lang="pt-BR" b="1" dirty="0" smtClean="0"/>
              <a:t>dquirir </a:t>
            </a:r>
            <a:r>
              <a:rPr lang="pt-BR" b="1" dirty="0"/>
              <a:t>o espírito missionário </a:t>
            </a:r>
            <a:r>
              <a:rPr lang="pt-BR" dirty="0"/>
              <a:t>e a </a:t>
            </a:r>
            <a:r>
              <a:rPr lang="pt-BR" b="1" dirty="0" smtClean="0"/>
              <a:t>Consciência</a:t>
            </a:r>
            <a:r>
              <a:rPr lang="pt-BR" dirty="0" smtClean="0"/>
              <a:t> </a:t>
            </a:r>
            <a:r>
              <a:rPr lang="pt-BR" b="1" dirty="0"/>
              <a:t>da prioridade </a:t>
            </a:r>
            <a:r>
              <a:rPr lang="pt-BR" b="1" dirty="0" smtClean="0"/>
              <a:t>da </a:t>
            </a:r>
            <a:r>
              <a:rPr lang="pt-BR" b="1" dirty="0"/>
              <a:t>evangelização </a:t>
            </a:r>
            <a:r>
              <a:rPr lang="pt-BR" dirty="0"/>
              <a:t>(At 1,8; PO, n. 10; PDV, n. 32); </a:t>
            </a:r>
          </a:p>
        </p:txBody>
      </p:sp>
    </p:spTree>
    <p:extLst>
      <p:ext uri="{BB962C8B-B14F-4D97-AF65-F5344CB8AC3E}">
        <p14:creationId xmlns:p14="http://schemas.microsoft.com/office/powerpoint/2010/main" val="170766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303. A formação pastoral missionária deve ser guiada por </a:t>
            </a:r>
            <a:r>
              <a:rPr lang="pt-BR" dirty="0" smtClean="0"/>
              <a:t>uma </a:t>
            </a:r>
            <a:r>
              <a:rPr lang="pt-BR" b="1" dirty="0"/>
              <a:t>metodologia</a:t>
            </a:r>
            <a:r>
              <a:rPr lang="pt-BR" dirty="0"/>
              <a:t> que respeite, em cada experiência os </a:t>
            </a:r>
            <a:r>
              <a:rPr lang="pt-BR" dirty="0" smtClean="0"/>
              <a:t>seguintes </a:t>
            </a:r>
            <a:r>
              <a:rPr lang="pt-BR" dirty="0"/>
              <a:t>critérios: a adequada iniciação, a cuidadosa </a:t>
            </a:r>
            <a:r>
              <a:rPr lang="pt-BR" dirty="0" smtClean="0"/>
              <a:t>inserção</a:t>
            </a:r>
            <a:r>
              <a:rPr lang="pt-BR" dirty="0"/>
              <a:t>, o </a:t>
            </a:r>
            <a:r>
              <a:rPr lang="pt-BR" b="1" dirty="0"/>
              <a:t>devido engajamento</a:t>
            </a:r>
            <a:r>
              <a:rPr lang="pt-BR" dirty="0"/>
              <a:t>, a gradual responsabilidade </a:t>
            </a:r>
            <a:r>
              <a:rPr lang="pt-BR" dirty="0" smtClean="0"/>
              <a:t>por </a:t>
            </a:r>
            <a:r>
              <a:rPr lang="pt-BR" dirty="0"/>
              <a:t>serviços ministeriais (PDV, n. 58). Ao </a:t>
            </a:r>
            <a:r>
              <a:rPr lang="pt-BR" dirty="0" smtClean="0"/>
              <a:t>Formando</a:t>
            </a:r>
            <a:r>
              <a:rPr lang="pt-BR" dirty="0"/>
              <a:t>, </a:t>
            </a:r>
            <a:r>
              <a:rPr lang="pt-BR" dirty="0" smtClean="0"/>
              <a:t>deve </a:t>
            </a:r>
            <a:r>
              <a:rPr lang="pt-BR" dirty="0"/>
              <a:t>ser oferecida ao longo do processo formativo a </a:t>
            </a:r>
            <a:r>
              <a:rPr lang="pt-BR" dirty="0" smtClean="0"/>
              <a:t>possibilidade </a:t>
            </a:r>
            <a:r>
              <a:rPr lang="pt-BR" dirty="0"/>
              <a:t>de: </a:t>
            </a:r>
          </a:p>
        </p:txBody>
      </p:sp>
    </p:spTree>
    <p:extLst>
      <p:ext uri="{BB962C8B-B14F-4D97-AF65-F5344CB8AC3E}">
        <p14:creationId xmlns:p14="http://schemas.microsoft.com/office/powerpoint/2010/main" val="20851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pt-BR" dirty="0" smtClean="0"/>
              <a:t>MEIOS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32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/>
              <a:t>1. D</a:t>
            </a:r>
            <a:r>
              <a:rPr lang="pt-BR" sz="2000" dirty="0" smtClean="0"/>
              <a:t>esenvolver </a:t>
            </a:r>
            <a:r>
              <a:rPr lang="pt-BR" sz="2000" b="1" dirty="0"/>
              <a:t>gradual e organicamente </a:t>
            </a:r>
            <a:r>
              <a:rPr lang="pt-BR" sz="2000" dirty="0"/>
              <a:t>a sua experiência </a:t>
            </a:r>
          </a:p>
          <a:p>
            <a:pPr marL="0" indent="0" algn="just">
              <a:buNone/>
            </a:pPr>
            <a:r>
              <a:rPr lang="pt-BR" sz="2000" dirty="0"/>
              <a:t>pastoral; </a:t>
            </a:r>
          </a:p>
          <a:p>
            <a:pPr marL="0" indent="0" algn="just">
              <a:buNone/>
            </a:pPr>
            <a:r>
              <a:rPr lang="pt-BR" sz="2000" dirty="0"/>
              <a:t>2. </a:t>
            </a:r>
            <a:r>
              <a:rPr lang="pt-BR" sz="2000" b="1" dirty="0" smtClean="0"/>
              <a:t>Inserir-se </a:t>
            </a:r>
            <a:r>
              <a:rPr lang="pt-BR" sz="2000" b="1" dirty="0"/>
              <a:t>e engajar-se </a:t>
            </a:r>
            <a:r>
              <a:rPr lang="pt-BR" sz="2000" dirty="0"/>
              <a:t>em comunidade de fé, iniciando </a:t>
            </a:r>
          </a:p>
          <a:p>
            <a:pPr marL="0" indent="0" algn="just">
              <a:buNone/>
            </a:pPr>
            <a:r>
              <a:rPr lang="pt-BR" sz="2000" dirty="0"/>
              <a:t>sempre pelo conhecimento de sua história, respeitando </a:t>
            </a:r>
          </a:p>
          <a:p>
            <a:pPr marL="0" indent="0" algn="just">
              <a:buNone/>
            </a:pPr>
            <a:r>
              <a:rPr lang="pt-BR" sz="2000" dirty="0"/>
              <a:t>o caminho pastoral já realizado e assumindo gradualmente </a:t>
            </a:r>
          </a:p>
          <a:p>
            <a:pPr marL="0" indent="0" algn="just">
              <a:buNone/>
            </a:pPr>
            <a:r>
              <a:rPr lang="pt-BR" sz="2000" dirty="0"/>
              <a:t>serviços e ministérios; </a:t>
            </a:r>
          </a:p>
          <a:p>
            <a:pPr marL="0" indent="0" algn="just">
              <a:buNone/>
            </a:pPr>
            <a:r>
              <a:rPr lang="pt-BR" sz="2000" dirty="0"/>
              <a:t>3. </a:t>
            </a:r>
            <a:r>
              <a:rPr lang="pt-BR" sz="2000" dirty="0" smtClean="0"/>
              <a:t>Ter </a:t>
            </a:r>
            <a:r>
              <a:rPr lang="pt-BR" sz="2000" dirty="0"/>
              <a:t>uma </a:t>
            </a:r>
            <a:r>
              <a:rPr lang="pt-BR" sz="2000" u="sng" dirty="0"/>
              <a:t>experiência pastoral </a:t>
            </a:r>
            <a:r>
              <a:rPr lang="pt-BR" sz="2000" u="sng" dirty="0" smtClean="0"/>
              <a:t>diversificada</a:t>
            </a:r>
            <a:r>
              <a:rPr lang="pt-BR" sz="2000" u="sng" dirty="0"/>
              <a:t>, </a:t>
            </a:r>
            <a:r>
              <a:rPr lang="pt-BR" sz="2000" dirty="0"/>
              <a:t>a partir da </a:t>
            </a:r>
          </a:p>
          <a:p>
            <a:pPr marL="0" indent="0" algn="just">
              <a:buNone/>
            </a:pPr>
            <a:r>
              <a:rPr lang="pt-BR" sz="2000" dirty="0"/>
              <a:t>convivência e partilha com uma comunidade de fé, </a:t>
            </a:r>
          </a:p>
          <a:p>
            <a:pPr marL="0" indent="0" algn="just">
              <a:buNone/>
            </a:pPr>
            <a:r>
              <a:rPr lang="pt-BR" sz="2000" dirty="0"/>
              <a:t>nos seus mais variados grupos e expressões; </a:t>
            </a:r>
          </a:p>
          <a:p>
            <a:pPr marL="0" indent="0" algn="just">
              <a:buNone/>
            </a:pPr>
            <a:r>
              <a:rPr lang="pt-BR" sz="2000" dirty="0"/>
              <a:t>4. </a:t>
            </a:r>
            <a:r>
              <a:rPr lang="pt-BR" sz="2000" dirty="0" smtClean="0"/>
              <a:t>Realizar </a:t>
            </a:r>
            <a:r>
              <a:rPr lang="pt-BR" sz="2000" dirty="0"/>
              <a:t>experiências pastorais em contato com pessoas </a:t>
            </a:r>
          </a:p>
          <a:p>
            <a:pPr marL="0" indent="0" algn="just">
              <a:buNone/>
            </a:pPr>
            <a:r>
              <a:rPr lang="pt-BR" sz="2000" u="sng" dirty="0"/>
              <a:t>em situação de sofrimento </a:t>
            </a:r>
            <a:r>
              <a:rPr lang="pt-BR" sz="2000" dirty="0"/>
              <a:t>(PDV, n. 58); </a:t>
            </a:r>
          </a:p>
          <a:p>
            <a:pPr marL="0" indent="0" algn="just">
              <a:buNone/>
            </a:pPr>
            <a:r>
              <a:rPr lang="pt-BR" sz="2000" dirty="0"/>
              <a:t>5. </a:t>
            </a:r>
            <a:r>
              <a:rPr lang="pt-BR" sz="2000" dirty="0" smtClean="0"/>
              <a:t>Fazer </a:t>
            </a:r>
            <a:r>
              <a:rPr lang="pt-BR" sz="2000" dirty="0"/>
              <a:t>experiências, principalmente nas pastorais organizadas </a:t>
            </a:r>
          </a:p>
          <a:p>
            <a:pPr marL="0" indent="0" algn="just">
              <a:buNone/>
            </a:pPr>
            <a:r>
              <a:rPr lang="pt-BR" sz="2000" dirty="0"/>
              <a:t>ou propostas pela Igreja; </a:t>
            </a:r>
          </a:p>
        </p:txBody>
      </p:sp>
    </p:spTree>
    <p:extLst>
      <p:ext uri="{BB962C8B-B14F-4D97-AF65-F5344CB8AC3E}">
        <p14:creationId xmlns:p14="http://schemas.microsoft.com/office/powerpoint/2010/main" val="426830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305. Para a escolha de </a:t>
            </a:r>
            <a:r>
              <a:rPr lang="pt-BR" dirty="0">
                <a:solidFill>
                  <a:schemeClr val="accent2"/>
                </a:solidFill>
              </a:rPr>
              <a:t>experiências e engajamento </a:t>
            </a:r>
            <a:r>
              <a:rPr lang="pt-BR" dirty="0"/>
              <a:t>pastoral dos </a:t>
            </a:r>
            <a:r>
              <a:rPr lang="pt-BR" dirty="0" smtClean="0"/>
              <a:t>formandos</a:t>
            </a:r>
            <a:r>
              <a:rPr lang="pt-BR" dirty="0"/>
              <a:t>, devem ser levados em conta ainda outros critérios: </a:t>
            </a:r>
            <a:r>
              <a:rPr lang="pt-BR" dirty="0" smtClean="0">
                <a:solidFill>
                  <a:schemeClr val="accent2"/>
                </a:solidFill>
              </a:rPr>
              <a:t>os </a:t>
            </a:r>
            <a:r>
              <a:rPr lang="pt-BR" dirty="0">
                <a:solidFill>
                  <a:schemeClr val="accent2"/>
                </a:solidFill>
              </a:rPr>
              <a:t>talentos </a:t>
            </a:r>
            <a:r>
              <a:rPr lang="pt-BR" dirty="0"/>
              <a:t>e inclinações de cada formando; as aptidões </a:t>
            </a:r>
            <a:r>
              <a:rPr lang="pt-BR" dirty="0" smtClean="0"/>
              <a:t>e </a:t>
            </a:r>
            <a:r>
              <a:rPr lang="pt-BR" b="1" dirty="0"/>
              <a:t>condições dos presbíteros </a:t>
            </a:r>
            <a:r>
              <a:rPr lang="pt-BR" dirty="0"/>
              <a:t>que acolhem os formandos; as </a:t>
            </a:r>
            <a:r>
              <a:rPr lang="pt-BR" dirty="0" smtClean="0"/>
              <a:t>opções </a:t>
            </a:r>
            <a:r>
              <a:rPr lang="pt-BR" dirty="0"/>
              <a:t>pastorais da Igreja local; as </a:t>
            </a:r>
            <a:r>
              <a:rPr lang="pt-BR" b="1" dirty="0"/>
              <a:t>situações de maior necessidade </a:t>
            </a:r>
            <a:r>
              <a:rPr lang="pt-BR" b="1" dirty="0" smtClean="0"/>
              <a:t>e </a:t>
            </a:r>
            <a:r>
              <a:rPr lang="pt-BR" b="1" dirty="0"/>
              <a:t>carência</a:t>
            </a:r>
            <a:r>
              <a:rPr lang="pt-BR" dirty="0"/>
              <a:t>; as </a:t>
            </a:r>
            <a:r>
              <a:rPr lang="pt-BR" dirty="0" smtClean="0"/>
              <a:t>Comunidades </a:t>
            </a:r>
            <a:r>
              <a:rPr lang="pt-BR" dirty="0"/>
              <a:t>e paróquias que contam </a:t>
            </a:r>
            <a:r>
              <a:rPr lang="pt-BR" dirty="0" smtClean="0"/>
              <a:t>com </a:t>
            </a:r>
            <a:r>
              <a:rPr lang="pt-BR" dirty="0"/>
              <a:t>um </a:t>
            </a:r>
            <a:r>
              <a:rPr lang="pt-BR" b="1" dirty="0"/>
              <a:t>p</a:t>
            </a:r>
            <a:r>
              <a:rPr lang="pt-BR" b="1" dirty="0" smtClean="0"/>
              <a:t>lanejamento </a:t>
            </a:r>
            <a:r>
              <a:rPr lang="pt-BR" b="1" dirty="0"/>
              <a:t>pastoral</a:t>
            </a:r>
            <a:r>
              <a:rPr lang="pt-BR" dirty="0"/>
              <a:t>; as opções e escolhas do </a:t>
            </a:r>
            <a:r>
              <a:rPr lang="pt-BR" dirty="0" smtClean="0"/>
              <a:t>plano </a:t>
            </a:r>
            <a:r>
              <a:rPr lang="pt-BR" dirty="0"/>
              <a:t>da casa de formação dentro do planejamento diocesano, </a:t>
            </a:r>
            <a:r>
              <a:rPr lang="pt-BR" dirty="0" smtClean="0"/>
              <a:t>tendo </a:t>
            </a:r>
            <a:r>
              <a:rPr lang="pt-BR" dirty="0"/>
              <a:t>em vista as etapas do processo formativo. </a:t>
            </a:r>
          </a:p>
        </p:txBody>
      </p:sp>
    </p:spTree>
    <p:extLst>
      <p:ext uri="{BB962C8B-B14F-4D97-AF65-F5344CB8AC3E}">
        <p14:creationId xmlns:p14="http://schemas.microsoft.com/office/powerpoint/2010/main" val="9794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ULTRAPASSADAS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 A mesma </a:t>
            </a:r>
            <a:r>
              <a:rPr lang="pt-BR" dirty="0">
                <a:solidFill>
                  <a:schemeClr val="accent2"/>
                </a:solidFill>
              </a:rPr>
              <a:t>articulação entre a teoria e a prática </a:t>
            </a:r>
            <a:r>
              <a:rPr lang="pt-BR" dirty="0"/>
              <a:t>ajuda a </a:t>
            </a:r>
            <a:r>
              <a:rPr lang="pt-BR" dirty="0" smtClean="0"/>
              <a:t>responder à interpelação do Documento de Aparecida que chama </a:t>
            </a:r>
            <a:r>
              <a:rPr lang="pt-BR" dirty="0"/>
              <a:t>toda a Igreja a uma “conversão pastoral”: “nenhuma </a:t>
            </a:r>
            <a:r>
              <a:rPr lang="pt-BR" dirty="0" smtClean="0"/>
              <a:t>comunidade </a:t>
            </a:r>
            <a:r>
              <a:rPr lang="pt-BR" dirty="0"/>
              <a:t>deve isentar-se de entrar decididamente, com </a:t>
            </a:r>
            <a:r>
              <a:rPr lang="pt-BR" b="1" dirty="0" smtClean="0"/>
              <a:t>todas </a:t>
            </a:r>
            <a:r>
              <a:rPr lang="pt-BR" b="1" dirty="0"/>
              <a:t>as forças</a:t>
            </a:r>
            <a:r>
              <a:rPr lang="pt-BR" dirty="0"/>
              <a:t>, nos processos constantes de renovação missionária </a:t>
            </a:r>
            <a:r>
              <a:rPr lang="pt-BR" dirty="0" smtClean="0"/>
              <a:t>e </a:t>
            </a:r>
            <a:r>
              <a:rPr lang="pt-BR" dirty="0"/>
              <a:t>de </a:t>
            </a:r>
            <a:r>
              <a:rPr lang="pt-BR" b="1" dirty="0"/>
              <a:t>abandonar as ultrapassadas estruturas </a:t>
            </a:r>
            <a:r>
              <a:rPr lang="pt-BR" dirty="0"/>
              <a:t>que já </a:t>
            </a:r>
            <a:r>
              <a:rPr lang="pt-BR" dirty="0" smtClean="0"/>
              <a:t>não </a:t>
            </a:r>
            <a:r>
              <a:rPr lang="pt-BR" dirty="0"/>
              <a:t>favoreçam a transmissão da fé” (</a:t>
            </a:r>
            <a:r>
              <a:rPr lang="pt-BR" dirty="0" err="1"/>
              <a:t>DAp</a:t>
            </a:r>
            <a:r>
              <a:rPr lang="pt-BR" dirty="0"/>
              <a:t>, n. 365). </a:t>
            </a:r>
          </a:p>
        </p:txBody>
      </p:sp>
    </p:spTree>
    <p:extLst>
      <p:ext uri="{BB962C8B-B14F-4D97-AF65-F5344CB8AC3E}">
        <p14:creationId xmlns:p14="http://schemas.microsoft.com/office/powerpoint/2010/main" val="23936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CHAVES DE LEITURA PARA</a:t>
            </a:r>
            <a:br>
              <a:rPr lang="pt-BR" sz="3200" dirty="0" smtClean="0"/>
            </a:br>
            <a:r>
              <a:rPr lang="pt-BR" sz="3200" dirty="0" smtClean="0"/>
              <a:t> </a:t>
            </a:r>
            <a:r>
              <a:rPr lang="pt-BR" sz="3200" dirty="0" smtClean="0">
                <a:solidFill>
                  <a:schemeClr val="accent2"/>
                </a:solidFill>
              </a:rPr>
              <a:t>INTERPRETAR A REALIDADE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 301. No que se refere ao </a:t>
            </a:r>
            <a:r>
              <a:rPr lang="pt-BR" b="1" dirty="0"/>
              <a:t>aspecto teórico</a:t>
            </a:r>
            <a:r>
              <a:rPr lang="pt-BR" dirty="0"/>
              <a:t>, deve-se insistir sobre </a:t>
            </a:r>
            <a:r>
              <a:rPr lang="pt-BR" dirty="0" smtClean="0"/>
              <a:t>algumas </a:t>
            </a:r>
            <a:r>
              <a:rPr lang="pt-BR" dirty="0"/>
              <a:t>perspectivas de grande relevância para a habilitação </a:t>
            </a:r>
            <a:r>
              <a:rPr lang="pt-BR" dirty="0" smtClean="0"/>
              <a:t>pastoral-missionária </a:t>
            </a:r>
            <a:r>
              <a:rPr lang="pt-BR" dirty="0"/>
              <a:t>dos estudos acadêmicos: </a:t>
            </a:r>
          </a:p>
          <a:p>
            <a:pPr marL="0" indent="0" algn="just">
              <a:buNone/>
            </a:pPr>
            <a:r>
              <a:rPr lang="pt-BR" dirty="0"/>
              <a:t>1. Os estudos </a:t>
            </a:r>
            <a:r>
              <a:rPr lang="pt-BR" b="1" i="1" dirty="0" smtClean="0"/>
              <a:t>filosóficos </a:t>
            </a:r>
            <a:r>
              <a:rPr lang="pt-BR" b="1" i="1" dirty="0"/>
              <a:t>e teológicos </a:t>
            </a:r>
            <a:r>
              <a:rPr lang="pt-BR" dirty="0"/>
              <a:t>tenham um claro </a:t>
            </a:r>
            <a:r>
              <a:rPr lang="pt-BR" dirty="0" smtClean="0"/>
              <a:t>direcionamento </a:t>
            </a:r>
            <a:r>
              <a:rPr lang="pt-BR" dirty="0"/>
              <a:t>pastoral e missionário por se destinarem </a:t>
            </a:r>
            <a:r>
              <a:rPr lang="pt-BR" dirty="0" smtClean="0"/>
              <a:t>à </a:t>
            </a:r>
            <a:r>
              <a:rPr lang="pt-BR" dirty="0"/>
              <a:t>formação dos pastores do Povo de Deus. </a:t>
            </a:r>
            <a:r>
              <a:rPr lang="pt-BR" b="1" dirty="0"/>
              <a:t>Esse </a:t>
            </a:r>
            <a:r>
              <a:rPr lang="pt-BR" b="1" dirty="0" smtClean="0"/>
              <a:t>pressuposto </a:t>
            </a:r>
            <a:r>
              <a:rPr lang="pt-BR" b="1" dirty="0"/>
              <a:t>básico em nada empobreça os </a:t>
            </a:r>
            <a:r>
              <a:rPr lang="pt-BR" b="1" dirty="0" smtClean="0"/>
              <a:t>estudos teológicos </a:t>
            </a:r>
            <a:r>
              <a:rPr lang="pt-BR" b="1" dirty="0"/>
              <a:t>ou prive os formandos dos instrumentais </a:t>
            </a:r>
            <a:r>
              <a:rPr lang="pt-BR" b="1" dirty="0" smtClean="0"/>
              <a:t>teóricos </a:t>
            </a:r>
            <a:r>
              <a:rPr lang="pt-BR" b="1" dirty="0"/>
              <a:t>necessários e indispensáveis </a:t>
            </a:r>
            <a:r>
              <a:rPr lang="pt-BR" dirty="0"/>
              <a:t>para </a:t>
            </a:r>
            <a:r>
              <a:rPr lang="pt-BR" dirty="0">
                <a:solidFill>
                  <a:schemeClr val="accent2"/>
                </a:solidFill>
              </a:rPr>
              <a:t>interpretar </a:t>
            </a:r>
            <a:r>
              <a:rPr lang="pt-BR" dirty="0" smtClean="0"/>
              <a:t>o </a:t>
            </a:r>
            <a:r>
              <a:rPr lang="pt-BR" dirty="0"/>
              <a:t>dado revelado e para munir </a:t>
            </a:r>
            <a:r>
              <a:rPr lang="pt-BR" b="1" dirty="0"/>
              <a:t>a prática pastoral </a:t>
            </a:r>
            <a:r>
              <a:rPr lang="pt-BR" dirty="0"/>
              <a:t>das </a:t>
            </a:r>
            <a:r>
              <a:rPr lang="pt-BR" u="sng" dirty="0" smtClean="0"/>
              <a:t>chaves </a:t>
            </a:r>
            <a:r>
              <a:rPr lang="pt-BR" u="sng" dirty="0"/>
              <a:t>de compreensão da realidade</a:t>
            </a:r>
            <a:r>
              <a:rPr lang="pt-BR" dirty="0"/>
              <a:t>, que iluminadas </a:t>
            </a:r>
            <a:r>
              <a:rPr lang="pt-BR" dirty="0" smtClean="0"/>
              <a:t>pela </a:t>
            </a:r>
            <a:r>
              <a:rPr lang="pt-BR" dirty="0"/>
              <a:t>fé, garantem a qualidade e a efetivação da ação </a:t>
            </a:r>
            <a:r>
              <a:rPr lang="pt-BR" dirty="0" smtClean="0"/>
              <a:t>evangelizadora </a:t>
            </a:r>
            <a:r>
              <a:rPr lang="pt-BR" dirty="0"/>
              <a:t>da Igreja. </a:t>
            </a:r>
          </a:p>
        </p:txBody>
      </p:sp>
    </p:spTree>
    <p:extLst>
      <p:ext uri="{BB962C8B-B14F-4D97-AF65-F5344CB8AC3E}">
        <p14:creationId xmlns:p14="http://schemas.microsoft.com/office/powerpoint/2010/main" val="35578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TEOLOGIA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2. </a:t>
            </a:r>
            <a:r>
              <a:rPr lang="pt-BR" dirty="0"/>
              <a:t>A </a:t>
            </a:r>
            <a:r>
              <a:rPr lang="pt-BR" dirty="0">
                <a:solidFill>
                  <a:schemeClr val="accent2"/>
                </a:solidFill>
              </a:rPr>
              <a:t>teologia pastoral</a:t>
            </a:r>
            <a:r>
              <a:rPr lang="pt-BR" dirty="0"/>
              <a:t>, empreendida com profundidade </a:t>
            </a:r>
            <a:r>
              <a:rPr lang="pt-BR" dirty="0" smtClean="0"/>
              <a:t>e </a:t>
            </a:r>
            <a:r>
              <a:rPr lang="pt-BR" dirty="0"/>
              <a:t>combinada com uma </a:t>
            </a:r>
            <a:r>
              <a:rPr lang="pt-BR" dirty="0">
                <a:solidFill>
                  <a:schemeClr val="accent2"/>
                </a:solidFill>
              </a:rPr>
              <a:t>sólida espiritualidade</a:t>
            </a:r>
            <a:r>
              <a:rPr lang="pt-BR" dirty="0"/>
              <a:t>, ajude a </a:t>
            </a:r>
            <a:r>
              <a:rPr lang="pt-BR" dirty="0" smtClean="0"/>
              <a:t>superar hermenêuticas </a:t>
            </a:r>
            <a:r>
              <a:rPr lang="pt-BR" b="1" dirty="0" smtClean="0"/>
              <a:t>insuficientes</a:t>
            </a:r>
            <a:r>
              <a:rPr lang="pt-BR" dirty="0" smtClean="0"/>
              <a:t> </a:t>
            </a:r>
            <a:r>
              <a:rPr lang="pt-BR" dirty="0"/>
              <a:t>e tenha condições </a:t>
            </a:r>
            <a:r>
              <a:rPr lang="pt-BR" dirty="0" smtClean="0"/>
              <a:t>de </a:t>
            </a:r>
            <a:r>
              <a:rPr lang="pt-BR" dirty="0"/>
              <a:t>oferecer instrumentos essenciais para se conhecer a </a:t>
            </a:r>
            <a:r>
              <a:rPr lang="pt-BR" dirty="0" smtClean="0"/>
              <a:t>vida </a:t>
            </a:r>
            <a:r>
              <a:rPr lang="pt-BR" dirty="0"/>
              <a:t>e a fé do povo. </a:t>
            </a:r>
            <a:r>
              <a:rPr lang="pt-BR" dirty="0" smtClean="0"/>
              <a:t>Isso implica passar </a:t>
            </a:r>
            <a:r>
              <a:rPr lang="pt-BR" dirty="0"/>
              <a:t>e que implica passar de “</a:t>
            </a:r>
            <a:r>
              <a:rPr lang="pt-BR" b="1" dirty="0"/>
              <a:t>uma pastoral de mera </a:t>
            </a:r>
            <a:r>
              <a:rPr lang="pt-BR" b="1" dirty="0" smtClean="0"/>
              <a:t>conservação </a:t>
            </a:r>
            <a:r>
              <a:rPr lang="pt-BR" dirty="0"/>
              <a:t>para uma </a:t>
            </a:r>
            <a:r>
              <a:rPr lang="pt-BR" b="1" dirty="0"/>
              <a:t>pastoral decididamente missionária” </a:t>
            </a:r>
          </a:p>
        </p:txBody>
      </p:sp>
    </p:spTree>
    <p:extLst>
      <p:ext uri="{BB962C8B-B14F-4D97-AF65-F5344CB8AC3E}">
        <p14:creationId xmlns:p14="http://schemas.microsoft.com/office/powerpoint/2010/main" val="21358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LINGUAGEM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3. A índole marcadamente pastoral-missionária da teologia </a:t>
            </a:r>
            <a:r>
              <a:rPr lang="pt-BR" dirty="0" smtClean="0"/>
              <a:t>leve </a:t>
            </a:r>
            <a:r>
              <a:rPr lang="pt-BR" dirty="0"/>
              <a:t>o formando, futuro ministro da Palavra, a </a:t>
            </a:r>
            <a:r>
              <a:rPr lang="pt-BR" dirty="0" smtClean="0"/>
              <a:t>proclamar </a:t>
            </a:r>
            <a:r>
              <a:rPr lang="pt-BR" dirty="0"/>
              <a:t>a verdade sobre </a:t>
            </a:r>
            <a:r>
              <a:rPr lang="pt-BR" b="1" dirty="0"/>
              <a:t>Deus</a:t>
            </a:r>
            <a:r>
              <a:rPr lang="pt-BR" dirty="0"/>
              <a:t>, sobre o </a:t>
            </a:r>
            <a:r>
              <a:rPr lang="pt-BR" b="1" dirty="0"/>
              <a:t>homem</a:t>
            </a:r>
            <a:r>
              <a:rPr lang="pt-BR" dirty="0"/>
              <a:t> e sobre </a:t>
            </a:r>
            <a:r>
              <a:rPr lang="pt-BR" dirty="0" smtClean="0"/>
              <a:t>a </a:t>
            </a:r>
            <a:r>
              <a:rPr lang="pt-BR" b="1" dirty="0"/>
              <a:t>Igreja </a:t>
            </a:r>
            <a:r>
              <a:rPr lang="pt-BR" dirty="0"/>
              <a:t>mediante </a:t>
            </a:r>
            <a:r>
              <a:rPr lang="pt-BR" u="sng" dirty="0"/>
              <a:t>pensamentos e linguagens</a:t>
            </a:r>
            <a:r>
              <a:rPr lang="pt-BR" dirty="0"/>
              <a:t> que </a:t>
            </a:r>
            <a:r>
              <a:rPr lang="pt-BR" dirty="0" smtClean="0"/>
              <a:t>sejam</a:t>
            </a:r>
            <a:r>
              <a:rPr lang="pt-BR" dirty="0"/>
              <a:t>, ao mesmo tempo, acessíveis a todos e capazes </a:t>
            </a:r>
            <a:r>
              <a:rPr lang="pt-BR" dirty="0" smtClean="0"/>
              <a:t>de </a:t>
            </a:r>
            <a:r>
              <a:rPr lang="pt-BR" dirty="0">
                <a:solidFill>
                  <a:schemeClr val="accent2"/>
                </a:solidFill>
              </a:rPr>
              <a:t>dialogar</a:t>
            </a:r>
            <a:r>
              <a:rPr lang="pt-BR" dirty="0"/>
              <a:t> com as correntes de pensamento, </a:t>
            </a:r>
            <a:r>
              <a:rPr lang="pt-BR" dirty="0" smtClean="0"/>
              <a:t>a filosofia e as </a:t>
            </a:r>
            <a:r>
              <a:rPr lang="pt-BR" dirty="0"/>
              <a:t>e </a:t>
            </a:r>
            <a:r>
              <a:rPr lang="pt-BR" dirty="0">
                <a:solidFill>
                  <a:schemeClr val="accent2"/>
                </a:solidFill>
              </a:rPr>
              <a:t>a cultura de hoje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797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DIÁLOGO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5. As experiências pastorais </a:t>
            </a:r>
            <a:r>
              <a:rPr lang="pt-BR" b="1" dirty="0"/>
              <a:t>estejam abertas </a:t>
            </a:r>
            <a:r>
              <a:rPr lang="pt-BR" dirty="0"/>
              <a:t>ao diálogo e </a:t>
            </a:r>
            <a:r>
              <a:rPr lang="pt-BR" dirty="0" smtClean="0"/>
              <a:t>cooperação </a:t>
            </a:r>
            <a:r>
              <a:rPr lang="pt-BR" dirty="0"/>
              <a:t>com projetos de evangelização desenvolvidos </a:t>
            </a:r>
            <a:r>
              <a:rPr lang="pt-BR" dirty="0" smtClean="0"/>
              <a:t>por </a:t>
            </a:r>
            <a:r>
              <a:rPr lang="pt-BR" dirty="0"/>
              <a:t>outras igrejas e comunidades eclesiais, que </a:t>
            </a:r>
            <a:r>
              <a:rPr lang="pt-BR" dirty="0" smtClean="0"/>
              <a:t>se </a:t>
            </a:r>
            <a:r>
              <a:rPr lang="pt-BR" dirty="0"/>
              <a:t>encontram na mesma região onde atua o seminarista. </a:t>
            </a:r>
          </a:p>
          <a:p>
            <a:pPr algn="just"/>
            <a:r>
              <a:rPr lang="pt-BR" dirty="0"/>
              <a:t>Desse modo, ele pode estabelecer uma correta relação </a:t>
            </a:r>
            <a:r>
              <a:rPr lang="pt-BR" dirty="0" smtClean="0"/>
              <a:t>entre </a:t>
            </a:r>
            <a:r>
              <a:rPr lang="pt-BR" dirty="0">
                <a:solidFill>
                  <a:schemeClr val="accent2"/>
                </a:solidFill>
              </a:rPr>
              <a:t>diálogo e missão</a:t>
            </a:r>
            <a:r>
              <a:rPr lang="pt-BR" dirty="0"/>
              <a:t>, diálogo e anúncio, como </a:t>
            </a:r>
            <a:r>
              <a:rPr lang="pt-BR" dirty="0" smtClean="0"/>
              <a:t>exige </a:t>
            </a:r>
            <a:r>
              <a:rPr lang="pt-BR" dirty="0"/>
              <a:t>o atual contexto </a:t>
            </a:r>
            <a:r>
              <a:rPr lang="pt-BR" b="1" dirty="0"/>
              <a:t>religioso plural </a:t>
            </a:r>
            <a:r>
              <a:rPr lang="pt-BR" dirty="0"/>
              <a:t>e como orienta </a:t>
            </a:r>
            <a:r>
              <a:rPr lang="pt-BR" dirty="0" smtClean="0"/>
              <a:t>o </a:t>
            </a:r>
            <a:r>
              <a:rPr lang="pt-BR" dirty="0"/>
              <a:t>Magistério da Igreja</a:t>
            </a:r>
            <a:r>
              <a:rPr lang="pt-BR" i="1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9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302. A formação pastoral missionária e a sua </a:t>
            </a:r>
            <a:r>
              <a:rPr lang="pt-BR" b="1" dirty="0"/>
              <a:t>devida </a:t>
            </a:r>
            <a:r>
              <a:rPr lang="pt-BR" b="1" dirty="0" smtClean="0"/>
              <a:t>reflexão</a:t>
            </a:r>
            <a:r>
              <a:rPr lang="pt-BR" dirty="0"/>
              <a:t>, </a:t>
            </a:r>
            <a:r>
              <a:rPr lang="pt-BR" dirty="0" smtClean="0"/>
              <a:t>atendendo </a:t>
            </a:r>
            <a:r>
              <a:rPr lang="pt-BR" dirty="0"/>
              <a:t>à necessária </a:t>
            </a:r>
            <a:r>
              <a:rPr lang="pt-BR" dirty="0" smtClean="0"/>
              <a:t> </a:t>
            </a:r>
            <a:r>
              <a:rPr lang="pt-BR" dirty="0" err="1" smtClean="0"/>
              <a:t>gradualidade</a:t>
            </a:r>
            <a:r>
              <a:rPr lang="pt-BR" dirty="0" smtClean="0"/>
              <a:t> </a:t>
            </a:r>
            <a:r>
              <a:rPr lang="pt-BR" dirty="0"/>
              <a:t>das várias etapas do </a:t>
            </a:r>
            <a:r>
              <a:rPr lang="pt-BR" dirty="0" smtClean="0"/>
              <a:t>processo </a:t>
            </a:r>
            <a:r>
              <a:rPr lang="pt-BR" dirty="0"/>
              <a:t>formativo, ajuda o formando a: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520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ATITUDES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pt-BR" sz="12800" dirty="0"/>
              <a:t>1. </a:t>
            </a:r>
            <a:r>
              <a:rPr lang="pt-BR" sz="12800" dirty="0" smtClean="0"/>
              <a:t>Crescer </a:t>
            </a:r>
            <a:r>
              <a:rPr lang="pt-BR" sz="12800" dirty="0"/>
              <a:t>na assimilação das atitudes do Cristo, </a:t>
            </a:r>
            <a:r>
              <a:rPr lang="pt-BR" sz="12800" dirty="0">
                <a:solidFill>
                  <a:schemeClr val="accent2"/>
                </a:solidFill>
              </a:rPr>
              <a:t>Bom </a:t>
            </a:r>
            <a:r>
              <a:rPr lang="pt-BR" sz="12800" dirty="0" smtClean="0">
                <a:solidFill>
                  <a:schemeClr val="accent2"/>
                </a:solidFill>
              </a:rPr>
              <a:t>Pastor</a:t>
            </a:r>
            <a:r>
              <a:rPr lang="pt-BR" sz="12800" dirty="0">
                <a:solidFill>
                  <a:schemeClr val="accent2"/>
                </a:solidFill>
              </a:rPr>
              <a:t>, </a:t>
            </a:r>
            <a:r>
              <a:rPr lang="pt-BR" sz="12800" dirty="0"/>
              <a:t>no seguimento de sua missão (PDV, n. 12) e no </a:t>
            </a:r>
            <a:r>
              <a:rPr lang="pt-BR" sz="12800" dirty="0" smtClean="0"/>
              <a:t>cultivo </a:t>
            </a:r>
            <a:r>
              <a:rPr lang="pt-BR" sz="12800" dirty="0"/>
              <a:t>dos mesmos sentimentos do Mestre (</a:t>
            </a:r>
            <a:r>
              <a:rPr lang="pt-BR" sz="12800" dirty="0" err="1"/>
              <a:t>Fl</a:t>
            </a:r>
            <a:r>
              <a:rPr lang="pt-BR" sz="12800" dirty="0"/>
              <a:t> 2,5); </a:t>
            </a:r>
          </a:p>
          <a:p>
            <a:r>
              <a:rPr lang="pt-BR" sz="12800" dirty="0"/>
              <a:t>2. C</a:t>
            </a:r>
            <a:r>
              <a:rPr lang="pt-BR" sz="12800" dirty="0" smtClean="0"/>
              <a:t>rescer </a:t>
            </a:r>
            <a:r>
              <a:rPr lang="pt-BR" sz="12800" dirty="0"/>
              <a:t>no compromisso pessoal com o Povo de Deus </a:t>
            </a:r>
            <a:r>
              <a:rPr lang="pt-BR" sz="12800" dirty="0" smtClean="0"/>
              <a:t>e </a:t>
            </a:r>
            <a:r>
              <a:rPr lang="pt-BR" sz="12800" dirty="0"/>
              <a:t>na </a:t>
            </a:r>
            <a:r>
              <a:rPr lang="pt-BR" sz="12800" dirty="0">
                <a:solidFill>
                  <a:schemeClr val="accent2"/>
                </a:solidFill>
              </a:rPr>
              <a:t>caridade pastoral; </a:t>
            </a:r>
            <a:endParaRPr lang="pt-BR" sz="12800" dirty="0" smtClean="0">
              <a:solidFill>
                <a:schemeClr val="accent2"/>
              </a:solidFill>
            </a:endParaRPr>
          </a:p>
          <a:p>
            <a:r>
              <a:rPr lang="pt-BR" sz="12800" dirty="0"/>
              <a:t>3. </a:t>
            </a:r>
            <a:r>
              <a:rPr lang="pt-BR" sz="12800" dirty="0" smtClean="0"/>
              <a:t>Experimentar </a:t>
            </a:r>
            <a:r>
              <a:rPr lang="pt-BR" sz="12800" dirty="0"/>
              <a:t>a comunhão </a:t>
            </a:r>
            <a:r>
              <a:rPr lang="pt-BR" sz="12800" dirty="0">
                <a:solidFill>
                  <a:schemeClr val="accent2"/>
                </a:solidFill>
              </a:rPr>
              <a:t>com a vida do povo</a:t>
            </a:r>
            <a:r>
              <a:rPr lang="pt-BR" sz="12800" dirty="0"/>
              <a:t>, com </a:t>
            </a:r>
            <a:r>
              <a:rPr lang="pt-BR" sz="12800" dirty="0" smtClean="0"/>
              <a:t>as </a:t>
            </a:r>
            <a:r>
              <a:rPr lang="pt-BR" sz="12800" dirty="0"/>
              <a:t>comunidades de fé, com agentes de pastoral e com </a:t>
            </a:r>
            <a:r>
              <a:rPr lang="pt-BR" sz="12800" dirty="0" smtClean="0"/>
              <a:t>os </a:t>
            </a:r>
            <a:r>
              <a:rPr lang="pt-BR" sz="12800" dirty="0"/>
              <a:t>presbíteros; </a:t>
            </a:r>
          </a:p>
          <a:p>
            <a:endParaRPr lang="pt-BR" sz="14400" dirty="0" smtClean="0"/>
          </a:p>
          <a:p>
            <a:endParaRPr lang="pt-BR" sz="12800" dirty="0"/>
          </a:p>
          <a:p>
            <a:endParaRPr lang="pt-BR" sz="12800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3</a:t>
            </a:r>
            <a:r>
              <a:rPr lang="pt-BR" dirty="0"/>
              <a:t>. experimentar a comunhão com a vida do povo, com </a:t>
            </a:r>
          </a:p>
          <a:p>
            <a:r>
              <a:rPr lang="pt-BR" dirty="0"/>
              <a:t>as comunidades de fé, com agentes de pastoral e com </a:t>
            </a:r>
          </a:p>
          <a:p>
            <a:r>
              <a:rPr lang="pt-BR" dirty="0"/>
              <a:t>os presbíteros; </a:t>
            </a:r>
          </a:p>
          <a:p>
            <a:r>
              <a:rPr lang="pt-BR" dirty="0"/>
              <a:t>4. educar-se para o exercício </a:t>
            </a:r>
            <a:r>
              <a:rPr lang="pt-BR" dirty="0" err="1"/>
              <a:t>fi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e amadurecido das responsabilidades </a:t>
            </a:r>
          </a:p>
          <a:p>
            <a:r>
              <a:rPr lang="pt-BR" dirty="0"/>
              <a:t>do pastor, desenvolvendo as necessárias </a:t>
            </a:r>
          </a:p>
          <a:p>
            <a:r>
              <a:rPr lang="pt-BR" dirty="0"/>
              <a:t>habilidades para tanto (PDV, n. 58); </a:t>
            </a:r>
          </a:p>
          <a:p>
            <a:r>
              <a:rPr lang="pt-BR" dirty="0"/>
              <a:t>5. promover o contato e diálogo com outras expressões </a:t>
            </a:r>
          </a:p>
          <a:p>
            <a:r>
              <a:rPr lang="pt-BR" dirty="0"/>
              <a:t>religiosas da Igreja Católica e com outras </a:t>
            </a:r>
            <a:r>
              <a:rPr lang="pt-BR" dirty="0" err="1"/>
              <a:t>confi</a:t>
            </a:r>
            <a:r>
              <a:rPr lang="pt-BR" dirty="0"/>
              <a:t> </a:t>
            </a:r>
            <a:r>
              <a:rPr lang="pt-BR" dirty="0" err="1"/>
              <a:t>ssões</a:t>
            </a:r>
            <a:r>
              <a:rPr lang="pt-BR" dirty="0"/>
              <a:t> </a:t>
            </a:r>
          </a:p>
          <a:p>
            <a:r>
              <a:rPr lang="pt-BR" dirty="0"/>
              <a:t>religiosas, numa atitude ecumênica e de diálogo </a:t>
            </a:r>
          </a:p>
          <a:p>
            <a:r>
              <a:rPr lang="pt-BR" dirty="0" err="1"/>
              <a:t>interreligioso</a:t>
            </a:r>
            <a:r>
              <a:rPr lang="pt-BR" dirty="0"/>
              <a:t>; </a:t>
            </a:r>
          </a:p>
          <a:p>
            <a:r>
              <a:rPr lang="pt-BR" dirty="0"/>
              <a:t>6. ser fermento de transformação da sociedade, pelo testemunho </a:t>
            </a:r>
          </a:p>
          <a:p>
            <a:r>
              <a:rPr lang="pt-BR" dirty="0"/>
              <a:t>e ação solidária, na promoção da justiça, da </a:t>
            </a:r>
          </a:p>
          <a:p>
            <a:r>
              <a:rPr lang="pt-BR" dirty="0"/>
              <a:t>fraternidade e da paz; </a:t>
            </a:r>
          </a:p>
          <a:p>
            <a:r>
              <a:rPr lang="pt-BR" dirty="0"/>
              <a:t>7. experimentar o diálogo com pessoas e setores </a:t>
            </a:r>
            <a:r>
              <a:rPr lang="pt-BR" dirty="0" err="1"/>
              <a:t>infl</a:t>
            </a:r>
            <a:r>
              <a:rPr lang="pt-BR" dirty="0"/>
              <a:t> </a:t>
            </a:r>
            <a:r>
              <a:rPr lang="pt-BR" dirty="0" err="1"/>
              <a:t>uentes</a:t>
            </a:r>
            <a:r>
              <a:rPr lang="pt-BR" dirty="0"/>
              <a:t> </a:t>
            </a:r>
          </a:p>
          <a:p>
            <a:r>
              <a:rPr lang="pt-BR" dirty="0"/>
              <a:t>da sociedade (formadores de opinião, artistas, intelectuais, </a:t>
            </a:r>
          </a:p>
          <a:p>
            <a:r>
              <a:rPr lang="pt-BR" dirty="0"/>
              <a:t>políticos...); </a:t>
            </a:r>
          </a:p>
          <a:p>
            <a:r>
              <a:rPr lang="pt-BR" dirty="0"/>
              <a:t>8. capacitar-se para uma visão de conjunto da ação pastoral- </a:t>
            </a:r>
          </a:p>
          <a:p>
            <a:r>
              <a:rPr lang="pt-BR" dirty="0"/>
              <a:t>missionária da Igreja; </a:t>
            </a:r>
          </a:p>
          <a:p>
            <a:r>
              <a:rPr lang="pt-BR" dirty="0"/>
              <a:t>9. adquirir o espírito missionário e a consciência da prioridade </a:t>
            </a:r>
          </a:p>
          <a:p>
            <a:r>
              <a:rPr lang="pt-BR" dirty="0"/>
              <a:t>da evangelização (At 1,8; PO, n. 10; PDV, n. 32); </a:t>
            </a:r>
          </a:p>
          <a:p>
            <a:r>
              <a:rPr lang="pt-BR" dirty="0"/>
              <a:t>10. exercitar-se na dinâmica evangelizadora da Igreja </a:t>
            </a:r>
          </a:p>
          <a:p>
            <a:r>
              <a:rPr lang="pt-BR" dirty="0"/>
              <a:t>toda ministerial, de modo a promover a efetiva </a:t>
            </a:r>
          </a:p>
        </p:txBody>
      </p:sp>
    </p:spTree>
    <p:extLst>
      <p:ext uri="{BB962C8B-B14F-4D97-AF65-F5344CB8AC3E}">
        <p14:creationId xmlns:p14="http://schemas.microsoft.com/office/powerpoint/2010/main" val="418182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2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3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54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5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7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57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57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57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58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60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6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6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61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62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6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6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63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6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6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64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65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txEl>
                                              <p:p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66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txEl>
                                              <p:pRg st="6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txEl>
                                              <p:pRg st="6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7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">
                                            <p:txEl>
                                              <p:pRg st="67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">
                                            <p:txEl>
                                              <p:pRg st="67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txEl>
                                              <p:pRg st="67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8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">
                                            <p:txEl>
                                              <p:pRg st="68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68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txEl>
                                              <p:pRg st="68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">
                                            <p:txEl>
                                              <p:pRg st="69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">
                                            <p:txEl>
                                              <p:pRg st="6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txEl>
                                              <p:pRg st="6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5. </a:t>
            </a:r>
            <a:r>
              <a:rPr lang="pt-BR" dirty="0" smtClean="0"/>
              <a:t>Promover </a:t>
            </a:r>
            <a:r>
              <a:rPr lang="pt-BR" dirty="0"/>
              <a:t>o contato e </a:t>
            </a:r>
            <a:r>
              <a:rPr lang="pt-BR" b="1" dirty="0"/>
              <a:t>diálogo</a:t>
            </a:r>
            <a:r>
              <a:rPr lang="pt-BR" dirty="0"/>
              <a:t> com outras </a:t>
            </a:r>
            <a:r>
              <a:rPr lang="pt-BR" u="sng" dirty="0"/>
              <a:t>expressões </a:t>
            </a:r>
            <a:r>
              <a:rPr lang="pt-BR" u="sng" dirty="0" smtClean="0"/>
              <a:t>religiosas </a:t>
            </a:r>
            <a:r>
              <a:rPr lang="pt-BR" u="sng" dirty="0"/>
              <a:t>da Igreja Católica </a:t>
            </a:r>
            <a:r>
              <a:rPr lang="pt-BR" dirty="0"/>
              <a:t>e com outras </a:t>
            </a:r>
            <a:r>
              <a:rPr lang="pt-BR" dirty="0" smtClean="0"/>
              <a:t>confissões religiosas</a:t>
            </a:r>
            <a:r>
              <a:rPr lang="pt-BR" dirty="0"/>
              <a:t>, numa atitude </a:t>
            </a:r>
            <a:r>
              <a:rPr lang="pt-BR" dirty="0" smtClean="0"/>
              <a:t>ecumênica </a:t>
            </a:r>
            <a:r>
              <a:rPr lang="pt-BR" dirty="0"/>
              <a:t>e de diálogo </a:t>
            </a:r>
            <a:r>
              <a:rPr lang="pt-BR" dirty="0" err="1" smtClean="0"/>
              <a:t>interreligioso</a:t>
            </a:r>
            <a:r>
              <a:rPr lang="pt-BR" dirty="0"/>
              <a:t>; </a:t>
            </a:r>
            <a:endParaRPr lang="pt-BR" dirty="0" smtClean="0"/>
          </a:p>
          <a:p>
            <a:pPr algn="just"/>
            <a:r>
              <a:rPr lang="pt-BR" dirty="0"/>
              <a:t>6. </a:t>
            </a:r>
            <a:r>
              <a:rPr lang="pt-BR" dirty="0" smtClean="0"/>
              <a:t>Ser </a:t>
            </a:r>
            <a:r>
              <a:rPr lang="pt-BR" dirty="0"/>
              <a:t>fermento de </a:t>
            </a:r>
            <a:r>
              <a:rPr lang="pt-BR" b="1" dirty="0"/>
              <a:t>transformação</a:t>
            </a:r>
            <a:r>
              <a:rPr lang="pt-BR" dirty="0"/>
              <a:t> da </a:t>
            </a:r>
            <a:r>
              <a:rPr lang="pt-BR" dirty="0" smtClean="0"/>
              <a:t>sociedade</a:t>
            </a:r>
            <a:r>
              <a:rPr lang="pt-BR" dirty="0"/>
              <a:t>, pelo testemunho </a:t>
            </a:r>
            <a:r>
              <a:rPr lang="pt-BR" dirty="0" smtClean="0"/>
              <a:t>e </a:t>
            </a:r>
            <a:r>
              <a:rPr lang="pt-BR" dirty="0"/>
              <a:t>ação solidária, na promoção da justiça, da </a:t>
            </a:r>
            <a:r>
              <a:rPr lang="pt-BR" dirty="0" smtClean="0"/>
              <a:t>fraternidade </a:t>
            </a:r>
            <a:r>
              <a:rPr lang="pt-BR" dirty="0"/>
              <a:t>e da paz; </a:t>
            </a:r>
          </a:p>
        </p:txBody>
      </p:sp>
    </p:spTree>
    <p:extLst>
      <p:ext uri="{BB962C8B-B14F-4D97-AF65-F5344CB8AC3E}">
        <p14:creationId xmlns:p14="http://schemas.microsoft.com/office/powerpoint/2010/main" val="354150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1105</Words>
  <Application>Microsoft Office PowerPoint</Application>
  <PresentationFormat>Apresentação na tela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Fluxo</vt:lpstr>
      <vt:lpstr>     PASTORAL MISSIONÁRIA DOCUMENTO DA CNBB 93</vt:lpstr>
      <vt:lpstr>ESTRUTURAS ULTRAPASSADAS</vt:lpstr>
      <vt:lpstr> CHAVES DE LEITURA PARA  INTERPRETAR A REALIDADE</vt:lpstr>
      <vt:lpstr>TEOLOGIA PASTORAL</vt:lpstr>
      <vt:lpstr>LINGUAGEM</vt:lpstr>
      <vt:lpstr>DIÁLOGO</vt:lpstr>
      <vt:lpstr>Apresentação do PowerPoint</vt:lpstr>
      <vt:lpstr>ATITUDES</vt:lpstr>
      <vt:lpstr>OBJETIVOS</vt:lpstr>
      <vt:lpstr>OBJETIVOS</vt:lpstr>
      <vt:lpstr>MEIOS</vt:lpstr>
      <vt:lpstr>MEIOS</vt:lpstr>
      <vt:lpstr>MEIOS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 MISSIONÁRIA</dc:title>
  <dc:creator>ADRIANO</dc:creator>
  <cp:lastModifiedBy>Adriano</cp:lastModifiedBy>
  <cp:revision>13</cp:revision>
  <dcterms:created xsi:type="dcterms:W3CDTF">2014-07-07T22:59:38Z</dcterms:created>
  <dcterms:modified xsi:type="dcterms:W3CDTF">2020-06-17T12:25:47Z</dcterms:modified>
</cp:coreProperties>
</file>