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42"/>
  </p:notesMasterIdLst>
  <p:sldIdLst>
    <p:sldId id="296" r:id="rId2"/>
    <p:sldId id="257" r:id="rId3"/>
    <p:sldId id="258" r:id="rId4"/>
    <p:sldId id="259" r:id="rId5"/>
    <p:sldId id="260" r:id="rId6"/>
    <p:sldId id="261" r:id="rId7"/>
    <p:sldId id="289" r:id="rId8"/>
    <p:sldId id="262" r:id="rId9"/>
    <p:sldId id="263" r:id="rId10"/>
    <p:sldId id="264" r:id="rId11"/>
    <p:sldId id="290" r:id="rId12"/>
    <p:sldId id="265" r:id="rId13"/>
    <p:sldId id="266" r:id="rId14"/>
    <p:sldId id="291" r:id="rId15"/>
    <p:sldId id="267" r:id="rId16"/>
    <p:sldId id="292" r:id="rId17"/>
    <p:sldId id="268" r:id="rId18"/>
    <p:sldId id="269" r:id="rId19"/>
    <p:sldId id="270" r:id="rId20"/>
    <p:sldId id="293" r:id="rId21"/>
    <p:sldId id="271" r:id="rId22"/>
    <p:sldId id="272" r:id="rId23"/>
    <p:sldId id="273" r:id="rId24"/>
    <p:sldId id="274" r:id="rId25"/>
    <p:sldId id="275" r:id="rId26"/>
    <p:sldId id="276" r:id="rId27"/>
    <p:sldId id="294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95" r:id="rId41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8D68E4-21E6-4505-8D6E-4D0C95885EAF}" type="datetimeFigureOut">
              <a:rPr lang="pt-BR" smtClean="0"/>
              <a:t>03/09/2019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BC9008-DE41-42FE-AC62-61834EC03D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5760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E2169-4C74-4BA9-BB1F-A94B977A817F}" type="datetime1">
              <a:rPr lang="en-US" smtClean="0"/>
              <a:t>9/3/2019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574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36AAF-81F3-410A-82C2-1A3E4431B5AE}" type="datetime1">
              <a:rPr lang="en-US" smtClean="0"/>
              <a:t>9/3/2019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264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0599C-D32E-4B6F-A577-6331A7E29275}" type="datetime1">
              <a:rPr lang="en-US" smtClean="0"/>
              <a:t>9/3/2019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951745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84C45-D468-49F4-B100-1D5766EDD5CB}" type="datetime1">
              <a:rPr lang="en-US" smtClean="0"/>
              <a:t>9/3/2019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9893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E51D9-9932-477A-8571-2F147E73D00A}" type="datetime1">
              <a:rPr lang="en-US" smtClean="0"/>
              <a:t>9/3/2019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8538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FBFF-C7E4-439A-A310-302ECA39B559}" type="datetime1">
              <a:rPr lang="en-US" smtClean="0"/>
              <a:t>9/3/2019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7728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8F37B-7947-45F3-B189-895F35FA0714}" type="datetime1">
              <a:rPr lang="en-US" smtClean="0"/>
              <a:t>9/3/2019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9333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BE34C-9093-4AEF-B48A-3DC469931EF3}" type="datetime1">
              <a:rPr lang="en-US" smtClean="0"/>
              <a:t>9/3/2019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241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6C5F-06BD-4BA7-88A0-E042D7888FBF}" type="datetime1">
              <a:rPr lang="en-US" smtClean="0"/>
              <a:t>9/3/2019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298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744F-7924-4DBD-A821-E5EEEFFC0832}" type="datetime1">
              <a:rPr lang="en-US" smtClean="0"/>
              <a:t>9/3/2019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741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0EDA6-5894-4920-B57B-EBDA23FA48AE}" type="datetime1">
              <a:rPr lang="en-US" smtClean="0"/>
              <a:t>9/3/2019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000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16BAB-5F2B-4A43-90A6-BA72F441F74E}" type="datetime1">
              <a:rPr lang="en-US" smtClean="0"/>
              <a:t>9/3/2019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582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A8C5-661F-425A-8FDF-62CEF43AECCB}" type="datetime1">
              <a:rPr lang="en-US" smtClean="0"/>
              <a:t>9/3/2019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976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9674E-A7AE-4431-8BA8-164D246A7DE1}" type="datetime1">
              <a:rPr lang="en-US" smtClean="0"/>
              <a:t>9/3/2019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654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42523-1EAA-4B49-8233-64C7AC0942D9}" type="datetime1">
              <a:rPr lang="en-US" smtClean="0"/>
              <a:t>9/3/2019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143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E120C-2F8B-4A4F-B7BB-5F70EB0B31C4}" type="datetime1">
              <a:rPr lang="en-US" smtClean="0"/>
              <a:t>9/3/2019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969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9C524-3CBF-484A-A092-602DA1AA9833}" type="datetime1">
              <a:rPr lang="en-US" smtClean="0"/>
              <a:t>9/3/2019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72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atican.va/archive/hist_councils/ii_vatican_council/documents/vat-ii_const_19631204_sacrosanctum-concilium_po.html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atican.va/archive/hist_councils/ii_vatican_council/documents/vat-ii_const_19631204_sacrosanctum-concilium_po.html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atican.va/archive/hist_councils/ii_vatican_council/documents/vat-ii_const_19641121_lumen-gentium_po.html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atican.va/archive/hist_councils/ii_vatican_council/documents/vat-ii_const_19631204_sacrosanctum-concilium_po.html" TargetMode="External"/><Relationship Id="rId2" Type="http://schemas.openxmlformats.org/officeDocument/2006/relationships/hyperlink" Target="http://www.vatican.va/archive/hist_councils/ii_vatican_council/documents/vat-ii_const_19641121_lumen-gentium_po.html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atican.va/archive/hist_councils/ii_vatican_council/documents/vat-ii_const_19631204_sacrosanctum-concilium_po.html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B5FE7B0D-2B4C-45B5-814E-6F0A273CA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</a:t>
            </a:fld>
            <a:endParaRPr lang="en-US" dirty="0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2B6DFD6F-8D62-48D1-8933-3B52C986A939}"/>
              </a:ext>
            </a:extLst>
          </p:cNvPr>
          <p:cNvSpPr/>
          <p:nvPr/>
        </p:nvSpPr>
        <p:spPr>
          <a:xfrm>
            <a:off x="662609" y="811377"/>
            <a:ext cx="10986052" cy="5334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MARIALIS CULTUS</a:t>
            </a: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AutoNum type="arabicPeriod"/>
            </a:pPr>
            <a:r>
              <a:rPr lang="pt-BR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CONTEXTO HISTÓRICO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PT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1.1. O CONCILIO VATICANO II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PT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1.2. A ORIGEM REMOTA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1.3. A RENOVAÇÃO LITURGICA NO DECÊNIO 19964 – 1974</a:t>
            </a:r>
            <a:endParaRPr lang="pt-B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PT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1.4. O DECENIO DO SILENCIO MARIOLÓGICO: 1964 – 1974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PT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1.5. A RESPONSABILIDADE DOS PASTORES.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4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CONCLUSÃO.</a:t>
            </a:r>
            <a:endParaRPr lang="pt-BR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423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36BED789-48D1-49FB-BF42-1233D9D1E8C4}"/>
              </a:ext>
            </a:extLst>
          </p:cNvPr>
          <p:cNvSpPr/>
          <p:nvPr/>
        </p:nvSpPr>
        <p:spPr>
          <a:xfrm>
            <a:off x="331304" y="2247596"/>
            <a:ext cx="11860696" cy="26138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24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“Desde quando fomos assumido para ocupar a Cátedra de Pedro, esforçamo-nos constantemente por dar incremento ao culto mariano, não apenas com o intuito de interpretar o sentir da Igreja e o nosso pendor pessoal, mas também porque ele, como é sabido, se insere, qual parte nobilíssima, no contexto daquele culto sagrado, em que vêm confluir a culminância da sapiência e o vértice da religião, (1) e que, por conseguinte, é dever primário do Povo de Deus.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A7FCBF7B-B70C-4739-BB27-045BDF067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0564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63899144-1462-4BAC-9472-D3C38E2209A7}"/>
              </a:ext>
            </a:extLst>
          </p:cNvPr>
          <p:cNvSpPr/>
          <p:nvPr/>
        </p:nvSpPr>
        <p:spPr>
          <a:xfrm>
            <a:off x="231913" y="750784"/>
            <a:ext cx="11728174" cy="5586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24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Tendo em vista precisamente tal dever, </a:t>
            </a:r>
            <a:r>
              <a:rPr lang="pt-BR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nós procuramos secundar e encorajar sempre a grande obra de reforma litúrgica, promovida pelo Concílio Ecumênico Vaticano II; e até aconteceu, certamente não sem particular desígnio da divina Providência, que o primeiro documento conciliar que nós, juntamente com os veneráveis Padres, aprovamos e assinamos "in </a:t>
            </a:r>
            <a:r>
              <a:rPr lang="pt-BR" sz="24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Spiritu</a:t>
            </a:r>
            <a:r>
              <a:rPr lang="pt-BR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Sancto</a:t>
            </a:r>
            <a:r>
              <a:rPr lang="pt-BR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", foi a Constituição </a:t>
            </a:r>
            <a:r>
              <a:rPr lang="pt-BR" sz="2400" b="1" i="1" u="sng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Sacrosanctum</a:t>
            </a:r>
            <a:r>
              <a:rPr lang="pt-BR" sz="2400" b="1" i="1" u="sng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pt-BR" sz="2400" b="1" i="1" u="sng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Concilium</a:t>
            </a:r>
            <a:r>
              <a:rPr lang="pt-BR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 qual se propunha, exatamente, restaurar e fomentar a Liturgia, tornando mais profícua a participação dos fiéis nos sagrados mistérios (</a:t>
            </a:r>
            <a:r>
              <a:rPr lang="pt-BR" sz="2400" b="1" i="1" u="sng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SC</a:t>
            </a:r>
            <a:r>
              <a:rPr lang="pt-BR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1-3). E desde então para cá, muitos atos do nosso Pontificado tiveram como finalidade promover uma melhoria do culto a Deus, como o demonstra o fato de havermos promulgado, durante estes anos, numerosos livros do Rito Romano, restaurados em conformidade com os princípios e as normas do mesmo Concílio.</a:t>
            </a:r>
            <a:r>
              <a:rPr lang="pt-BR" sz="24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Por isso, agradecemos profundamente ao Senhor, dador de todos os bens, e estamos reconhecidos também às Conferências episcopais e a cada um dos bispos, por haverem colaborado conosco, de diversas maneiras, na preparação de tais livros.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84C0198D-C79F-4674-B7F4-FC3239D1A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3957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17CEF84F-EE67-4050-911D-890A7B48E462}"/>
              </a:ext>
            </a:extLst>
          </p:cNvPr>
          <p:cNvSpPr/>
          <p:nvPr/>
        </p:nvSpPr>
        <p:spPr>
          <a:xfrm>
            <a:off x="291549" y="461222"/>
            <a:ext cx="11237842" cy="62858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32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Mas, ao mesmo tempo que assim consideramos, com ânimo jubiloso e grato, o trabalho já realizado e os primeiros resultados positivos da renovação no campo litúrgico, destinados a multiplicar-se à medida que a reforma litúrgica for sendo melhor compreendida nas suas motivações de fundo e corretamente aplicada, a nossa solicitude vigilante não cessa de ir seguindo tudo aquilo que pode dar realização ordenada à restauração do culto com o qual a Igreja, em espírito e verdade (cf. </a:t>
            </a:r>
            <a:r>
              <a:rPr lang="pt-BR" sz="3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</a:t>
            </a:r>
            <a:r>
              <a:rPr lang="pt-BR" sz="32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4,24), adora o Pai, o Filho e o Espírito Santo, "venera com particular amor Maria Santíssima, Mãe de Deus" (</a:t>
            </a:r>
            <a:r>
              <a:rPr lang="pt-BR" sz="3200" i="1" u="sng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SC</a:t>
            </a:r>
            <a:r>
              <a:rPr lang="pt-BR" sz="32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103), e honra com religioso obséquio a memória dos mártires e dos outros santos.</a:t>
            </a:r>
            <a:endParaRPr lang="pt-BR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A0272CA3-8CC6-40FC-82C4-C7E61E9FC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1197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25F15B11-C853-40C7-BF50-9E27FC4DDECC}"/>
              </a:ext>
            </a:extLst>
          </p:cNvPr>
          <p:cNvSpPr/>
          <p:nvPr/>
        </p:nvSpPr>
        <p:spPr>
          <a:xfrm>
            <a:off x="311427" y="734800"/>
            <a:ext cx="11569146" cy="5586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24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 desenvolvimento, por nós auspiciado, da devoção para com a Virgem Maria, inserida, conforme acima aludimos, no álveo do único culto que, com razão e justeza, é chamado "cristão", pois de Cristo se origina e assume eficácia, em Cristo encontra completa expressão e por meio de Cristo, no Espírito, conduz ao Pai, é elemento qualificante da genuína piedade da Igreja. Por uma necessidade íntima, de fato, essa piedade reflete, na prática cultual, o plano redentor de Deus; pelo que, ao lugar singular que coube a Maria em tal plano, corresponde também um culto singular para com ela (</a:t>
            </a:r>
            <a:r>
              <a:rPr lang="pt-BR" sz="2400" i="1" u="sng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LG</a:t>
            </a:r>
            <a:r>
              <a:rPr lang="pt-BR" sz="24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66); como, ainda, a todo o progresso autêntico do culto cristão segue-se necessariamente um correto incremento da veneração para com a Mãe do Senhor. De resto, a história da piedade demonstra que "as diversas formas de devoção para com a Mãe de Deus, que a Igreja aprovou, dentro dos limites da doutrina sã e ortodoxa" (</a:t>
            </a:r>
            <a:r>
              <a:rPr lang="pt-BR" sz="2400" i="1" u="sng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LG</a:t>
            </a:r>
            <a:r>
              <a:rPr lang="pt-BR" sz="24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66) se desenvolvem em subordinação harmônica ao culto de Cristo, e gravitam à volta deste, qual ponto de referência natural e necessário das mesmas. Também na nossa época assim sucede. 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19E1F7E5-C74A-44EE-8E32-F50F72F2D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1903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DB7BE996-6D4D-44B1-B1C3-2B4857F5C636}"/>
              </a:ext>
            </a:extLst>
          </p:cNvPr>
          <p:cNvSpPr/>
          <p:nvPr/>
        </p:nvSpPr>
        <p:spPr>
          <a:xfrm>
            <a:off x="496956" y="541397"/>
            <a:ext cx="11198087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2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reflexão da Igreja contemporânea, sobre o mistério de Cristo e sobre a sua própria natureza, levou-a a encontrar, na base do primeiro e como coroa da segunda, a mesma figura de mulher: a Virgem Maria, precisamente, enquanto ela é Mãe de Cristo e Mãe da Igreja. E o acrescido conhecimento da missão de Maria transmutou-se em veneração repassada de alegria, para com ela, e em respeito de adoração para com o sapiente desígnio de Deus, que colocou na sua família - a Igreja - como em todo e qualquer lar doméstico, a figura de uma mulher, que, </a:t>
            </a:r>
            <a:r>
              <a:rPr lang="pt-BR" sz="3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escondidamente</a:t>
            </a:r>
            <a:r>
              <a:rPr lang="pt-BR" sz="32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em espírito de serviço, vela pelo seu bem e "benignamente" protege, na sua caminhada em direção à Pátria, até que chegue o dia glorioso do Senhor".(2)</a:t>
            </a:r>
            <a:endParaRPr lang="pt-BR" sz="3200" dirty="0"/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DB11EA92-BC0B-4152-8DDE-E12FBE348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1542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058BFF8-776A-42B0-BDF1-837036316237}"/>
              </a:ext>
            </a:extLst>
          </p:cNvPr>
          <p:cNvSpPr/>
          <p:nvPr/>
        </p:nvSpPr>
        <p:spPr>
          <a:xfrm>
            <a:off x="238539" y="130321"/>
            <a:ext cx="11608904" cy="6861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24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Nos nossos tempos, as mudanças que se operaram nos costumes sociais, na sensibilidade dos povos, nos modos de expressar-se da literatura e das artes e nas formas de comunicação social, influíram também sobre as manifestações do sentimento religioso. Certas práticas cultuais, que em tempos não distantes pareciam aptas para exprimir o mesmo sentimento religioso dos indivíduos e das comunidades cristãs, aparecem hoje como insuficientes e inadequadas, porque ligadas a esquemas </a:t>
            </a:r>
            <a:r>
              <a:rPr lang="pt-BR" sz="2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sócio-culturais</a:t>
            </a:r>
            <a:r>
              <a:rPr lang="pt-BR" sz="24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do passado, ao mesmo tempo que, em muitas partes, se vão buscando novas formas expressivas da imutável relação das criaturas com o seu Criador, dos filhos com o seu Pai. Ora, isto pode provocar em alguns uma desorientação momentânea; no entanto, quem com espírito confiante em Deus, refletir sobre tais fenômenos, descobrirá que muitas tendências da piedade contemporânea, a interiorização do sentimento religioso, por exemplo, estão destinadas a concorrer para o progresso da mesma piedade cristã em geral, e da piedade para com a Virgem Santíssima em particular. Deste modo, a nossa época, no atender fielmente à tradição, e ao considerar atentamente os progressos da teologia e das ciências, contribuirá para o louvor daquela, a quem, segundo as suas proféticas palavras, haveriam de chamar bem-aventurada todas as gerações (cf. </a:t>
            </a:r>
            <a:r>
              <a:rPr lang="pt-BR" sz="2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Lc</a:t>
            </a:r>
            <a:r>
              <a:rPr lang="pt-BR" sz="24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1,48).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0451B9CA-E8D4-4F1C-9077-94CA1F089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6523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CCEABB92-027A-4899-89B3-96DF1A20020C}"/>
              </a:ext>
            </a:extLst>
          </p:cNvPr>
          <p:cNvSpPr/>
          <p:nvPr/>
        </p:nvSpPr>
        <p:spPr>
          <a:xfrm>
            <a:off x="742122" y="434966"/>
            <a:ext cx="10522226" cy="62858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32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Julgamos conforme ao nosso serviço apostólico, por conseguinte, tratar, como que dialogando convosco, veneráveis Irmãos, alguns temas relativos ao lugar que a bem-aventurada Virgem Maria ocupa no culto da Igreja. Esses temas já foram tocados, em parte, pelo Concílio Vaticano II (</a:t>
            </a:r>
            <a:r>
              <a:rPr lang="pt-BR" sz="3200" i="1" u="sng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LG</a:t>
            </a:r>
            <a:r>
              <a:rPr lang="pt-BR" sz="32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66-67; </a:t>
            </a:r>
            <a:r>
              <a:rPr lang="pt-BR" sz="3200" i="1" u="sng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SC</a:t>
            </a:r>
            <a:r>
              <a:rPr lang="pt-BR" sz="32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103) e por nós próprios; (3) mas não deixa de ter a sua utilidade voltar a eles, a fim de dissipar dúvidas e, sobretudo, para favorecer o desenvolvimento daquela devoção à Santíssima Virgem, que, na Igreja, vai colher as suas motivações na Palavra de Deus e se exercita no Espírito de Cristo.</a:t>
            </a:r>
            <a:endParaRPr lang="pt-BR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2C918019-B4E2-4017-A56A-0B26AAB40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3912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A4FD918D-6610-4411-969A-9D496DC1F581}"/>
              </a:ext>
            </a:extLst>
          </p:cNvPr>
          <p:cNvSpPr/>
          <p:nvPr/>
        </p:nvSpPr>
        <p:spPr>
          <a:xfrm>
            <a:off x="602974" y="1031563"/>
            <a:ext cx="10986052" cy="51532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32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Quereríamos, pois, deter-nos um pouco: a examinar, antes de mais, alguns pontos que dizem respeito às relações entre a sagrada Liturgia e o culto da Virgem Santíssima (I); a apresentar, em seguida, algumas considerações e diretrizes aptas para favorecer o legítimo desenvolvimento do mesmo culto (II); a procurar sugerir, por fim, algumas reflexões, para uma retomada vigorosa e mais consciente da recitação do santo Rosário, prática que tanto foi recomendada pelos nossos predecessores e se acha muito difundida entre o povo cristão (III).”</a:t>
            </a:r>
            <a:endParaRPr lang="pt-B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69C2E84B-F508-4182-A0B9-177EEC65C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7913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D0EA007F-37D9-428F-ABF3-E1092D7A6C75}"/>
              </a:ext>
            </a:extLst>
          </p:cNvPr>
          <p:cNvSpPr/>
          <p:nvPr/>
        </p:nvSpPr>
        <p:spPr>
          <a:xfrm>
            <a:off x="291549" y="163998"/>
            <a:ext cx="11343860" cy="6520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PT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1.4. O DECENIO DO SILENCIO MARIOLÓGICO: 1964 – 1974</a:t>
            </a:r>
            <a:endParaRPr lang="pt-B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PT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É inegavel que nos anos 1964-19974 constatamos uma surpeendente e preocupante crisi mariológica.</a:t>
            </a:r>
            <a:endParaRPr lang="pt-B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PT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Situação paradoxal. Na LUMEN GENTIUM lia-se: </a:t>
            </a:r>
            <a:endParaRPr lang="pt-B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“67. Muito de caso pensado ensina o sagrado Concílio esta doutrina católica, e ao mesmo tempo recomenda a todos os filhos da Igreja que fomentem generosamente o culto da Santíssima Virgem, sobretudo o culto litúrgico, que tenham em grande estima as práticas e exercícios de piedade para com Ela, aprovados no decorrer dos séculos pelo magistério, e que mantenham fielmente tudo aquilo que no passado foi decretado acerca do culto das imagens de Cristo, da Virgem e dos santos “</a:t>
            </a:r>
            <a:endParaRPr lang="pt-B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PT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 resultado foi, ao contrário, um declínio surpreendente na piedade mariana.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DA222EC0-8289-4420-A9E3-86E6676C2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164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E71F67C-E20A-477C-8B19-875975CBC9B6}"/>
              </a:ext>
            </a:extLst>
          </p:cNvPr>
          <p:cNvSpPr/>
          <p:nvPr/>
        </p:nvSpPr>
        <p:spPr>
          <a:xfrm>
            <a:off x="470452" y="292138"/>
            <a:ext cx="11251095" cy="61087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PT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1.5. A RESPONSABILIDADE DOS PASTORES.</a:t>
            </a:r>
            <a:endParaRPr lang="pt-B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PT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Não resta dúvidas que a Marialis Cultus é   também, sobretudo na I Parte -</a:t>
            </a:r>
            <a:r>
              <a:rPr lang="pt-BR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pt-BR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Virgem Santíssima na Liturgia romana restaurada , </a:t>
            </a:r>
            <a:r>
              <a:rPr lang="pt-BR" sz="24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nn</a:t>
            </a:r>
            <a:r>
              <a:rPr lang="pt-BR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2-15 – </a:t>
            </a:r>
            <a:r>
              <a:rPr lang="pt-BR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resposta a tais questionamentos. Resposta serena, pacata. Nenhum tom polêmico, nenhuma intenção apologética: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28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“2. A reforma da Liturgia romana pressupunha uma acurada restauração do Calendário Geral. Este, organizado de molde a dispor em determinados dias, com o devido relevo, a celebração da obra de Salvação, distribuindo ao longo do ano todo o mistério de Cristo, desde a Encarnação até à expectativa da sua nova vinda gloriosa (</a:t>
            </a:r>
            <a:r>
              <a:rPr lang="pt-BR" sz="2800" i="1" u="sng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SC</a:t>
            </a:r>
            <a:r>
              <a:rPr lang="pt-BR" sz="28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102), permitiu que nele fosse inserida, de maneira mais orgânica e com uma ligação mais íntima, a memória da Mãe, no ciclo anual dos mistérios do Filho.</a:t>
            </a:r>
            <a:endParaRPr lang="pt-B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E0C8A403-BF7E-4C7D-ADA6-FB9DFE7F5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617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A7B1A2D-1600-447C-90D8-CC8AC8343A26}"/>
              </a:ext>
            </a:extLst>
          </p:cNvPr>
          <p:cNvSpPr/>
          <p:nvPr/>
        </p:nvSpPr>
        <p:spPr>
          <a:xfrm>
            <a:off x="437321" y="1353904"/>
            <a:ext cx="11012557" cy="47711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CALABUIG – </a:t>
            </a:r>
            <a:r>
              <a:rPr lang="pt-BR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MARIALIS CULTUS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O CONTEXTO HISTÓRICO</a:t>
            </a:r>
            <a:r>
              <a:rPr lang="pt-BR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Seja qual for a interpretação que se dê da </a:t>
            </a:r>
            <a:r>
              <a:rPr lang="pt-BR" sz="3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Marialis</a:t>
            </a:r>
            <a:r>
              <a:rPr lang="pt-BR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3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Cultus</a:t>
            </a:r>
            <a:r>
              <a:rPr lang="pt-BR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não se pode prescindir de uma consideração cuidadosa do contexto histórico - </a:t>
            </a:r>
            <a:r>
              <a:rPr lang="pt-BR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</a:t>
            </a:r>
            <a:r>
              <a:rPr lang="pt-BR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vivace </a:t>
            </a:r>
            <a:r>
              <a:rPr lang="pt-BR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decennio</a:t>
            </a:r>
            <a:r>
              <a:rPr lang="pt-BR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postconciliare</a:t>
            </a:r>
            <a:r>
              <a:rPr lang="pt-BR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(1965-1975) a animada década pós-conciliar (1965-1975) - na qual a exortação apostólica viu a luz.</a:t>
            </a:r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5389E88C-8F77-4207-BE01-E28BC27F9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8117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AC800BDB-5599-4784-88A7-DE7D10E16CD4}"/>
              </a:ext>
            </a:extLst>
          </p:cNvPr>
          <p:cNvSpPr/>
          <p:nvPr/>
        </p:nvSpPr>
        <p:spPr>
          <a:xfrm>
            <a:off x="437322" y="1190341"/>
            <a:ext cx="10880034" cy="5016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28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Assim, no tempo do Advento a Liturgia, não apenas na altura da solenidade de 8 de dezembro, celebração, a um tempo, da Imaculada Conceição de Maria, da preparação radical (cf. </a:t>
            </a:r>
            <a:r>
              <a:rPr lang="pt-BR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pt-BR" sz="28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11,1.10) para a vinda do Salvador e para o feliz exórdio da Igreja sem mancha e sem ruga, (4) recorda com </a:t>
            </a:r>
            <a:r>
              <a:rPr lang="pt-BR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freqüência</a:t>
            </a:r>
            <a:r>
              <a:rPr lang="pt-BR" sz="28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bem-aventurada Virgem Maria, sobretudo nas férias que vão de 17 a 24 de dezembro; e, mais particularmente, no domingo que precede o Natal, quando faz ecoar antigas palavras proféticas acerca da Virgem Mãe e acerca do Messias (5) e lê episódios evangélicos relativos ao iminente nascimento de Cristo e do seu Precursor.(6)</a:t>
            </a:r>
            <a:endParaRPr lang="pt-B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843C6C46-32FB-48DB-BACC-7DE9F22DC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6529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A818E5AE-89A9-4104-8347-48501A00F502}"/>
              </a:ext>
            </a:extLst>
          </p:cNvPr>
          <p:cNvSpPr/>
          <p:nvPr/>
        </p:nvSpPr>
        <p:spPr>
          <a:xfrm>
            <a:off x="354496" y="635510"/>
            <a:ext cx="11121887" cy="5586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24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Desta maneira, os fiéis que procuram viver com a Liturgia o espírito do Advento, ao considerarem o amor inefável com que a Virgem Mãe esperou o Filho,(7) serão levados a tomá-la como modelo e a prepararem-se, também eles, para irem ao encontro do Salvador que vem, "bem vigilantes na oração e... celebrando os seus divinos louvores".(8) Queremos observar, ainda, que a Liturgia do Advento, conjugando a expectativa messiânica e a outra expectativa da segunda vinda gloriosa de Cristo, com a admirável memória da Mãe, apresenta um equilíbrio cultual muito acertado, que bem pode ser tomado como norma a fim de impedir quaisquer tendências para separar, como algumas vezes sucedeu em certas formas de piedade popular, o culto da Virgem Maria do seu necessário ponto de referência: Cristo. Além disso, faz com que este período, como têm vindo a observar os cultores da Liturgia, deva ser considerado como um tempo particularmente adequado para o culto da Mãe do Senhor: orientação essa, que nós confirmamos e auspiciamos ver aceita e seguida por toda a parte.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6D7CC312-159D-492F-AB44-D1E46B018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7516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9FB9D187-499D-4A7D-8291-6B749074030E}"/>
              </a:ext>
            </a:extLst>
          </p:cNvPr>
          <p:cNvSpPr/>
          <p:nvPr/>
        </p:nvSpPr>
        <p:spPr>
          <a:xfrm>
            <a:off x="417444" y="673181"/>
            <a:ext cx="11357112" cy="5511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28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O tempo do Natal constitui uma memória continuada da Maternidade divina, virginal e "salvífica", daquela cuja "intemerata virgindade deu a este mundo o Salvador".(9) Assim, na solenidade da Natividade do Senhor, a Igreja, ao adorar o divino Salvador, venera também a sua gloriosa Mãe; na Epifania do Senhor, ao mesmo tempo que celebra a vocação universal para a salvação, contempla a Virgem Maria, verdadeira Sede da Sabedoria e verdadeira Mãe do Rei, que apresenta à adoração dos Magos o Redentor de todas as gentes (cf. </a:t>
            </a:r>
            <a:r>
              <a:rPr lang="pt-BR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Mt</a:t>
            </a:r>
            <a:r>
              <a:rPr lang="pt-BR" sz="28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2,11); e na festa da Sagrada Família, Jesus, Maria e José (Domingo dentro da oitava da Natividade do Senhor), considera, venerável, a vida de santidade que levam, na casa de Nazaré, Jesus, Filho de Deus e Filho do homem, Maria, sua Mãe, e José, homem justo (cf. </a:t>
            </a:r>
            <a:r>
              <a:rPr lang="pt-BR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Mt</a:t>
            </a:r>
            <a:r>
              <a:rPr lang="pt-BR" sz="28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1,19).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6FF9CA05-D341-4E2C-927B-6BECFDAA8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4099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5EDDE0F-FA1D-48FA-B02C-094DE2737643}"/>
              </a:ext>
            </a:extLst>
          </p:cNvPr>
          <p:cNvSpPr/>
          <p:nvPr/>
        </p:nvSpPr>
        <p:spPr>
          <a:xfrm>
            <a:off x="410818" y="248195"/>
            <a:ext cx="11370364" cy="650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28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 ordenamento do período natalício, conforme foi recomposto, parece-nos que as atenções de todos se devem voltar para a reatada solenidade de Santa Maria Mãe de Deus. Esta, colocada como está, segundo o que aconselhava uso antigo da Urbe, no dia 1° de janeiro, destina-se a celebrar a parte tida por Maria neste mistério de salvação e, a exaltar a dignidade singular que daí advém para a "santa Mãe..., pela qual recebemos... o Autor da vida";(10) é, além disso, ocasião propícia para renovar a adoração ao recém-nascido "Príncipe da Paz", para ouvir ainda uma vez o grato anúncio angélico (cf. </a:t>
            </a:r>
            <a:r>
              <a:rPr lang="pt-BR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Lc</a:t>
            </a:r>
            <a:r>
              <a:rPr lang="pt-BR" sz="28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2,14), para implorar de Deus, tendo como medianeira a "Rainha da Paz", o dom supremo da paz. Por isso, na feliz coincidência da Oitava do Natal do Senhor com a data auspiciosa de 1° de janeiro, instituímos o Dia Mundial da Paz, que vai recebendo crescentes adesões e já matura nos corações de muitos homens frutos de paz.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51A918EF-D72B-456B-ABDB-358AF8D9E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4472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806835DF-93E7-496F-9063-91FCF592A713}"/>
              </a:ext>
            </a:extLst>
          </p:cNvPr>
          <p:cNvSpPr/>
          <p:nvPr/>
        </p:nvSpPr>
        <p:spPr>
          <a:xfrm>
            <a:off x="424070" y="498390"/>
            <a:ext cx="10760765" cy="5861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20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Às duas solenidades já recordadas, a Imaculada Conceição e a Maternidade Divina, devem acrescentar-se ainda as antigas e venerandas celebrações de 25 de março e de 15 de agosto.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20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 a solenidade da Encarnação do Verbo, no Calendário romano, com motivada decisão, foi reatado o título antigo "Anunciação do Senhor"; no entanto, a celebração era e continua a ser festa, conjuntamente, de Cristo e da Virgem Maria: do Verbo que se torna "filho de Maria" (Mc 6,3) e da Virgem que se torna Mãe de Deus. Relativamente a Cristo, o Oriente e o Ocidente, nas inexauríveis riquezas das suas Liturgias, celebram tal solenidade em memória do "fiat" "salvífico" do Verbo Encarnado, que ao entrar no mundo disse: "Eis-me, eu venho... para fazer, ó Deus, a tua vontade" (</a:t>
            </a:r>
            <a:r>
              <a:rPr lang="pt-BR" sz="20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Hb</a:t>
            </a:r>
            <a:r>
              <a:rPr lang="pt-BR" sz="20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10,7; </a:t>
            </a:r>
            <a:r>
              <a:rPr lang="pt-BR" sz="20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Sl</a:t>
            </a:r>
            <a:r>
              <a:rPr lang="pt-BR" sz="20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39,8-9); em comemoração do início da Redenção e da indissolúvel e esponsal união da natureza divina com a humana na única Pessoa do Verbo. Relativamente a Maria, por sua vez, é celebrada como festa da nova Eva, virgem obediente e fiel, que, com o seu "fiat" generoso (cf. </a:t>
            </a:r>
            <a:r>
              <a:rPr lang="pt-BR" sz="20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Lc</a:t>
            </a:r>
            <a:r>
              <a:rPr lang="pt-BR" sz="20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1,38), se torna, por obra do Espírito Santo, Mãe de Deus, mas ao mesmo tempo também, Mãe dos viventes, e, ao acolher no seu seio o único Mediador (cf.1Tm 2,5), verdadeira Arca da Aliança e verdadeiro Templo de Deus; ademais, em memória de um momento culminante do diálogo de salvação entre Deus e o homem, e em comemoração do livre consentimento da Santíssima Virgem e do seu concurso no plano da Redenção.</a:t>
            </a:r>
            <a:endParaRPr lang="pt-B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7DF9E0EB-FD3C-42C7-AD15-944A71A75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798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E3AA34E7-B62B-4942-A9CF-140CEE59A3E6}"/>
              </a:ext>
            </a:extLst>
          </p:cNvPr>
          <p:cNvSpPr/>
          <p:nvPr/>
        </p:nvSpPr>
        <p:spPr>
          <a:xfrm>
            <a:off x="708991" y="1097824"/>
            <a:ext cx="10774017" cy="51622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24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solenidade de 15 de agosto celebra a gloriosa Assunção de Maria ao céu; festa do seu destino de plenitude e de bem-aventurança, da glorificação da sua alma imaculada e do seu corpo virginal, da sua perfeita configuração com Cristo Ressuscitado. É uma festa, pois, que propõe à Igreja e à humanidade a imagem e o consolante penhor do realizar-se da sua esperança final: que é essa mesma glorificação plena, destino de todos aqueles que Cristo fez irmãos, ao ter como eles "em comum o sangue e a carne" (</a:t>
            </a:r>
            <a:r>
              <a:rPr lang="pt-BR" sz="2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Hb</a:t>
            </a:r>
            <a:r>
              <a:rPr lang="pt-BR" sz="24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2,14; cf. </a:t>
            </a:r>
            <a:r>
              <a:rPr lang="pt-BR" sz="2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Gl</a:t>
            </a:r>
            <a:r>
              <a:rPr lang="pt-BR" sz="24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4,4). A solenidade da Assunção tem um prolongamento festivo na celebração da Realeza da bem-aventurada Virgem Maria, que ocorre oito dias mais tarde, e na qual se contempla aquela que, sentada ao lado do Rei dos Séculos, resplandece como Rainha e intercede como Mãe.(11) Quatro solenidades, portanto, que acentuam com o máximo grau litúrgico as principais verdades dogmáticas que se referem à humilde Serva do Senhor.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E0B515B2-1861-4ECE-AEF7-E29D82CE3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7080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E3C5CDB-078A-45FE-9150-61611E136A3C}"/>
              </a:ext>
            </a:extLst>
          </p:cNvPr>
          <p:cNvSpPr/>
          <p:nvPr/>
        </p:nvSpPr>
        <p:spPr>
          <a:xfrm>
            <a:off x="251790" y="597691"/>
            <a:ext cx="11052313" cy="6007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28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Além destas solenidades, devem ser consideradas também, antes de mais, aquelas celebrações que comemoram eventos "salvíficos", em que a Virgem Maria esteve intimamente associada ao Filho, como são as seguintes festas: a da Natividade de Maria (8 de setembro), "que constituiu para o mundo inteiro motivo de esperança e aurora da salvação"; (12) a da Visitação (31 de maio), em que a Liturgia recorda a "bem-aventurada Virgem Maria... que leva em seu seio o Filho",(13) e que vai a casa de Isabel para lhe prestar o auxílio da sua caridade e proclamar a misericórdia de Deus Salvador; (14) ou, ainda, a memória de Nossa Senhora das Dores (15 de setembro), ocasião propícia para se reviver um momento decisivo da história da Salvação, e para venerar, juntamente com o Filho "exaltado na cruz, a Mãe que com Ele compartilha o sofrimento".(15)</a:t>
            </a:r>
            <a:endParaRPr lang="pt-B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A66C5C30-F457-4D8A-9AAF-53470A239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2772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5DD386B8-FF07-463E-86E3-88021768B697}"/>
              </a:ext>
            </a:extLst>
          </p:cNvPr>
          <p:cNvSpPr/>
          <p:nvPr/>
        </p:nvSpPr>
        <p:spPr>
          <a:xfrm>
            <a:off x="563217" y="920941"/>
            <a:ext cx="11065565" cy="5016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28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Igualmente a festa que se celebra a 2 de fevereiro, à qual foi restituída a denominação de "Apresentação do Senhor", deve ser considerada, a fim de que se possa captar plenamente o seu riquíssimo conteúdo; nela se evoca, de fato, a memória, ao mesmo tempo, do Filho e da Mãe; quer dizer, é a celebração de um mistério da Salvação operado por Cristo, em que a Virgem Santíssima esteve a Ele intimamente unida, como Mãe do Servo sofredor de Javé e como executora de uma missão respeitante ao antigo Israel, e, ainda, qual exemplar do novo Povo de Deus, constantemente provado na fé e na esperança, pelo sofrimento e pela perseguição (cf. </a:t>
            </a:r>
            <a:r>
              <a:rPr lang="pt-BR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Lc</a:t>
            </a:r>
            <a:r>
              <a:rPr lang="pt-BR" sz="28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2,21-35).</a:t>
            </a:r>
            <a:endParaRPr lang="pt-B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3F49CE78-FA38-4A80-B488-F231DF1EB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0854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CD85385A-B418-48A4-8F95-B6C4DBCB9226}"/>
              </a:ext>
            </a:extLst>
          </p:cNvPr>
          <p:cNvSpPr/>
          <p:nvPr/>
        </p:nvSpPr>
        <p:spPr>
          <a:xfrm>
            <a:off x="397565" y="635510"/>
            <a:ext cx="11396869" cy="5586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24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 Se é verdade que o Calendário romano põe em realce sobretudo as celebrações acima recordadas, ele enumera todavia outros tipos de memórias, ou festas: umas, ligadas a motivos de culto local, mas que alcançaram um âmbito mais vasto e um interesse mais vivo (11 de fevereiro: Nossa Senhora de Lourdes; 5 de agosto: Dedicação da Basílica de Santa Maria Maior em Roma); outras originariamente celebradas por Famílias religiosas particulares, mas que hoje em dia, dada a difusão que obtiveram, podem dizer-se verdadeiramente eclesiais (16 de julho: Nossa Senhora do Monte Carmelo; 7 de outubro: Nossa Senhora do Rosário); e outras, enfim, que, por detrás do que têm de apócrifo, propõem conteúdos de elevado valor exemplar e continuam veneráveis tradições, radicadas sobretudo no Oriente (21 de novembro: Apresentação de Nossa Senhora), ou então, exprimem orientações que surgiram na piedade contemporânea (sábado após o segundo Domingo depois de Pentecostes: Imaculado Coração da bem-aventurada Virgem Maria).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7F686DB3-90AA-48A2-890B-310FAC86B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3549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9D12724F-5A90-467A-A7F3-F19F0537F330}"/>
              </a:ext>
            </a:extLst>
          </p:cNvPr>
          <p:cNvSpPr/>
          <p:nvPr/>
        </p:nvSpPr>
        <p:spPr>
          <a:xfrm>
            <a:off x="430696" y="1168701"/>
            <a:ext cx="11330608" cy="45205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28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9. Não se deve esquecer, por outro lado, que o Calendário romano geral não regista todas as celebrações de conteúdo mariano: é aos Calendários particulares que compete recolher, com fidelidade as normas litúrgicas mas também com cordial adesão, as festas marianas próprias das diversas Igrejas locais. E falta ainda acenar à possibilidade de uma comemoração litúrgica </a:t>
            </a:r>
            <a:r>
              <a:rPr lang="pt-BR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freqüente</a:t>
            </a:r>
            <a:r>
              <a:rPr lang="pt-BR" sz="28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Virgem Santíssima, mediante o recurso à memória de Santa Maria "in </a:t>
            </a:r>
            <a:r>
              <a:rPr lang="pt-BR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Sabbato</a:t>
            </a:r>
            <a:r>
              <a:rPr lang="pt-BR" sz="28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": memória antiga e discreta, que a flexibilidade do Calendário atual e a multiplicidade de formulários do Missal tornam extremamente fácil e variada.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5682CBE7-DA4C-424C-B43E-0C7252D57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544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884B309F-13D3-4FF4-BA61-1D458A21B6DA}"/>
              </a:ext>
            </a:extLst>
          </p:cNvPr>
          <p:cNvSpPr/>
          <p:nvPr/>
        </p:nvSpPr>
        <p:spPr>
          <a:xfrm>
            <a:off x="543340" y="1167215"/>
            <a:ext cx="10204173" cy="42771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PT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1.1. O CONCILIO VATICANO II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pt-PT" sz="3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PT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 </a:t>
            </a:r>
            <a:r>
              <a:rPr lang="pt-PT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MARIALIS CULTUS</a:t>
            </a:r>
            <a:r>
              <a:rPr lang="pt-PT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é impensável,</a:t>
            </a:r>
            <a:r>
              <a:rPr lang="pt-PT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</a:t>
            </a:r>
            <a:r>
              <a:rPr lang="pt-PT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 a </a:t>
            </a:r>
            <a:r>
              <a:rPr lang="pt-PT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SACROSANCTUM CONCILIUM</a:t>
            </a:r>
            <a:r>
              <a:rPr lang="pt-PT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sem a </a:t>
            </a:r>
            <a:r>
              <a:rPr lang="pt-PT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LUMEN GENTIUM</a:t>
            </a:r>
            <a:r>
              <a:rPr lang="pt-PT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A exortação de 2 de fevereiro de 1974 é delas uma extensão fiel; desenvolve a doutrina conciliar em um setor não secundário da vida da Igreja: </a:t>
            </a:r>
            <a:r>
              <a:rPr lang="pt-PT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piedade mariana</a:t>
            </a:r>
            <a:r>
              <a:rPr lang="pt-PT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t-B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5A36247A-303F-4B36-93C6-D20A5C161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7040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37DF681C-D6B1-4437-BD07-78035018E75A}"/>
              </a:ext>
            </a:extLst>
          </p:cNvPr>
          <p:cNvSpPr/>
          <p:nvPr/>
        </p:nvSpPr>
        <p:spPr>
          <a:xfrm>
            <a:off x="265043" y="286712"/>
            <a:ext cx="11529392" cy="6436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24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10. Não é nossa intenção, nesta Exortação Apostólica, considerar todo o conteúdo do novo Missal Romano; no entanto, para aquela tentativa de apreciação que nos propusemos fazer, pelo que se refere aos livros restaurados do Rito romano,(16) desejamos salientar alguns dos seus aspectos e temas. E apraz-nos realçar, antes de mais nada, como as Preces Eucarísticas, em convergência admirável com as Liturgias orientais(17) contêm uma significativa memória da bem-aventurada Virgem Maria. Assim, o vetusto Cânon romano, que comemora a Mãe do Senhor, em termos densos de doutrina e de fervor cultual: "Unidos na mesma comunhão, veneramos primeiramente a memória da gloriosa sempre Virgem Maria, Mãe do Nosso Deus e Senhor, Jesus Cristo"; de igual modo, a recente Prece Eucarística III, que exprime com intensa súplica o desejo dos que oram, de compartilhar com a Mãe a herança de filhos: Que Ele "faça de nós uma oferenda perfeita para alcançarmos a vida eterna, com os vossos santos: a Virgem Maria Mãe de Deus". </a:t>
            </a:r>
            <a:r>
              <a:rPr lang="pt-BR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Uma tal evocação cotidiana, pelo lugar em que foi colocada, no coração do Sacrifício divino, deve ser considerada forma particularmente expressiva do culto que a Igreja tributa à "Bendita do Altíssimo" (cf. </a:t>
            </a:r>
            <a:r>
              <a:rPr lang="pt-BR" sz="24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Lc</a:t>
            </a:r>
            <a:r>
              <a:rPr lang="pt-BR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1,28).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1D7D133F-391F-487F-83F6-6F3B2F8A0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0097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87FF48A4-5213-44BF-8A96-B2BB92C35035}"/>
              </a:ext>
            </a:extLst>
          </p:cNvPr>
          <p:cNvSpPr/>
          <p:nvPr/>
        </p:nvSpPr>
        <p:spPr>
          <a:xfrm>
            <a:off x="265044" y="423145"/>
            <a:ext cx="11661912" cy="6011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24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11. Ao percorrermos, depois, os textos do Missal reformado, vemos que os grandes temas marianos do </a:t>
            </a:r>
            <a:r>
              <a:rPr lang="pt-BR" sz="2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eucológio</a:t>
            </a:r>
            <a:r>
              <a:rPr lang="pt-BR" sz="24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romano, como a conceição imaculada, a virgindade integérrima e fecunda, o templo do Espírito Santo, a cooperação na obra do Filho, a santidade exemplar, a intercessão misericordiosa, a assunção ao céu, a realeza materna, e outros mais, foram aí recolhidos em perfeita continuidade doutrinal com o passado; vemos, ainda, que outros temas, novos num certo sentido, foram aí introduzidos com análoga aderência perfeita aos desenvolvimentos teológicos do nosso tempo. Assim, por exemplo, </a:t>
            </a:r>
            <a:r>
              <a:rPr lang="pt-BR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 tema Maria-Igreja foi inserido nos textos do Missal com variedade de aspectos, do mesmo modo que variadas e multíplices são também as relações que se verificam entre a Mãe de Cristo e a Igreja.</a:t>
            </a:r>
            <a:r>
              <a:rPr lang="pt-BR" sz="24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Esses textos, na verdade, </a:t>
            </a:r>
            <a:r>
              <a:rPr lang="pt-BR" sz="2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entrevêem</a:t>
            </a:r>
            <a:r>
              <a:rPr lang="pt-BR" sz="24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na Conceição sem mácula da Virgem Maria o exórdio da Igreja, também ela, "Esposa sem mancha" de Cristo;(18) na Assunção reconhecem o início já realizado e a imagem daquilo que, para a Igreja inteira, deve realizar-se ainda; (l9) no mistério da Maternidade confessam ser ela Mãe da Cabeça e dos membros: Santa Mãe de Deus, pois, e </a:t>
            </a:r>
            <a:r>
              <a:rPr lang="pt-BR" sz="2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próvida</a:t>
            </a:r>
            <a:r>
              <a:rPr lang="pt-BR" sz="24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Mãe da Igreja.(20)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0B53A712-ED1A-42D0-A1B1-51E3816CF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25712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7CB36729-EB77-4EEC-B99C-FC2E2CABD638}"/>
              </a:ext>
            </a:extLst>
          </p:cNvPr>
          <p:cNvSpPr/>
          <p:nvPr/>
        </p:nvSpPr>
        <p:spPr>
          <a:xfrm>
            <a:off x="304801" y="1003320"/>
            <a:ext cx="11092069" cy="51622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24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Quando a Liturgia, depois, volve o seu olhar quer para a Igreja primitiva, quer para a contemporânea, aí encontra, amiúde e sem esforço, Maria: nos primórdios, como presença </a:t>
            </a:r>
            <a:r>
              <a:rPr lang="pt-BR" sz="2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orante</a:t>
            </a:r>
            <a:r>
              <a:rPr lang="pt-BR" sz="24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juntamente com os Apóstolos;(21) mais proximamente, como presença operante, juntamente com a qual a Igreja quer viver o mistério de Cristo: "Dai à vossa Igreja, unida a Maria na paixão de Cristo, participar da ressurreição do Senhor";(22) além disso, como voz de louvor, juntamente com a qual quer </a:t>
            </a:r>
            <a:r>
              <a:rPr lang="pt-BR" sz="2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glorifïcar</a:t>
            </a:r>
            <a:r>
              <a:rPr lang="pt-BR" sz="24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Deus: "...fazei-nos dóceis ao Espírito Santo, para cantar com ela o vosso louvor";(23) e dado que a mesma Liturgia é um culto que exige um modo de proceder na vida coerente, nela se implora poderem os féis traduzir o culto à Virgem Maria, num amor bem concreto e sofrido pela Igreja, como admiravelmente propõe, a oração após a comunhão da festa de 15 de setembro: "...que, recordando as dores de Nossa Senhora, completemos em nós, para o bem da Igreja, o que falta à paixão do Cristo".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7BB15412-EF40-498D-A9FB-6570D2B24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01876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9B10F4B3-70D4-4BD5-8085-616C560EB09B}"/>
              </a:ext>
            </a:extLst>
          </p:cNvPr>
          <p:cNvSpPr/>
          <p:nvPr/>
        </p:nvSpPr>
        <p:spPr>
          <a:xfrm>
            <a:off x="311426" y="1041090"/>
            <a:ext cx="11569148" cy="5025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20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12. O "Ordo </a:t>
            </a:r>
            <a:r>
              <a:rPr lang="pt-BR" sz="20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Lectionum</a:t>
            </a:r>
            <a:r>
              <a:rPr lang="pt-BR" sz="20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0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Missae</a:t>
            </a:r>
            <a:r>
              <a:rPr lang="pt-BR" sz="20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 (Lecionário) é um dos livros do Rito romano que muito beneficiou com a reforma feita após o Concílio, tanto pelo número dos textos que aí foram acrescentados, como pelo valor intrínseco dos mesmos: trata-se efetivamente de textos em que se contém a Palavra de Deus, sempre viva e eficaz (cf. </a:t>
            </a:r>
            <a:r>
              <a:rPr lang="pt-BR" sz="20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Hb</a:t>
            </a:r>
            <a:r>
              <a:rPr lang="pt-BR" sz="20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4,12). Esta exuberância de leituras bíblicas permitiu que se expusesse, num ordenado ciclo trienal, toda a história da Salvação, e que se apresentasse de uma forma mais completa o mistério de Cristo. Daí resultou, como </a:t>
            </a:r>
            <a:r>
              <a:rPr lang="pt-BR" sz="20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conseqüência</a:t>
            </a:r>
            <a:r>
              <a:rPr lang="pt-BR" sz="20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lógica, que o Lecionário contém um número maior de passagens do Antigo e do Novo Testamento, respeitantes a bem-aventurada Virgem Maria; aumento numérico, este, não avulso, todavia, de uma crítica serena, porque foram coligidas unicamente aquelas leituras que, ou pela evidência do seu conteúdo, ou pelas indicações de uma exegese acurada e bem apoiada pelos ensinamentos do Magistério ou por uma sólida tradição, podem considerar-se, se bem que de modo e em grau diferente, de caráter mariano. Importa observar, além disto, que estas leituras não se encontram apenas na altura das festas da Santíssima Virgem, mas são proclamadas em muitas outras ocasiões; assim sucede nalguns domingos, ao longo do ano litúrgico,(24) e nas celebrações de ritos que interessam profundamente a vida sacramental do cristão e as suas opções, (25) bem como os momentos alegres ou penosos de sua existência.(26)</a:t>
            </a:r>
            <a:endParaRPr lang="pt-B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3418BBDF-7248-413A-918C-C22F3F45C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43526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67FEE486-618C-4BE1-8F29-D27BBBB926E3}"/>
              </a:ext>
            </a:extLst>
          </p:cNvPr>
          <p:cNvSpPr/>
          <p:nvPr/>
        </p:nvSpPr>
        <p:spPr>
          <a:xfrm>
            <a:off x="265043" y="354708"/>
            <a:ext cx="11171581" cy="6007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28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13. Também o reestruturado livro do "</a:t>
            </a:r>
            <a:r>
              <a:rPr lang="pt-BR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Officium</a:t>
            </a:r>
            <a:r>
              <a:rPr lang="pt-BR" sz="28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laudis</a:t>
            </a:r>
            <a:r>
              <a:rPr lang="pt-BR" sz="28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", a Liturgia das Horas, encerra preclaros testemunhos de piedade para com a Mãe do Senhor: nas composições dos hinos, entre as quais não faltam algumas obras-primas da literatura universal, como por exemplo, a sublime oração de Dante Alighieri à Virgem Maria;(27) depois, nas antífonas com que se conclui a recitação cotidiana do ofício, implorações cheias de lirismo, às quais se acrescentou o celebre </a:t>
            </a:r>
            <a:r>
              <a:rPr lang="pt-BR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tropário</a:t>
            </a:r>
            <a:r>
              <a:rPr lang="pt-BR" sz="28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"Sub </a:t>
            </a:r>
            <a:r>
              <a:rPr lang="pt-BR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tuum</a:t>
            </a:r>
            <a:r>
              <a:rPr lang="pt-BR" sz="28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praesidium</a:t>
            </a:r>
            <a:r>
              <a:rPr lang="pt-BR" sz="28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", venerando pela sua </a:t>
            </a:r>
            <a:r>
              <a:rPr lang="pt-BR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antigüidade</a:t>
            </a:r>
            <a:r>
              <a:rPr lang="pt-BR" sz="28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admirável pelo seu conteúdo; nas preces colocadas no final de </a:t>
            </a:r>
            <a:r>
              <a:rPr lang="pt-BR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Laudes</a:t>
            </a:r>
            <a:r>
              <a:rPr lang="pt-BR" sz="28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Vésperas, em que não é raro encontrar-se o confiante recurso a Mãe de misericórdia; na seleção vastíssima, enfim, de páginas marianas, devidas à pena de Autores que viveram nos primeiros séculos do Cristianismo, na Idade Média e na Idade Moderna.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EF43016F-57D6-4F2D-95E3-86BB290C6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15441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05948940-F450-4243-A43B-54C9836A2A35}"/>
              </a:ext>
            </a:extLst>
          </p:cNvPr>
          <p:cNvSpPr/>
          <p:nvPr/>
        </p:nvSpPr>
        <p:spPr>
          <a:xfrm>
            <a:off x="251791" y="366719"/>
            <a:ext cx="11251095" cy="6011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24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14. Se no Missal, no Lecionário e na Liturgia das Horas, que são os eixos da oração litúrgica romana, a memória da Virgem Maria se repete com ritmo </a:t>
            </a:r>
            <a:r>
              <a:rPr lang="pt-BR" sz="2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freqüente</a:t>
            </a:r>
            <a:r>
              <a:rPr lang="pt-BR" sz="24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também nos demais livros litúrgicos reformados não faltam as expressões de amor e de suplicante veneração para com a "</a:t>
            </a:r>
            <a:r>
              <a:rPr lang="pt-BR" sz="2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Theotocos</a:t>
            </a:r>
            <a:r>
              <a:rPr lang="pt-BR" sz="24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 (= Mãe de Deus). Deste modo, pode ver-se que a Igreja a invoca, Mãe da graça, antes de imergir os candidatos nas águas salutares do Batismo,(28) implora a sua intercessão para aquelas mães que, reconhecidas pelo dom da maternidade, se apresentam com alegria no templo; (29) aponta-a como exemplo aos seus membros que abraçam a </a:t>
            </a:r>
            <a:r>
              <a:rPr lang="pt-BR" sz="2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seqüela</a:t>
            </a:r>
            <a:r>
              <a:rPr lang="pt-BR" sz="24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Cristo na vida religiosa(30) ou recebem a consagração virginal, (31) e para eles invoca o seu auxílio maternal; (32) a ela dirige instante súplica em favor dos filhos que chegaram à hora do passamento;(33) dela solicita a intervenção em prol daqueles que fechados os olhos para a luz temporal, compareceram perante Cristo, Luz eterna, (34) e, enfim, suplica, pela sua intercessão, </a:t>
            </a:r>
            <a:r>
              <a:rPr lang="pt-BR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conforto para aqueles que, mergulhados na dor, choram, com fé, a partida dos próprios entes queridos. (35)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34B8D7D2-8010-4143-A489-EEF61DD27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47784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64820E7F-D9F4-462E-8777-951A1525136E}"/>
              </a:ext>
            </a:extLst>
          </p:cNvPr>
          <p:cNvSpPr/>
          <p:nvPr/>
        </p:nvSpPr>
        <p:spPr>
          <a:xfrm>
            <a:off x="397567" y="700567"/>
            <a:ext cx="11198086" cy="5956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20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15. </a:t>
            </a:r>
            <a:r>
              <a:rPr lang="pt-BR" sz="20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Este breve exame dos livros litúrgicos restaurados leva-nos a uma confortante comprovação: a reforma pós-conciliar, como já figurava entre os votos do Movimento Litúrgico, considerou a Virgem Maria com uma perspectiva adequada no mistério de Cristo; e, em sintonia com a tradição, reconheceu-lhe o lugar singular que lhe compete no culto cristão, qual Santa Mãe de Deus e enquanto alma cooperadora do Redentor. Nem podia ser de outra maneira. Ao percorrermos, ainda uma vez, a história do culto cristão, podemos notar que, tanto no Oriente como no Ocidente, as expressões mais altas e mais límpidas da piedade para com a bem-aventurada Virgem Maria floresceram no âmbito da Liturgia, ou então nela foram incorporadas.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20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Desejamos acentuar bem isto: o culto que a Igreja universal tributa hoje à Santíssima Virgem é derivação, prolongamento e acréscimo incessante daquele mesmo culto que a Igreja de todos os tempos lhe rendeu, com escrupuloso estudo da verdade e com uma sempre vigilante nobreza de formas. Da tradição perene, viva, em virtude da presença ininterrupta do Espírito e do contínuo dar ouvidos à Palavra, a Igreja do nosso tempo extrai motivações, argumentos e estímulo para o culto que presta à bem-aventurada Virgem Maria. E a própria Liturgia, que recebe do Magistério aprovação e alento, é expressão altíssima e documento probatório dessa mesma tradição viva.”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1BDB11D4-5E53-4CF4-A67B-77208D9F1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7316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865AB289-AB68-450C-AFE7-57AA644667F4}"/>
              </a:ext>
            </a:extLst>
          </p:cNvPr>
          <p:cNvSpPr/>
          <p:nvPr/>
        </p:nvSpPr>
        <p:spPr>
          <a:xfrm>
            <a:off x="424068" y="543373"/>
            <a:ext cx="10986053" cy="5777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CONCLUSÃO.</a:t>
            </a:r>
            <a:endParaRPr lang="pt-B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pt-BR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Marialis</a:t>
            </a:r>
            <a:r>
              <a:rPr lang="pt-BR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Cultus</a:t>
            </a:r>
            <a: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não tem sido objeto de grandes comentários. Entretanto</a:t>
            </a:r>
            <a:r>
              <a:rPr lang="pt-BR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mesmo em ambiente protestante, foi bem acolhida.</a:t>
            </a:r>
            <a: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Contribuiu para isso, a fidelidade da Exortação às linhas teológico-pastorais das Constituições</a:t>
            </a:r>
            <a:r>
              <a:rPr lang="pt-BR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Sacrosanctum</a:t>
            </a:r>
            <a:r>
              <a:rPr lang="pt-BR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Concilio</a:t>
            </a:r>
            <a:r>
              <a:rPr lang="pt-BR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pt-BR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Lumen</a:t>
            </a:r>
            <a:r>
              <a:rPr lang="pt-BR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Gentium,</a:t>
            </a:r>
            <a:r>
              <a:rPr lang="pt-B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seu tom calmo mas fervoroso, a linguagem persuasiva, a natureza orgânica do tratamento, a abertura ao diálogo, o desejo de harmonizar as exigências da tradição com as exigências do mundo contemporâneo, a originalidade de algumas intuições.</a:t>
            </a:r>
            <a:endParaRPr lang="pt-B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04C7D50B-AE1D-4F40-8C9B-138088C2D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76621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EC257873-CE14-4770-B122-49406CC5C43F}"/>
              </a:ext>
            </a:extLst>
          </p:cNvPr>
          <p:cNvSpPr/>
          <p:nvPr/>
        </p:nvSpPr>
        <p:spPr>
          <a:xfrm>
            <a:off x="437322" y="728581"/>
            <a:ext cx="11582400" cy="54008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pt-BR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Marialis</a:t>
            </a:r>
            <a:r>
              <a:rPr lang="pt-B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Cultus</a:t>
            </a:r>
            <a:r>
              <a:rPr lang="pt-B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atingiu seu escopo (objetivo):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Dissipou as dúvidas que pairavam sobre a piedade mariana, mostrando os fundamentos bíblicos e teológicos, como também a sua eficácia pastoral;</a:t>
            </a:r>
            <a:endParaRPr lang="pt-B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Devolve a dignidade à piedade mariana, notando o lugar que merece no contexto do culto cristão, mostrando como ela deriva da celebração ritual do mistério da salvação, afastando-a da suspeita de ser uma forma marginal e por vezes desviada da piedade litúrgica;</a:t>
            </a:r>
            <a:endParaRPr lang="pt-B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Ofereceu diretrizes válidas para a correta ordenação e desenvolvimento da veneração da Virgem, denunciando peremptoriamente os inadmissíveis desvios culturais;</a:t>
            </a:r>
            <a:endParaRPr lang="pt-B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333AFD7F-C455-4DB4-9371-F409768BA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81681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DCEBEE24-94F8-40FE-9F73-022CA7DBB81F}"/>
              </a:ext>
            </a:extLst>
          </p:cNvPr>
          <p:cNvSpPr/>
          <p:nvPr/>
        </p:nvSpPr>
        <p:spPr>
          <a:xfrm>
            <a:off x="589721" y="1651109"/>
            <a:ext cx="10827025" cy="35557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PT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Como um documento contigente, a </a:t>
            </a:r>
            <a:r>
              <a:rPr lang="pt-PT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Marialis Cultus</a:t>
            </a:r>
            <a:r>
              <a:rPr lang="pt-PT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conserva uma </a:t>
            </a:r>
            <a:r>
              <a:rPr lang="pt-PT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“atualidade surpreendente” 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pt-BR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PT" sz="4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MARIALIS CULTUS É “UM MARCO” NA HISTÓRIA DA PIEDADE MARIANA.</a:t>
            </a:r>
            <a:r>
              <a:rPr lang="pt-BR" sz="4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7FBDB786-8464-475D-AF95-6E1CD1E31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829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CDCD1F1B-C8E6-4204-A057-D7BDB40AD630}"/>
              </a:ext>
            </a:extLst>
          </p:cNvPr>
          <p:cNvSpPr/>
          <p:nvPr/>
        </p:nvSpPr>
        <p:spPr>
          <a:xfrm>
            <a:off x="463827" y="518020"/>
            <a:ext cx="11383616" cy="5768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P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 que </a:t>
            </a:r>
            <a:r>
              <a:rPr lang="pt-PT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(se refere) </a:t>
            </a:r>
            <a:r>
              <a:rPr lang="pt-P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diz respeito à piedade mariana, o acordo</a:t>
            </a:r>
            <a:r>
              <a:rPr lang="pt-PT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(a concordância)</a:t>
            </a:r>
            <a:r>
              <a:rPr lang="pt-P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entre as constituições Sacrosanctum Concilium </a:t>
            </a:r>
            <a:r>
              <a:rPr lang="pt-PT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(art. 103) </a:t>
            </a:r>
            <a:r>
              <a:rPr lang="pt-P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 Lumen Gentium, de um lado, e o MC, de outro, baseia-se numa dupla convicção:</a:t>
            </a:r>
            <a:endParaRPr lang="pt-B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P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a veneração da Igreja em relação à Mãe do Senhor deriva do cumprimento do papel que, segundo o beneplácito de Deus, desempenhou e continua a desempenhar na história da salvação, na </a:t>
            </a:r>
            <a:r>
              <a:rPr lang="pt-PT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fase histórica </a:t>
            </a:r>
            <a:r>
              <a:rPr lang="pt-P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como mãe, companheira (socia) e discípula do Redentor; na </a:t>
            </a:r>
            <a:r>
              <a:rPr lang="pt-PT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fase meta-histórica</a:t>
            </a:r>
            <a:r>
              <a:rPr lang="pt-P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como voz suplicante, mãe dos fiéis na ordem da graça, modelo de virtude, imagem escatológica da Igreja;</a:t>
            </a:r>
            <a:endParaRPr lang="pt-B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P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esta veneração é expressa de maneira natural e eminente </a:t>
            </a:r>
            <a:r>
              <a:rPr lang="pt-PT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(excelente) </a:t>
            </a:r>
            <a:r>
              <a:rPr lang="pt-P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quando a Igreja celebra sacramentalmente </a:t>
            </a:r>
            <a:r>
              <a:rPr lang="pt-PT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 </a:t>
            </a:r>
            <a:r>
              <a:rPr lang="pt-PT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mysterium salutis</a:t>
            </a:r>
            <a:r>
              <a:rPr lang="pt-P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isto é, na liturgia.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C15989BF-5713-4FB4-8EA6-4233FA7CE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5549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6B27ECED-8314-4AB9-A4F6-6CA412CC9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40</a:t>
            </a:fld>
            <a:endParaRPr lang="en-US" dirty="0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4FCB2DDE-8BC9-4153-9C5C-016CE845D130}"/>
              </a:ext>
            </a:extLst>
          </p:cNvPr>
          <p:cNvSpPr/>
          <p:nvPr/>
        </p:nvSpPr>
        <p:spPr>
          <a:xfrm>
            <a:off x="450574" y="573879"/>
            <a:ext cx="1085352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200" b="1" dirty="0"/>
              <a:t>A DIMENSÃO ECLESIOLÓGICA. </a:t>
            </a:r>
            <a:r>
              <a:rPr lang="pt-BR" sz="3200" dirty="0"/>
              <a:t>Na reflexão conciliar, a pneumatologia andou sempre ao lado da eclesiologia, pois o Espírito é o mesmo: o Espírito que fecundou Maria e o que anima a Igreja.</a:t>
            </a:r>
          </a:p>
          <a:p>
            <a:pPr algn="just"/>
            <a:endParaRPr lang="pt-BR" sz="3200" dirty="0"/>
          </a:p>
          <a:p>
            <a:pPr algn="just"/>
            <a:r>
              <a:rPr lang="pt-BR" sz="3200" dirty="0"/>
              <a:t>Na </a:t>
            </a:r>
            <a:r>
              <a:rPr lang="pt-BR" sz="3200" b="1" dirty="0"/>
              <a:t>LUMEN GENTIUM</a:t>
            </a:r>
            <a:r>
              <a:rPr lang="pt-BR" sz="3200" dirty="0"/>
              <a:t>, de importância capital no entendimento geral do espírito do Concílio, os números 60 a 65, dedicados a explicitar as relações entre Maria e a Igreja, dão-nos a base teológica do papel de Maria na eclesiologia, que esteve presente na redação dos formulários da </a:t>
            </a:r>
            <a:r>
              <a:rPr lang="pt-BR" sz="3200"/>
              <a:t>Colectânea. 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927505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62981E66-2CF0-4A0B-A3CD-8245E994695E}"/>
              </a:ext>
            </a:extLst>
          </p:cNvPr>
          <p:cNvSpPr/>
          <p:nvPr/>
        </p:nvSpPr>
        <p:spPr>
          <a:xfrm>
            <a:off x="510209" y="149839"/>
            <a:ext cx="11171582" cy="6024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PT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1.2. A ORIGEM REMOTA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pt-B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P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Carta do Pe. Patrik Peyton, CSC, de 13 de maio de 1970, pedindo que Paulo VI declarasse “Oração Litúrgica” a recitação do Rosário em familia.</a:t>
            </a:r>
            <a:endParaRPr lang="pt-B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P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Paulo VI interpelou a Sagrada Congregação para o Culto Divino e foram de acordo que não seria o caso de um novo documento sobre o Rosário, uma vez que tinhamos muitos e excelentes.</a:t>
            </a:r>
            <a:endParaRPr lang="pt-B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PT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 que se refere à piedade mariana, outro era o problema que eles consideravam mais urgente e importante a enfrentar: </a:t>
            </a:r>
            <a:r>
              <a:rPr lang="pt-P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 mal-estar que se criara em torno dela (</a:t>
            </a:r>
            <a:r>
              <a:rPr lang="pt-PT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 piedade mariana)</a:t>
            </a:r>
            <a:r>
              <a:rPr lang="pt-P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sua reflexão inexplicável e também gereralizada.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B0D499A2-0AA5-45EE-8549-11B8ACEFD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82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3B944F20-39D7-4561-A416-3D104A81F1AE}"/>
              </a:ext>
            </a:extLst>
          </p:cNvPr>
          <p:cNvSpPr/>
          <p:nvPr/>
        </p:nvSpPr>
        <p:spPr>
          <a:xfrm>
            <a:off x="437322" y="276251"/>
            <a:ext cx="11582400" cy="6555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PT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Paulo VI </a:t>
            </a:r>
            <a:r>
              <a:rPr lang="pt-PT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sabia disso e sofria com isso. Em 24 de abril de 1970, e</a:t>
            </a:r>
            <a:r>
              <a:rPr lang="pt-B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 memorável discurso no </a:t>
            </a:r>
            <a:r>
              <a:rPr lang="pt-BR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Santuário de </a:t>
            </a:r>
            <a:r>
              <a:rPr lang="pt-BR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Bonaria</a:t>
            </a:r>
            <a:r>
              <a:rPr lang="pt-BR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pt-BR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Caglari</a:t>
            </a:r>
            <a:r>
              <a:rPr lang="pt-BR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pt-PT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 havia denunciado o fato de uma maneira dolorosa, embora delicada.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pt-BR" sz="32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“Devemos sobretudo, parece-Nos, procurar colher novamente as razões da nossa veneração por Nossa Senhora e da nossa confiança n'Ela. Teremos necessidade disso?</a:t>
            </a:r>
            <a:r>
              <a:rPr lang="pt-BR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Sim, disto, todos temos necessidade. Necessidade e dever. Este momento, precioso para todos nós, deve servir </a:t>
            </a:r>
            <a:r>
              <a:rPr lang="pt-BR" sz="32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 assinalar um ponto de partida para um recomeço esclarecido da veneração a Maria;</a:t>
            </a:r>
            <a:r>
              <a:rPr lang="pt-BR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daquela veneração especial católica, à Mãe de Cristo, que Lhe é devida e constitui um especial refúgio, um conforto sincero e uma esperança singular para a nossa vida religiosa, moral e cristã.</a:t>
            </a:r>
            <a:endParaRPr lang="pt-BR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948289B8-777F-44FF-8346-974DB4A39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328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51A7019F-D931-48BE-9FE2-9FD462CB5430}"/>
              </a:ext>
            </a:extLst>
          </p:cNvPr>
          <p:cNvSpPr/>
          <p:nvPr/>
        </p:nvSpPr>
        <p:spPr>
          <a:xfrm>
            <a:off x="357808" y="726016"/>
            <a:ext cx="11476383" cy="6007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Efetivamente, o que aconteceu em nossos dias? </a:t>
            </a:r>
            <a:r>
              <a:rPr lang="pt-BR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Aconteceu que, entre muitas </a:t>
            </a:r>
            <a:r>
              <a:rPr lang="pt-BR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perturbações espirituais</a:t>
            </a:r>
            <a:r>
              <a:rPr lang="pt-BR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existe também esta: </a:t>
            </a:r>
            <a:r>
              <a:rPr lang="pt-BR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devoção a Nossa Senhora não encontra sempre os nossos espíritos muito dispostos, inclinados e contentes com a sua profissão íntima e cordial, como sucedia em tempos idos</a:t>
            </a:r>
            <a:r>
              <a:rPr lang="pt-BR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Somos nós, hoje em dia, tão devotos a Maria Santíssima, como o eram, até há bem pouco tempo, o clero e o bom povo cristão ?</a:t>
            </a:r>
            <a:r>
              <a:rPr lang="pt-BR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Ou </a:t>
            </a:r>
            <a:r>
              <a:rPr lang="pt-BR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seremos nós hoje, porventura, mais frios e mais indiferentes?</a:t>
            </a:r>
            <a:r>
              <a:rPr lang="pt-BR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Uma </a:t>
            </a:r>
            <a:r>
              <a:rPr lang="pt-BR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certa mentalidade profana e um espírito crítico tornaram talvez menos espontânea e menos convicta a nossa piedade para com Nossa Senhora ?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pt-B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Não vamos deter-Nos a procurar as razões desta talvez diminuída devoção e </a:t>
            </a:r>
            <a:r>
              <a:rPr lang="pt-BR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desta perigosa hesitação.”</a:t>
            </a:r>
            <a:endParaRPr lang="pt-B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CC968263-F620-497D-AF48-D180665DF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062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AABFAF7D-028F-44AC-B359-A2A98BD4FB76}"/>
              </a:ext>
            </a:extLst>
          </p:cNvPr>
          <p:cNvSpPr/>
          <p:nvPr/>
        </p:nvSpPr>
        <p:spPr>
          <a:xfrm>
            <a:off x="443947" y="367552"/>
            <a:ext cx="11304105" cy="6179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Parece-me ver na expressão “perigosa hesitação” </a:t>
            </a:r>
            <a:r>
              <a:rPr lang="pt-BR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tanto a transcrição do estado de espírito de Paulo VI em face do declínio da piedade mariana, como um resumo efetivo da situação em que se verificou.</a:t>
            </a:r>
            <a:endParaRPr lang="pt-B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 mesmo discurso afirmou:</a:t>
            </a:r>
            <a:endParaRPr lang="pt-B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“Se queremos, portanto, ser cristãos, devemos também ser marianos, isto é, devemos reconhecer a relação essencial, vital e providencial que une Nossa Senhora a Jesus e que nos abre o caminho que leva a Ele.”</a:t>
            </a:r>
            <a:endParaRPr lang="pt-BR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 </a:t>
            </a:r>
            <a:r>
              <a:rPr lang="pt-PT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Entre as várias acusações, havia uma que mais o impressionou: aquela segundo a qual a reforma litúrgica foi a causa da chamada crise da piedade mariana.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EE595011-14AB-411E-8BDB-14B28820D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360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CBF9D7EB-4FC9-4842-9D9A-465C3025A2AB}"/>
              </a:ext>
            </a:extLst>
          </p:cNvPr>
          <p:cNvSpPr/>
          <p:nvPr/>
        </p:nvSpPr>
        <p:spPr>
          <a:xfrm>
            <a:off x="265044" y="284255"/>
            <a:ext cx="11290852" cy="6024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1.3. A RENOVAÇÃO LITURGICA NO DECÊNIO 19964 – 1974</a:t>
            </a:r>
            <a:endParaRPr lang="pt-B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PT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É inegavel que nos anos </a:t>
            </a:r>
            <a:r>
              <a:rPr lang="pt-PT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1964-1974</a:t>
            </a:r>
            <a:r>
              <a:rPr lang="pt-PT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constatamos uma surpeendente e preocupante  </a:t>
            </a:r>
            <a:r>
              <a:rPr lang="pt-PT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crise mariológica.</a:t>
            </a:r>
            <a:endParaRPr lang="pt-BR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PT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Não há dúvida: na área litúrgica pós-conciliar trabalhamos com um ritmo febril.</a:t>
            </a:r>
            <a:endParaRPr lang="pt-B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PT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Entre as várias acusações, havia uma que mais o </a:t>
            </a:r>
            <a:r>
              <a:rPr lang="pt-PT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(Paulo VI)</a:t>
            </a:r>
            <a:r>
              <a:rPr lang="pt-PT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impressionou: aquela segundo a qual a reforma litúrgica foi a causa da chamada crise da piedade mariana. </a:t>
            </a:r>
            <a:endParaRPr lang="pt-B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PT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Não é verdade. A concordância da Marialis Cultus com a reforma litúrgica é tal que a Exortação inicia com  um amplo parágrafo à renovação do rito romano: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531CB408-7D39-42D2-B757-163C10FA8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98824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196</TotalTime>
  <Words>4608</Words>
  <Application>Microsoft Office PowerPoint</Application>
  <PresentationFormat>Widescreen</PresentationFormat>
  <Paragraphs>128</Paragraphs>
  <Slides>40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40</vt:i4>
      </vt:variant>
    </vt:vector>
  </HeadingPairs>
  <TitlesOfParts>
    <vt:vector size="46" baseType="lpstr">
      <vt:lpstr>Arial</vt:lpstr>
      <vt:lpstr>Calibri</vt:lpstr>
      <vt:lpstr>Times New Roman</vt:lpstr>
      <vt:lpstr>Trebuchet MS</vt:lpstr>
      <vt:lpstr>Wingdings 3</vt:lpstr>
      <vt:lpstr>Facetado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Francisco das Chagas Costa Ribeiro</dc:creator>
  <cp:lastModifiedBy>Francisco das Chagas Costa Ribeiro</cp:lastModifiedBy>
  <cp:revision>16</cp:revision>
  <cp:lastPrinted>2019-09-03T16:00:01Z</cp:lastPrinted>
  <dcterms:created xsi:type="dcterms:W3CDTF">2019-09-03T10:29:01Z</dcterms:created>
  <dcterms:modified xsi:type="dcterms:W3CDTF">2019-09-03T16:02:20Z</dcterms:modified>
</cp:coreProperties>
</file>