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1" r:id="rId5"/>
    <p:sldId id="262" r:id="rId6"/>
    <p:sldId id="257" r:id="rId7"/>
    <p:sldId id="258" r:id="rId8"/>
    <p:sldId id="264" r:id="rId9"/>
    <p:sldId id="266" r:id="rId10"/>
    <p:sldId id="267" r:id="rId11"/>
    <p:sldId id="268" r:id="rId12"/>
    <p:sldId id="272" r:id="rId13"/>
    <p:sldId id="269" r:id="rId14"/>
    <p:sldId id="271" r:id="rId15"/>
    <p:sldId id="265" r:id="rId16"/>
    <p:sldId id="273" r:id="rId17"/>
    <p:sldId id="274" r:id="rId18"/>
    <p:sldId id="275" r:id="rId19"/>
    <p:sldId id="276" r:id="rId20"/>
    <p:sldId id="292" r:id="rId21"/>
    <p:sldId id="277" r:id="rId22"/>
    <p:sldId id="278" r:id="rId23"/>
    <p:sldId id="291" r:id="rId24"/>
    <p:sldId id="279" r:id="rId25"/>
    <p:sldId id="280" r:id="rId26"/>
    <p:sldId id="281" r:id="rId27"/>
    <p:sldId id="282" r:id="rId28"/>
    <p:sldId id="283" r:id="rId29"/>
    <p:sldId id="284" r:id="rId30"/>
    <p:sldId id="290" r:id="rId31"/>
    <p:sldId id="285" r:id="rId32"/>
    <p:sldId id="288" r:id="rId33"/>
    <p:sldId id="286" r:id="rId34"/>
    <p:sldId id="289" r:id="rId35"/>
    <p:sldId id="287" r:id="rId36"/>
    <p:sldId id="293"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ABCE3CB-94CE-49A6-BB65-595EC3292C76}" type="datetimeFigureOut">
              <a:rPr lang="pt-BR" smtClean="0"/>
              <a:t>04/03/2020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198679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ABCE3CB-94CE-49A6-BB65-595EC3292C76}" type="datetimeFigureOut">
              <a:rPr lang="pt-BR" smtClean="0"/>
              <a:t>04/03/2020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82537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ABCE3CB-94CE-49A6-BB65-595EC3292C76}" type="datetimeFigureOut">
              <a:rPr lang="pt-BR" smtClean="0"/>
              <a:t>04/03/2020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131429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ABCE3CB-94CE-49A6-BB65-595EC3292C76}" type="datetimeFigureOut">
              <a:rPr lang="pt-BR" smtClean="0"/>
              <a:t>04/03/2020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43140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ABCE3CB-94CE-49A6-BB65-595EC3292C76}" type="datetimeFigureOut">
              <a:rPr lang="pt-BR" smtClean="0"/>
              <a:t>04/03/2020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200266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ABCE3CB-94CE-49A6-BB65-595EC3292C76}" type="datetimeFigureOut">
              <a:rPr lang="pt-BR" smtClean="0"/>
              <a:t>04/03/2020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81477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ABCE3CB-94CE-49A6-BB65-595EC3292C76}" type="datetimeFigureOut">
              <a:rPr lang="pt-BR" smtClean="0"/>
              <a:t>04/03/2020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323113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ABCE3CB-94CE-49A6-BB65-595EC3292C76}" type="datetimeFigureOut">
              <a:rPr lang="pt-BR" smtClean="0"/>
              <a:t>04/03/2020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131700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ABCE3CB-94CE-49A6-BB65-595EC3292C76}" type="datetimeFigureOut">
              <a:rPr lang="pt-BR" smtClean="0"/>
              <a:t>04/03/2020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303789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ABCE3CB-94CE-49A6-BB65-595EC3292C76}" type="datetimeFigureOut">
              <a:rPr lang="pt-BR" smtClean="0"/>
              <a:t>04/03/2020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70801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ABCE3CB-94CE-49A6-BB65-595EC3292C76}" type="datetimeFigureOut">
              <a:rPr lang="pt-BR" smtClean="0"/>
              <a:t>04/03/2020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C8956F2-E281-4FE9-980C-E80FB777FEB0}" type="slidenum">
              <a:rPr lang="pt-BR" smtClean="0"/>
              <a:t>‹nº›</a:t>
            </a:fld>
            <a:endParaRPr lang="pt-BR"/>
          </a:p>
        </p:txBody>
      </p:sp>
    </p:spTree>
    <p:extLst>
      <p:ext uri="{BB962C8B-B14F-4D97-AF65-F5344CB8AC3E}">
        <p14:creationId xmlns:p14="http://schemas.microsoft.com/office/powerpoint/2010/main" val="296710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E3CB-94CE-49A6-BB65-595EC3292C76}" type="datetimeFigureOut">
              <a:rPr lang="pt-BR" smtClean="0"/>
              <a:t>04/03/2020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956F2-E281-4FE9-980C-E80FB777FEB0}" type="slidenum">
              <a:rPr lang="pt-BR" smtClean="0"/>
              <a:t>‹nº›</a:t>
            </a:fld>
            <a:endParaRPr lang="pt-BR"/>
          </a:p>
        </p:txBody>
      </p:sp>
    </p:spTree>
    <p:extLst>
      <p:ext uri="{BB962C8B-B14F-4D97-AF65-F5344CB8AC3E}">
        <p14:creationId xmlns:p14="http://schemas.microsoft.com/office/powerpoint/2010/main" val="3600882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ichardabreu.com.br/resumo-da-historia-revolucao-francesa-o-contexto-as-causas-e-as-consequencias-da-revoluca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t.wikipedia.org/wiki/Crism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scola.britannica.com.br/artigo/anglicanismo/480606/recursos/24013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Grandes Movimentos até </a:t>
            </a:r>
            <a:r>
              <a:rPr lang="pt-BR" smtClean="0"/>
              <a:t>o século XVIII</a:t>
            </a:r>
            <a:endParaRPr lang="pt-BR"/>
          </a:p>
        </p:txBody>
      </p:sp>
      <p:sp>
        <p:nvSpPr>
          <p:cNvPr id="3" name="Subtítulo 2"/>
          <p:cNvSpPr>
            <a:spLocks noGrp="1"/>
          </p:cNvSpPr>
          <p:nvPr>
            <p:ph type="subTitle" idx="1"/>
          </p:nvPr>
        </p:nvSpPr>
        <p:spPr/>
        <p:txBody>
          <a:bodyPr>
            <a:normAutofit/>
          </a:bodyPr>
          <a:lstStyle/>
          <a:p>
            <a:r>
              <a:rPr lang="pt-BR" sz="3600" dirty="0" smtClean="0"/>
              <a:t>Disciplina: Filosofia Social I</a:t>
            </a:r>
          </a:p>
          <a:p>
            <a:r>
              <a:rPr lang="pt-BR" sz="3600" dirty="0" smtClean="0"/>
              <a:t>Professora: Maria de Fatima da Fonseca</a:t>
            </a:r>
            <a:endParaRPr lang="pt-BR" sz="3600" dirty="0"/>
          </a:p>
        </p:txBody>
      </p:sp>
    </p:spTree>
    <p:extLst>
      <p:ext uri="{BB962C8B-B14F-4D97-AF65-F5344CB8AC3E}">
        <p14:creationId xmlns:p14="http://schemas.microsoft.com/office/powerpoint/2010/main" val="12047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João Calvino =&gt; </a:t>
            </a:r>
            <a:r>
              <a:rPr lang="pt-BR" b="1" dirty="0"/>
              <a:t>doutrina</a:t>
            </a:r>
            <a:r>
              <a:rPr lang="pt-BR" dirty="0"/>
              <a:t> da predestinação</a:t>
            </a:r>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t>Segundo </a:t>
            </a:r>
            <a:r>
              <a:rPr lang="pt-BR" dirty="0"/>
              <a:t>ela, Deus criou uma parte da humanidade para ser salva e outra para ser condenada. </a:t>
            </a:r>
            <a:endParaRPr lang="pt-BR" dirty="0" smtClean="0"/>
          </a:p>
          <a:p>
            <a:pPr fontAlgn="base"/>
            <a:r>
              <a:rPr lang="pt-BR" dirty="0"/>
              <a:t>Existem cinco pontos que podem ser destacados como as </a:t>
            </a:r>
            <a:r>
              <a:rPr lang="pt-BR" b="1" dirty="0"/>
              <a:t>principais caraterísticas</a:t>
            </a:r>
            <a:r>
              <a:rPr lang="pt-BR" dirty="0"/>
              <a:t> do Calvinismo. </a:t>
            </a:r>
            <a:r>
              <a:rPr lang="pt-BR" b="1" dirty="0"/>
              <a:t>TULIP</a:t>
            </a:r>
            <a:r>
              <a:rPr lang="pt-BR" dirty="0"/>
              <a:t> é o seu acróstico e, por esse motivo, a tulipa pode ser considerada o símbolo do movimento calvinista.</a:t>
            </a:r>
          </a:p>
          <a:p>
            <a:pPr fontAlgn="base"/>
            <a:r>
              <a:rPr lang="pt-BR" b="1" i="1" dirty="0" err="1"/>
              <a:t>T-otal</a:t>
            </a:r>
            <a:r>
              <a:rPr lang="pt-BR" b="1" i="1" dirty="0"/>
              <a:t> </a:t>
            </a:r>
            <a:r>
              <a:rPr lang="pt-BR" b="1" i="1" dirty="0" err="1"/>
              <a:t>Depravity</a:t>
            </a:r>
            <a:r>
              <a:rPr lang="pt-BR" b="1" i="1" dirty="0"/>
              <a:t> </a:t>
            </a:r>
            <a:r>
              <a:rPr lang="pt-BR" b="1" dirty="0"/>
              <a:t>(Depravação Total)</a:t>
            </a:r>
            <a:r>
              <a:rPr lang="pt-BR" dirty="0"/>
              <a:t/>
            </a:r>
            <a:br>
              <a:rPr lang="pt-BR" dirty="0"/>
            </a:br>
            <a:r>
              <a:rPr lang="pt-BR" dirty="0"/>
              <a:t>O homem nasceu com o pecado original, herança de Adão e Eva. Na condição de pecador, somente pode ser salvo se Deus assim o quiser.</a:t>
            </a:r>
          </a:p>
          <a:p>
            <a:pPr fontAlgn="base"/>
            <a:r>
              <a:rPr lang="pt-BR" b="1" i="1" dirty="0"/>
              <a:t>U-</a:t>
            </a:r>
            <a:r>
              <a:rPr lang="pt-BR" b="1" i="1" dirty="0" err="1"/>
              <a:t>nconditional</a:t>
            </a:r>
            <a:r>
              <a:rPr lang="pt-BR" b="1" i="1" dirty="0"/>
              <a:t> </a:t>
            </a:r>
            <a:r>
              <a:rPr lang="pt-BR" b="1" i="1" dirty="0" err="1"/>
              <a:t>Election</a:t>
            </a:r>
            <a:r>
              <a:rPr lang="pt-BR" b="1" dirty="0"/>
              <a:t> (Eleição Incondicional)</a:t>
            </a:r>
            <a:r>
              <a:rPr lang="pt-BR" dirty="0"/>
              <a:t/>
            </a:r>
            <a:br>
              <a:rPr lang="pt-BR" dirty="0"/>
            </a:br>
            <a:r>
              <a:rPr lang="pt-BR" dirty="0"/>
              <a:t>Deus escolhe quem ele quer salvar. Não são as pessoas, pelas boas ações durante a vida que alcançam a salvação e, sim, Deus, elege os homens que levará para o céu.</a:t>
            </a:r>
          </a:p>
          <a:p>
            <a:pPr marL="0" indent="0">
              <a:buNone/>
            </a:pPr>
            <a:endParaRPr lang="pt-BR" dirty="0"/>
          </a:p>
        </p:txBody>
      </p:sp>
    </p:spTree>
    <p:extLst>
      <p:ext uri="{BB962C8B-B14F-4D97-AF65-F5344CB8AC3E}">
        <p14:creationId xmlns:p14="http://schemas.microsoft.com/office/powerpoint/2010/main" val="427351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Doutrina da Predestinação</a:t>
            </a:r>
            <a:endParaRPr lang="pt-BR" dirty="0"/>
          </a:p>
        </p:txBody>
      </p:sp>
      <p:sp>
        <p:nvSpPr>
          <p:cNvPr id="3" name="Espaço Reservado para Conteúdo 2"/>
          <p:cNvSpPr>
            <a:spLocks noGrp="1"/>
          </p:cNvSpPr>
          <p:nvPr>
            <p:ph idx="1"/>
          </p:nvPr>
        </p:nvSpPr>
        <p:spPr/>
        <p:txBody>
          <a:bodyPr>
            <a:normAutofit fontScale="85000" lnSpcReduction="10000"/>
          </a:bodyPr>
          <a:lstStyle/>
          <a:p>
            <a:pPr fontAlgn="base"/>
            <a:r>
              <a:rPr lang="pt-BR" b="1" i="1" dirty="0" err="1"/>
              <a:t>L-imited</a:t>
            </a:r>
            <a:r>
              <a:rPr lang="pt-BR" b="1" i="1" dirty="0"/>
              <a:t> </a:t>
            </a:r>
            <a:r>
              <a:rPr lang="pt-BR" b="1" i="1" dirty="0" err="1"/>
              <a:t>Atonement</a:t>
            </a:r>
            <a:r>
              <a:rPr lang="pt-BR" b="1" dirty="0"/>
              <a:t> (Expiação Limitada)</a:t>
            </a:r>
            <a:r>
              <a:rPr lang="pt-BR" dirty="0"/>
              <a:t/>
            </a:r>
            <a:br>
              <a:rPr lang="pt-BR" dirty="0"/>
            </a:br>
            <a:r>
              <a:rPr lang="pt-BR" dirty="0"/>
              <a:t>Deus não morreu na cruz para expiar ou salvar toda a humanidade, mas para salvar os escolhidos, os seus eleitos.</a:t>
            </a:r>
          </a:p>
          <a:p>
            <a:pPr fontAlgn="base"/>
            <a:r>
              <a:rPr lang="pt-BR" b="1" i="1" dirty="0"/>
              <a:t>I-</a:t>
            </a:r>
            <a:r>
              <a:rPr lang="pt-BR" b="1" i="1" dirty="0" err="1"/>
              <a:t>rresistible</a:t>
            </a:r>
            <a:r>
              <a:rPr lang="pt-BR" b="1" i="1" dirty="0"/>
              <a:t> Grace</a:t>
            </a:r>
            <a:r>
              <a:rPr lang="pt-BR" b="1" dirty="0"/>
              <a:t> (Graça Irresistível)</a:t>
            </a:r>
            <a:r>
              <a:rPr lang="pt-BR" dirty="0"/>
              <a:t/>
            </a:r>
            <a:br>
              <a:rPr lang="pt-BR" dirty="0"/>
            </a:br>
            <a:r>
              <a:rPr lang="pt-BR" dirty="0"/>
              <a:t>Desde que seja chamado por Deus, ninguém pode negar o seu chamado, porque esse é irresistível.</a:t>
            </a:r>
          </a:p>
          <a:p>
            <a:pPr fontAlgn="base"/>
            <a:r>
              <a:rPr lang="pt-BR" b="1" i="1" dirty="0"/>
              <a:t>P-</a:t>
            </a:r>
            <a:r>
              <a:rPr lang="pt-BR" b="1" i="1" dirty="0" err="1"/>
              <a:t>erseverance</a:t>
            </a:r>
            <a:r>
              <a:rPr lang="pt-BR" b="1" i="1" dirty="0"/>
              <a:t> </a:t>
            </a:r>
            <a:r>
              <a:rPr lang="pt-BR" b="1" i="1" dirty="0" err="1"/>
              <a:t>of</a:t>
            </a:r>
            <a:r>
              <a:rPr lang="pt-BR" b="1" i="1" dirty="0"/>
              <a:t> </a:t>
            </a:r>
            <a:r>
              <a:rPr lang="pt-BR" b="1" i="1" dirty="0" err="1"/>
              <a:t>the</a:t>
            </a:r>
            <a:r>
              <a:rPr lang="pt-BR" b="1" i="1" dirty="0"/>
              <a:t> </a:t>
            </a:r>
            <a:r>
              <a:rPr lang="pt-BR" b="1" i="1" dirty="0" err="1"/>
              <a:t>Saints</a:t>
            </a:r>
            <a:r>
              <a:rPr lang="pt-BR" b="1" dirty="0"/>
              <a:t> (Perseverança dos Santos)</a:t>
            </a:r>
            <a:r>
              <a:rPr lang="pt-BR" dirty="0"/>
              <a:t/>
            </a:r>
            <a:br>
              <a:rPr lang="pt-BR" dirty="0"/>
            </a:br>
            <a:r>
              <a:rPr lang="pt-BR" dirty="0"/>
              <a:t>Desde que chamado por Deus, esse é um homem salvo, que assume a sua fé para sempre.</a:t>
            </a:r>
          </a:p>
          <a:p>
            <a:pPr fontAlgn="base"/>
            <a:r>
              <a:rPr lang="pt-BR" dirty="0"/>
              <a:t>Ao contrário do que, com frequência, pode ser encontrado acerca da autoria dos pontos calvinistas, eles não foram escritos por João Calvino, mas sim pelos seus seguidores, com base nas crença por ele divulgada. Os pontos do calvinismo foram escritos algumas dezenas de anos após a morte de Calvino.</a:t>
            </a:r>
          </a:p>
          <a:p>
            <a:endParaRPr lang="pt-BR" dirty="0"/>
          </a:p>
        </p:txBody>
      </p:sp>
    </p:spTree>
    <p:extLst>
      <p:ext uri="{BB962C8B-B14F-4D97-AF65-F5344CB8AC3E}">
        <p14:creationId xmlns:p14="http://schemas.microsoft.com/office/powerpoint/2010/main" val="968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O Calvinismo e o Capitalismo</a:t>
            </a:r>
            <a:endParaRPr lang="pt-BR" dirty="0"/>
          </a:p>
        </p:txBody>
      </p:sp>
      <p:sp>
        <p:nvSpPr>
          <p:cNvPr id="3" name="Espaço Reservado para Conteúdo 2"/>
          <p:cNvSpPr>
            <a:spLocks noGrp="1"/>
          </p:cNvSpPr>
          <p:nvPr>
            <p:ph idx="1"/>
          </p:nvPr>
        </p:nvSpPr>
        <p:spPr/>
        <p:txBody>
          <a:bodyPr>
            <a:normAutofit fontScale="92500" lnSpcReduction="20000"/>
          </a:bodyPr>
          <a:lstStyle/>
          <a:p>
            <a:pPr fontAlgn="base"/>
            <a:endParaRPr lang="pt-BR" b="1" dirty="0"/>
          </a:p>
          <a:p>
            <a:pPr fontAlgn="base"/>
            <a:r>
              <a:rPr lang="pt-BR" sz="3000" dirty="0"/>
              <a:t>Calvino acreditava que as classes sociais representavam a escolha de Deus para a salvação. As pessoas bem sucedidas eram apontadas como os eleitos, a quem Deus levaria para o céu, em contraste com os pobres e miseráveis, que viviam nessa condição por não estarem entre os escolhidos.</a:t>
            </a:r>
          </a:p>
          <a:p>
            <a:r>
              <a:rPr lang="pt-BR" sz="3000" dirty="0"/>
              <a:t>O </a:t>
            </a:r>
            <a:r>
              <a:rPr lang="pt-BR" sz="3000" b="1" dirty="0" err="1"/>
              <a:t>Arminianismo</a:t>
            </a:r>
            <a:r>
              <a:rPr lang="pt-BR" sz="3000" dirty="0"/>
              <a:t>, do teólogo holandês </a:t>
            </a:r>
            <a:r>
              <a:rPr lang="pt-BR" sz="3000" i="1" dirty="0" err="1"/>
              <a:t>Jacobus</a:t>
            </a:r>
            <a:r>
              <a:rPr lang="pt-BR" sz="3000" dirty="0"/>
              <a:t> </a:t>
            </a:r>
            <a:r>
              <a:rPr lang="pt-BR" sz="3000" i="1" dirty="0" err="1"/>
              <a:t>Arminius</a:t>
            </a:r>
            <a:r>
              <a:rPr lang="pt-BR" sz="3000" dirty="0"/>
              <a:t> (1560-1609), discípulo de um calvinista, surge, por sua vez, em contestação aos cinco pontos do Calvinismo. Em suma, o </a:t>
            </a:r>
            <a:r>
              <a:rPr lang="pt-BR" sz="3000" dirty="0" err="1"/>
              <a:t>Arminianismo</a:t>
            </a:r>
            <a:r>
              <a:rPr lang="pt-BR" sz="3000" dirty="0"/>
              <a:t> acredita no </a:t>
            </a:r>
            <a:r>
              <a:rPr lang="pt-BR" sz="3000" b="1" dirty="0"/>
              <a:t>livre arbítrio</a:t>
            </a:r>
            <a:r>
              <a:rPr lang="pt-BR" sz="3000" dirty="0"/>
              <a:t>, o que significa que as pessoas podem recusar o chamado de Deus. Entre outros, acredita, ainda, que Jesus morreu por todos e não apenas pelos escolhidos</a:t>
            </a:r>
            <a:r>
              <a:rPr lang="pt-BR" sz="3000" dirty="0" smtClean="0"/>
              <a:t>.</a:t>
            </a:r>
            <a:r>
              <a:rPr lang="pt-BR" sz="3000" dirty="0"/>
              <a:t/>
            </a:r>
            <a:br>
              <a:rPr lang="pt-BR" sz="3000" dirty="0"/>
            </a:br>
            <a:endParaRPr lang="pt-BR" sz="3000" dirty="0"/>
          </a:p>
        </p:txBody>
      </p:sp>
    </p:spTree>
    <p:extLst>
      <p:ext uri="{BB962C8B-B14F-4D97-AF65-F5344CB8AC3E}">
        <p14:creationId xmlns:p14="http://schemas.microsoft.com/office/powerpoint/2010/main" val="350747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Arminianismo</a:t>
            </a:r>
            <a:r>
              <a:rPr lang="pt-BR" dirty="0" smtClean="0"/>
              <a:t> =&gt; dissidência do calvinismo</a:t>
            </a:r>
            <a:endParaRPr lang="pt-BR" dirty="0"/>
          </a:p>
        </p:txBody>
      </p:sp>
      <p:sp>
        <p:nvSpPr>
          <p:cNvPr id="3" name="Espaço Reservado para Conteúdo 2"/>
          <p:cNvSpPr>
            <a:spLocks noGrp="1"/>
          </p:cNvSpPr>
          <p:nvPr>
            <p:ph idx="1"/>
          </p:nvPr>
        </p:nvSpPr>
        <p:spPr>
          <a:xfrm>
            <a:off x="838200" y="1403796"/>
            <a:ext cx="10515600" cy="4932609"/>
          </a:xfrm>
        </p:spPr>
        <p:txBody>
          <a:bodyPr>
            <a:normAutofit fontScale="92500"/>
          </a:bodyPr>
          <a:lstStyle/>
          <a:p>
            <a:r>
              <a:rPr lang="pt-BR" dirty="0" smtClean="0">
                <a:latin typeface="Arial" panose="020B0604020202020204" pitchFamily="34" charset="0"/>
                <a:cs typeface="Arial" panose="020B0604020202020204" pitchFamily="34" charset="0"/>
              </a:rPr>
              <a:t>O </a:t>
            </a:r>
            <a:r>
              <a:rPr lang="pt-BR" dirty="0" err="1">
                <a:latin typeface="Arial" panose="020B0604020202020204" pitchFamily="34" charset="0"/>
                <a:cs typeface="Arial" panose="020B0604020202020204" pitchFamily="34" charset="0"/>
              </a:rPr>
              <a:t>arminianismo</a:t>
            </a:r>
            <a:r>
              <a:rPr lang="pt-BR" dirty="0">
                <a:latin typeface="Arial" panose="020B0604020202020204" pitchFamily="34" charset="0"/>
                <a:cs typeface="Arial" panose="020B0604020202020204" pitchFamily="34" charset="0"/>
              </a:rPr>
              <a:t> holandês foi originalmente articulado </a:t>
            </a:r>
            <a:r>
              <a:rPr lang="pt-BR" dirty="0" smtClean="0">
                <a:latin typeface="Arial" panose="020B0604020202020204" pitchFamily="34" charset="0"/>
                <a:cs typeface="Arial" panose="020B0604020202020204" pitchFamily="34" charset="0"/>
              </a:rPr>
              <a:t>na </a:t>
            </a:r>
            <a:r>
              <a:rPr lang="pt-BR" dirty="0" err="1" smtClean="0">
                <a:latin typeface="Arial" panose="020B0604020202020204" pitchFamily="34" charset="0"/>
                <a:cs typeface="Arial" panose="020B0604020202020204" pitchFamily="34" charset="0"/>
              </a:rPr>
              <a:t>Remonstrância</a:t>
            </a:r>
            <a:r>
              <a:rPr lang="pt-BR" dirty="0">
                <a:latin typeface="Arial" panose="020B0604020202020204" pitchFamily="34" charset="0"/>
                <a:cs typeface="Arial" panose="020B0604020202020204" pitchFamily="34" charset="0"/>
              </a:rPr>
              <a:t> (1610), uma declaração teológica assinada por 45 ministros e apresentado ao estado holandês. </a:t>
            </a:r>
            <a:r>
              <a:rPr lang="pt-BR" dirty="0" smtClean="0">
                <a:latin typeface="Arial" panose="020B0604020202020204" pitchFamily="34" charset="0"/>
                <a:cs typeface="Arial" panose="020B0604020202020204" pitchFamily="34" charset="0"/>
              </a:rPr>
              <a:t>O Sínodo de </a:t>
            </a:r>
            <a:r>
              <a:rPr lang="pt-BR" dirty="0" err="1" smtClean="0">
                <a:latin typeface="Arial" panose="020B0604020202020204" pitchFamily="34" charset="0"/>
                <a:cs typeface="Arial" panose="020B0604020202020204" pitchFamily="34" charset="0"/>
              </a:rPr>
              <a:t>Dort</a:t>
            </a:r>
            <a:r>
              <a:rPr lang="pt-BR" dirty="0">
                <a:latin typeface="Arial" panose="020B0604020202020204" pitchFamily="34" charset="0"/>
                <a:cs typeface="Arial" panose="020B0604020202020204" pitchFamily="34" charset="0"/>
              </a:rPr>
              <a:t> (1618–19) foi chamado pelos estados gerais para mudar a </a:t>
            </a:r>
            <a:r>
              <a:rPr lang="pt-BR" dirty="0" err="1">
                <a:latin typeface="Arial" panose="020B0604020202020204" pitchFamily="34" charset="0"/>
                <a:cs typeface="Arial" panose="020B0604020202020204" pitchFamily="34" charset="0"/>
              </a:rPr>
              <a:t>Remonstrância</a:t>
            </a:r>
            <a:r>
              <a:rPr lang="pt-BR" dirty="0">
                <a:latin typeface="Arial" panose="020B0604020202020204" pitchFamily="34" charset="0"/>
                <a:cs typeface="Arial" panose="020B0604020202020204" pitchFamily="34" charset="0"/>
              </a:rPr>
              <a:t>. </a:t>
            </a:r>
            <a:r>
              <a:rPr lang="pt-BR" dirty="0">
                <a:solidFill>
                  <a:srgbClr val="FF0000"/>
                </a:solidFill>
                <a:latin typeface="Arial" panose="020B0604020202020204" pitchFamily="34" charset="0"/>
                <a:cs typeface="Arial" panose="020B0604020202020204" pitchFamily="34" charset="0"/>
              </a:rPr>
              <a:t>Os cinco pontos da </a:t>
            </a:r>
            <a:r>
              <a:rPr lang="pt-BR" dirty="0" err="1">
                <a:solidFill>
                  <a:srgbClr val="FF0000"/>
                </a:solidFill>
                <a:latin typeface="Arial" panose="020B0604020202020204" pitchFamily="34" charset="0"/>
                <a:cs typeface="Arial" panose="020B0604020202020204" pitchFamily="34" charset="0"/>
              </a:rPr>
              <a:t>Remonstrância</a:t>
            </a:r>
            <a:r>
              <a:rPr lang="pt-BR" dirty="0">
                <a:solidFill>
                  <a:srgbClr val="FF0000"/>
                </a:solidFill>
                <a:latin typeface="Arial" panose="020B0604020202020204" pitchFamily="34" charset="0"/>
                <a:cs typeface="Arial" panose="020B0604020202020204" pitchFamily="34" charset="0"/>
              </a:rPr>
              <a:t> afirmam que:</a:t>
            </a:r>
          </a:p>
          <a:p>
            <a:r>
              <a:rPr lang="pt-BR" dirty="0">
                <a:latin typeface="Arial" panose="020B0604020202020204" pitchFamily="34" charset="0"/>
                <a:cs typeface="Arial" panose="020B0604020202020204" pitchFamily="34" charset="0"/>
              </a:rPr>
              <a:t>a eleição (e condenação no dia do julgamento) foi condicionada pela fé racional ou </a:t>
            </a:r>
            <a:r>
              <a:rPr lang="pt-BR" dirty="0" err="1">
                <a:latin typeface="Arial" panose="020B0604020202020204" pitchFamily="34" charset="0"/>
                <a:cs typeface="Arial" panose="020B0604020202020204" pitchFamily="34" charset="0"/>
              </a:rPr>
              <a:t>não-fé</a:t>
            </a:r>
            <a:r>
              <a:rPr lang="pt-BR" dirty="0">
                <a:latin typeface="Arial" panose="020B0604020202020204" pitchFamily="34" charset="0"/>
                <a:cs typeface="Arial" panose="020B0604020202020204" pitchFamily="34" charset="0"/>
              </a:rPr>
              <a:t> do homem;</a:t>
            </a:r>
          </a:p>
          <a:p>
            <a:r>
              <a:rPr lang="pt-BR" dirty="0">
                <a:latin typeface="Arial" panose="020B0604020202020204" pitchFamily="34" charset="0"/>
                <a:cs typeface="Arial" panose="020B0604020202020204" pitchFamily="34" charset="0"/>
              </a:rPr>
              <a:t>a expiação, embora qualitativamente suficiente a todos os homens, só é eficaz ao homem de fé;</a:t>
            </a:r>
          </a:p>
          <a:p>
            <a:r>
              <a:rPr lang="pt-BR" dirty="0">
                <a:latin typeface="Arial" panose="020B0604020202020204" pitchFamily="34" charset="0"/>
                <a:cs typeface="Arial" panose="020B0604020202020204" pitchFamily="34" charset="0"/>
              </a:rPr>
              <a:t>sem o auxílio do Espírito Santo, nenhuma pessoa é capaz de responder à vontade de Deus;</a:t>
            </a:r>
          </a:p>
          <a:p>
            <a:r>
              <a:rPr lang="pt-BR" dirty="0">
                <a:latin typeface="Arial" panose="020B0604020202020204" pitchFamily="34" charset="0"/>
                <a:cs typeface="Arial" panose="020B0604020202020204" pitchFamily="34" charset="0"/>
              </a:rPr>
              <a:t>a graça é resistível</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97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Mudanças religiosas</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latin typeface="Arial" panose="020B0604020202020204" pitchFamily="34" charset="0"/>
                <a:cs typeface="Arial" panose="020B0604020202020204" pitchFamily="34" charset="0"/>
              </a:rPr>
              <a:t>os crentes são capazes de resistir ao pecado, mas não estão fora da possibilidade de cair da graça.</a:t>
            </a:r>
          </a:p>
          <a:p>
            <a:r>
              <a:rPr lang="pt-BR" dirty="0">
                <a:latin typeface="Arial" panose="020B0604020202020204" pitchFamily="34" charset="0"/>
                <a:cs typeface="Arial" panose="020B0604020202020204" pitchFamily="34" charset="0"/>
              </a:rPr>
              <a:t>O ponto crucial do </a:t>
            </a:r>
            <a:r>
              <a:rPr lang="pt-BR" dirty="0" err="1">
                <a:latin typeface="Arial" panose="020B0604020202020204" pitchFamily="34" charset="0"/>
                <a:cs typeface="Arial" panose="020B0604020202020204" pitchFamily="34" charset="0"/>
              </a:rPr>
              <a:t>arminianismo</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remonstrante</a:t>
            </a:r>
            <a:r>
              <a:rPr lang="pt-BR" dirty="0">
                <a:latin typeface="Arial" panose="020B0604020202020204" pitchFamily="34" charset="0"/>
                <a:cs typeface="Arial" panose="020B0604020202020204" pitchFamily="34" charset="0"/>
              </a:rPr>
              <a:t> reside na afirmação de que a dignidade humana requer a liberdade perfeita do arbítrio</a:t>
            </a:r>
            <a:r>
              <a:rPr lang="pt-BR" dirty="0" smtClean="0">
                <a:latin typeface="Arial" panose="020B0604020202020204" pitchFamily="34" charset="0"/>
                <a:cs typeface="Arial" panose="020B0604020202020204" pitchFamily="34" charset="0"/>
              </a:rPr>
              <a:t>.</a:t>
            </a:r>
            <a:endParaRPr lang="pt-BR" dirty="0" smtClean="0"/>
          </a:p>
          <a:p>
            <a:pPr fontAlgn="base"/>
            <a:endParaRPr lang="pt-BR" dirty="0" smtClean="0"/>
          </a:p>
          <a:p>
            <a:pPr fontAlgn="base"/>
            <a:r>
              <a:rPr lang="pt-BR" dirty="0" smtClean="0"/>
              <a:t>As </a:t>
            </a:r>
            <a:r>
              <a:rPr lang="pt-BR" dirty="0"/>
              <a:t>diferenças teológicas iam separando a igreja na Inglaterra, onde o </a:t>
            </a:r>
            <a:r>
              <a:rPr lang="pt-BR" b="1" dirty="0"/>
              <a:t>Anglicanismo</a:t>
            </a:r>
            <a:r>
              <a:rPr lang="pt-BR" dirty="0"/>
              <a:t> teve origem. Todavia, o fato que concretizou a criação da Igreja Anglicana, em 1534, deu-se como resultado do pedido de divórcio do </a:t>
            </a:r>
            <a:r>
              <a:rPr lang="pt-BR" b="1" dirty="0"/>
              <a:t>rei Henrique VIII</a:t>
            </a:r>
            <a:r>
              <a:rPr lang="pt-BR" dirty="0"/>
              <a:t> ter sido negado pelo </a:t>
            </a:r>
            <a:r>
              <a:rPr lang="pt-BR" b="1" dirty="0"/>
              <a:t>papa Clemente VII</a:t>
            </a:r>
            <a:r>
              <a:rPr lang="pt-BR" dirty="0"/>
              <a:t>. O rei pretendia se divorciar da sua esposa Catarina de Aragão, uma vez que com ela não teve sucesso de ter um filho homem que o sucedesse no trono, para se casar segunda vez. A Igreja Anglicana deixava de estar sob a tutela do </a:t>
            </a:r>
            <a:r>
              <a:rPr lang="pt-BR" dirty="0" smtClean="0"/>
              <a:t>papa</a:t>
            </a:r>
            <a:r>
              <a:rPr lang="pt-BR" dirty="0"/>
              <a:t>.</a:t>
            </a:r>
            <a:r>
              <a:rPr lang="pt-BR" dirty="0"/>
              <a:t/>
            </a:r>
            <a:br>
              <a:rPr lang="pt-BR" dirty="0"/>
            </a:br>
            <a:endParaRPr lang="pt-BR" dirty="0"/>
          </a:p>
        </p:txBody>
      </p:sp>
    </p:spTree>
    <p:extLst>
      <p:ext uri="{BB962C8B-B14F-4D97-AF65-F5344CB8AC3E}">
        <p14:creationId xmlns:p14="http://schemas.microsoft.com/office/powerpoint/2010/main" val="8377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Mudanças religiosas</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a:t>Na época, outros povos </a:t>
            </a:r>
            <a:r>
              <a:rPr lang="pt-BR" dirty="0" smtClean="0"/>
              <a:t>na Europa</a:t>
            </a:r>
            <a:r>
              <a:rPr lang="pt-BR" dirty="0"/>
              <a:t> também estavam rompendo com a Igreja Católica. Esse movimento ficou conhecido como </a:t>
            </a:r>
            <a:r>
              <a:rPr lang="pt-BR" dirty="0" smtClean="0"/>
              <a:t>Reforma protestante</a:t>
            </a:r>
            <a:r>
              <a:rPr lang="pt-BR" dirty="0"/>
              <a:t>. Algumas pessoas na Inglaterra queriam que a Igreja da Inglaterra mantivesse laços com o catolicismo romano, enquanto outras queriam mais mudanças, como em outras Igrejas protestantes. Com a morte de Henrique, o arcebispo Thomas </a:t>
            </a:r>
            <a:r>
              <a:rPr lang="pt-BR" dirty="0" err="1"/>
              <a:t>Cranmer</a:t>
            </a:r>
            <a:r>
              <a:rPr lang="pt-BR" dirty="0"/>
              <a:t>, um líder da Igreja, começou a fazer essas mudanças. Ele publicou o primeiro </a:t>
            </a:r>
            <a:r>
              <a:rPr lang="pt-BR" i="1" dirty="0"/>
              <a:t>Livro de oração comum</a:t>
            </a:r>
            <a:r>
              <a:rPr lang="pt-BR" dirty="0"/>
              <a:t>. Também revisou as formas tradicionais de culto para incorporar as ideias protestantes.</a:t>
            </a:r>
          </a:p>
          <a:p>
            <a:r>
              <a:rPr lang="pt-BR" dirty="0"/>
              <a:t>A partir do século XVII até o XIX, exploradores ingleses fundaram </a:t>
            </a:r>
            <a:r>
              <a:rPr lang="pt-BR" dirty="0" smtClean="0"/>
              <a:t>colônias na </a:t>
            </a:r>
            <a:r>
              <a:rPr lang="pt-BR" dirty="0"/>
              <a:t>América, </a:t>
            </a:r>
            <a:r>
              <a:rPr lang="pt-BR" dirty="0" smtClean="0"/>
              <a:t>na África, </a:t>
            </a:r>
            <a:r>
              <a:rPr lang="pt-BR" dirty="0"/>
              <a:t>na </a:t>
            </a:r>
            <a:r>
              <a:rPr lang="pt-BR" dirty="0" smtClean="0"/>
              <a:t>Índia </a:t>
            </a:r>
            <a:r>
              <a:rPr lang="pt-BR" dirty="0"/>
              <a:t> e na </a:t>
            </a:r>
            <a:r>
              <a:rPr lang="pt-BR" dirty="0" smtClean="0"/>
              <a:t>Oceania. </a:t>
            </a:r>
            <a:r>
              <a:rPr lang="pt-BR" dirty="0"/>
              <a:t>Missionários logo difundiram a Igreja da Inglaterra para todas as colônias inglesas. A partir desses esforços missionários, foram criadas Igrejas separadas que vieram a formar a Comunhão Anglicana, como a Igreja Episcopal, </a:t>
            </a:r>
            <a:r>
              <a:rPr lang="pt-BR" dirty="0" smtClean="0"/>
              <a:t>dos Estados Unidos.</a:t>
            </a:r>
            <a:endParaRPr lang="pt-BR" dirty="0"/>
          </a:p>
        </p:txBody>
      </p:sp>
    </p:spTree>
    <p:extLst>
      <p:ext uri="{BB962C8B-B14F-4D97-AF65-F5344CB8AC3E}">
        <p14:creationId xmlns:p14="http://schemas.microsoft.com/office/powerpoint/2010/main" val="315555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Mudanças </a:t>
            </a:r>
            <a:r>
              <a:rPr lang="pt-BR" dirty="0" smtClean="0"/>
              <a:t>Culturais</a:t>
            </a:r>
            <a:endParaRPr lang="pt-BR" dirty="0"/>
          </a:p>
        </p:txBody>
      </p:sp>
      <p:sp>
        <p:nvSpPr>
          <p:cNvPr id="3" name="Espaço Reservado para Conteúdo 2"/>
          <p:cNvSpPr>
            <a:spLocks noGrp="1"/>
          </p:cNvSpPr>
          <p:nvPr>
            <p:ph idx="1"/>
          </p:nvPr>
        </p:nvSpPr>
        <p:spPr/>
        <p:txBody>
          <a:bodyPr/>
          <a:lstStyle/>
          <a:p>
            <a:r>
              <a:rPr lang="pt-BR" dirty="0"/>
              <a:t>Movimento intelectual do séc. XVIII, caracterizado pela centralidade da </a:t>
            </a:r>
            <a:r>
              <a:rPr lang="pt-BR" dirty="0">
                <a:solidFill>
                  <a:srgbClr val="FF0000"/>
                </a:solidFill>
              </a:rPr>
              <a:t>ciência e da racionalidade</a:t>
            </a:r>
            <a:r>
              <a:rPr lang="pt-BR" dirty="0"/>
              <a:t> crítica no questionamento filosófico, o que implica recusa a todas as formas de dogmatismo, das doutrinas políticas e religiosas tradicionais.</a:t>
            </a:r>
          </a:p>
          <a:p>
            <a:r>
              <a:rPr lang="pt-BR" dirty="0"/>
              <a:t>Filosofia das Luzes, Ilustração, Esclarecimento, Século das Luzes</a:t>
            </a:r>
            <a:r>
              <a:rPr lang="pt-BR" dirty="0" smtClean="0"/>
              <a:t>.</a:t>
            </a:r>
          </a:p>
          <a:p>
            <a:r>
              <a:rPr lang="pt-BR" dirty="0"/>
              <a:t>O movimento conhecido como </a:t>
            </a:r>
            <a:r>
              <a:rPr lang="pt-BR" b="1" dirty="0"/>
              <a:t>Iluminismo</a:t>
            </a:r>
            <a:r>
              <a:rPr lang="pt-BR" dirty="0"/>
              <a:t> (ou Ilustração) foi um influente processo cultural, social, filosófico e político que tem suas origens ainda no século XVII, com a Revolução Científica possibilitada pela pesquisa efetuada por nomes como René Descartes (1596-1650) e Isaac Newton (1643-1727</a:t>
            </a:r>
            <a:r>
              <a:rPr lang="pt-BR" dirty="0" smtClean="0"/>
              <a:t>).</a:t>
            </a:r>
            <a:endParaRPr lang="pt-BR" dirty="0"/>
          </a:p>
          <a:p>
            <a:endParaRPr lang="pt-BR" dirty="0"/>
          </a:p>
        </p:txBody>
      </p:sp>
    </p:spTree>
    <p:extLst>
      <p:ext uri="{BB962C8B-B14F-4D97-AF65-F5344CB8AC3E}">
        <p14:creationId xmlns:p14="http://schemas.microsoft.com/office/powerpoint/2010/main" val="163022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Século XVIII - Iluminismo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Este </a:t>
            </a:r>
            <a:r>
              <a:rPr lang="pt-BR" dirty="0"/>
              <a:t>movimento promoveu mudanças políticas, econômicas e sociais, baseadas nos ideais de liberdade, igualdade e fraternidade</a:t>
            </a:r>
            <a:r>
              <a:rPr lang="pt-BR" dirty="0" smtClean="0"/>
              <a:t>.</a:t>
            </a:r>
          </a:p>
          <a:p>
            <a:r>
              <a:rPr lang="pt-BR" dirty="0"/>
              <a:t>As críticas do movimento ao Antigo Regime eram em vários aspectos como:</a:t>
            </a:r>
            <a:br>
              <a:rPr lang="pt-BR" dirty="0"/>
            </a:br>
            <a:r>
              <a:rPr lang="pt-BR" dirty="0"/>
              <a:t>- Mercantilismo.</a:t>
            </a:r>
            <a:br>
              <a:rPr lang="pt-BR" dirty="0"/>
            </a:br>
            <a:r>
              <a:rPr lang="pt-BR" dirty="0"/>
              <a:t>- Absolutismo monárquico.</a:t>
            </a:r>
            <a:br>
              <a:rPr lang="pt-BR" dirty="0"/>
            </a:br>
            <a:r>
              <a:rPr lang="pt-BR" dirty="0"/>
              <a:t>- Poder da igreja e as verdades reveladas pela fé.</a:t>
            </a:r>
            <a:br>
              <a:rPr lang="pt-BR" dirty="0"/>
            </a:br>
            <a:r>
              <a:rPr lang="pt-BR" dirty="0"/>
              <a:t>Com base nos três pontos  acima, podemos afirmar que o Iluminismo defendia:</a:t>
            </a:r>
            <a:br>
              <a:rPr lang="pt-BR" dirty="0"/>
            </a:br>
            <a:r>
              <a:rPr lang="pt-BR" dirty="0"/>
              <a:t>- A liberdade econômica, ou seja, sem a intervenção do estado na economia.</a:t>
            </a:r>
            <a:br>
              <a:rPr lang="pt-BR" dirty="0"/>
            </a:br>
            <a:r>
              <a:rPr lang="pt-BR" dirty="0"/>
              <a:t>- O Antropocentrismo, ou seja, o avanço da ciência e da razão.</a:t>
            </a:r>
            <a:br>
              <a:rPr lang="pt-BR" dirty="0"/>
            </a:br>
            <a:r>
              <a:rPr lang="pt-BR" dirty="0"/>
              <a:t>- O predomínio da burguesia e seus ideais</a:t>
            </a:r>
            <a:r>
              <a:rPr lang="pt-BR" dirty="0" smtClean="0"/>
              <a:t>.</a:t>
            </a:r>
            <a:endParaRPr lang="pt-BR" dirty="0"/>
          </a:p>
          <a:p>
            <a:endParaRPr lang="pt-BR" dirty="0"/>
          </a:p>
        </p:txBody>
      </p:sp>
    </p:spTree>
    <p:extLst>
      <p:ext uri="{BB962C8B-B14F-4D97-AF65-F5344CB8AC3E}">
        <p14:creationId xmlns:p14="http://schemas.microsoft.com/office/powerpoint/2010/main" val="1938900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Iluminismo</a:t>
            </a:r>
            <a:endParaRPr lang="pt-BR" dirty="0"/>
          </a:p>
        </p:txBody>
      </p:sp>
      <p:sp>
        <p:nvSpPr>
          <p:cNvPr id="3" name="Espaço Reservado para Conteúdo 2"/>
          <p:cNvSpPr>
            <a:spLocks noGrp="1"/>
          </p:cNvSpPr>
          <p:nvPr>
            <p:ph idx="1"/>
          </p:nvPr>
        </p:nvSpPr>
        <p:spPr>
          <a:xfrm>
            <a:off x="838200" y="1184856"/>
            <a:ext cx="10515600" cy="5241702"/>
          </a:xfrm>
        </p:spPr>
        <p:txBody>
          <a:bodyPr>
            <a:noAutofit/>
          </a:bodyPr>
          <a:lstStyle/>
          <a:p>
            <a:r>
              <a:rPr lang="pt-BR" sz="2400" dirty="0">
                <a:latin typeface="Arial" panose="020B0604020202020204" pitchFamily="34" charset="0"/>
                <a:cs typeface="Arial" panose="020B0604020202020204" pitchFamily="34" charset="0"/>
              </a:rPr>
              <a:t>As </a:t>
            </a:r>
            <a:r>
              <a:rPr lang="pt-BR" sz="2400" dirty="0">
                <a:solidFill>
                  <a:srgbClr val="FF0000"/>
                </a:solidFill>
                <a:latin typeface="Arial" panose="020B0604020202020204" pitchFamily="34" charset="0"/>
                <a:cs typeface="Arial" panose="020B0604020202020204" pitchFamily="34" charset="0"/>
              </a:rPr>
              <a:t>ideias liberais</a:t>
            </a:r>
            <a:r>
              <a:rPr lang="pt-BR" sz="2400" dirty="0">
                <a:latin typeface="Arial" panose="020B0604020202020204" pitchFamily="34" charset="0"/>
                <a:cs typeface="Arial" panose="020B0604020202020204" pitchFamily="34" charset="0"/>
              </a:rPr>
              <a:t> do Iluminismo se disseminaram rapidamente pela população. Alguns reis absolutistas, com medo de perder o governo - ou mesmo a cabeça -, passaram a aceitar algumas ideias iluministas.</a:t>
            </a:r>
          </a:p>
          <a:p>
            <a:r>
              <a:rPr lang="pt-BR" sz="2400" dirty="0">
                <a:latin typeface="Arial" panose="020B0604020202020204" pitchFamily="34" charset="0"/>
                <a:cs typeface="Arial" panose="020B0604020202020204" pitchFamily="34" charset="0"/>
              </a:rPr>
              <a:t>Estes reis eram denominados Déspotas Esclarecidos, pois tentavam conciliar o jeito de governar absolutista com as ideias de progresso iluministas</a:t>
            </a:r>
            <a:r>
              <a:rPr lang="pt-BR" sz="2400" dirty="0" smtClean="0">
                <a:latin typeface="Arial" panose="020B0604020202020204" pitchFamily="34" charset="0"/>
                <a:cs typeface="Arial" panose="020B0604020202020204" pitchFamily="34" charset="0"/>
              </a:rPr>
              <a:t>.</a:t>
            </a:r>
          </a:p>
          <a:p>
            <a:r>
              <a:rPr lang="pt-BR" sz="2400" dirty="0">
                <a:latin typeface="Arial" panose="020B0604020202020204" pitchFamily="34" charset="0"/>
                <a:cs typeface="Arial" panose="020B0604020202020204" pitchFamily="34" charset="0"/>
              </a:rPr>
              <a:t>O iluminismo possui variadas definições, a mais famosa é de Kant, que diz: "O iluminismo representa a saída dos seres humanos de uma </a:t>
            </a:r>
            <a:r>
              <a:rPr lang="pt-BR" sz="2400" dirty="0" err="1">
                <a:latin typeface="Arial" panose="020B0604020202020204" pitchFamily="34" charset="0"/>
                <a:cs typeface="Arial" panose="020B0604020202020204" pitchFamily="34" charset="0"/>
              </a:rPr>
              <a:t>tutelagem</a:t>
            </a:r>
            <a:r>
              <a:rPr lang="pt-BR" sz="2400" dirty="0">
                <a:latin typeface="Arial" panose="020B0604020202020204" pitchFamily="34" charset="0"/>
                <a:cs typeface="Arial" panose="020B0604020202020204" pitchFamily="34" charset="0"/>
              </a:rPr>
              <a:t> que estes mesmos se impuseram a si. Tutelados são aqueles que se encontram incapazes de fazer uso da própria razão independentemente da direção de outrem. É-se culpado da própria </a:t>
            </a:r>
            <a:r>
              <a:rPr lang="pt-BR" sz="2400" dirty="0" err="1">
                <a:latin typeface="Arial" panose="020B0604020202020204" pitchFamily="34" charset="0"/>
                <a:cs typeface="Arial" panose="020B0604020202020204" pitchFamily="34" charset="0"/>
              </a:rPr>
              <a:t>tutelagem</a:t>
            </a:r>
            <a:r>
              <a:rPr lang="pt-BR" sz="2400" dirty="0">
                <a:latin typeface="Arial" panose="020B0604020202020204" pitchFamily="34" charset="0"/>
                <a:cs typeface="Arial" panose="020B0604020202020204" pitchFamily="34" charset="0"/>
              </a:rPr>
              <a:t> quando esta resulta não de uma deficiência do entendimento mas da falta de resolução e coragem para se fazer uso do entendimento independentemente da direção de outrem. </a:t>
            </a:r>
            <a:r>
              <a:rPr lang="pt-BR" sz="2400" dirty="0" err="1">
                <a:latin typeface="Arial" panose="020B0604020202020204" pitchFamily="34" charset="0"/>
                <a:cs typeface="Arial" panose="020B0604020202020204" pitchFamily="34" charset="0"/>
              </a:rPr>
              <a:t>Sapere</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aude</a:t>
            </a:r>
            <a:r>
              <a:rPr lang="pt-BR" sz="2400" dirty="0">
                <a:latin typeface="Arial" panose="020B0604020202020204" pitchFamily="34" charset="0"/>
                <a:cs typeface="Arial" panose="020B0604020202020204" pitchFamily="34" charset="0"/>
              </a:rPr>
              <a:t>! Tem coragem para fazer uso da tua própria razão! – esse é o lema do </a:t>
            </a:r>
            <a:r>
              <a:rPr lang="pt-BR" sz="2400" dirty="0" smtClean="0">
                <a:latin typeface="Arial" panose="020B0604020202020204" pitchFamily="34" charset="0"/>
                <a:cs typeface="Arial" panose="020B0604020202020204" pitchFamily="34" charset="0"/>
              </a:rPr>
              <a:t>iluminismo</a:t>
            </a:r>
            <a:r>
              <a:rPr lang="pt-BR" sz="2400" dirty="0">
                <a:latin typeface="Arial" panose="020B0604020202020204" pitchFamily="34" charset="0"/>
                <a:cs typeface="Arial" panose="020B0604020202020204" pitchFamily="34" charset="0"/>
              </a:rPr>
              <a:t>.</a:t>
            </a:r>
            <a:br>
              <a:rPr lang="pt-BR" sz="2400" dirty="0">
                <a:latin typeface="Arial" panose="020B0604020202020204" pitchFamily="34" charset="0"/>
                <a:cs typeface="Arial" panose="020B0604020202020204" pitchFamily="34" charset="0"/>
              </a:rPr>
            </a:b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16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Mudanças Políticas</a:t>
            </a:r>
            <a:endParaRPr lang="pt-BR" dirty="0"/>
          </a:p>
        </p:txBody>
      </p:sp>
      <p:sp>
        <p:nvSpPr>
          <p:cNvPr id="3" name="Espaço Reservado para Conteúdo 2"/>
          <p:cNvSpPr>
            <a:spLocks noGrp="1"/>
          </p:cNvSpPr>
          <p:nvPr>
            <p:ph idx="1"/>
          </p:nvPr>
        </p:nvSpPr>
        <p:spPr/>
        <p:txBody>
          <a:bodyPr/>
          <a:lstStyle/>
          <a:p>
            <a:r>
              <a:rPr lang="pt-BR" dirty="0" smtClean="0">
                <a:latin typeface="Verdana" pitchFamily="34" charset="0"/>
                <a:ea typeface="Verdana" pitchFamily="34" charset="0"/>
                <a:cs typeface="Verdana" pitchFamily="34" charset="0"/>
              </a:rPr>
              <a:t>Revolução </a:t>
            </a:r>
            <a:r>
              <a:rPr lang="pt-BR" dirty="0">
                <a:latin typeface="Verdana" pitchFamily="34" charset="0"/>
                <a:ea typeface="Verdana" pitchFamily="34" charset="0"/>
                <a:cs typeface="Verdana" pitchFamily="34" charset="0"/>
              </a:rPr>
              <a:t>Francesa – França</a:t>
            </a:r>
          </a:p>
          <a:p>
            <a:pPr>
              <a:buFontTx/>
              <a:buChar char="-"/>
            </a:pPr>
            <a:r>
              <a:rPr lang="pt-BR" dirty="0" smtClean="0">
                <a:latin typeface="Verdana" pitchFamily="34" charset="0"/>
                <a:ea typeface="Verdana" pitchFamily="34" charset="0"/>
                <a:cs typeface="Verdana" pitchFamily="34" charset="0"/>
              </a:rPr>
              <a:t>Mudança </a:t>
            </a:r>
            <a:r>
              <a:rPr lang="pt-BR" dirty="0">
                <a:latin typeface="Verdana" pitchFamily="34" charset="0"/>
                <a:ea typeface="Verdana" pitchFamily="34" charset="0"/>
                <a:cs typeface="Verdana" pitchFamily="34" charset="0"/>
              </a:rPr>
              <a:t>na mentalidade de pensar o governo. Passa-se da monarquia à República</a:t>
            </a:r>
            <a:r>
              <a:rPr lang="pt-BR" dirty="0" smtClean="0">
                <a:latin typeface="Verdana" pitchFamily="34" charset="0"/>
                <a:ea typeface="Verdana" pitchFamily="34" charset="0"/>
                <a:cs typeface="Verdana" pitchFamily="34" charset="0"/>
              </a:rPr>
              <a:t>.</a:t>
            </a:r>
          </a:p>
          <a:p>
            <a:pPr fontAlgn="base"/>
            <a:r>
              <a:rPr lang="pt-BR" dirty="0"/>
              <a:t>A </a:t>
            </a:r>
            <a:r>
              <a:rPr lang="pt-BR" b="1" dirty="0"/>
              <a:t>Revolução Francesa</a:t>
            </a:r>
            <a:r>
              <a:rPr lang="pt-BR" dirty="0"/>
              <a:t>, iniciada no dia 17 de junho de 1789, foi um movimento impulsionado pela burguesia e que contou com uma importante participação dos camponeses e das massas urbanas que viviam na miséria.</a:t>
            </a:r>
          </a:p>
          <a:p>
            <a:pPr fontAlgn="base"/>
            <a:r>
              <a:rPr lang="pt-BR" dirty="0"/>
              <a:t>Em 14 de julho de 1789, a massa urbana de Paris tomou a prisão da Bastilha desencadeando profundas mudanças no governo francês</a:t>
            </a:r>
            <a:r>
              <a:rPr lang="pt-BR" dirty="0" smtClean="0"/>
              <a:t>.</a:t>
            </a:r>
            <a:endParaRPr lang="pt-BR" dirty="0" smtClean="0">
              <a:latin typeface="Verdana" pitchFamily="34" charset="0"/>
              <a:ea typeface="Verdana" pitchFamily="34" charset="0"/>
              <a:cs typeface="Verdana" pitchFamily="34" charset="0"/>
            </a:endParaRPr>
          </a:p>
          <a:p>
            <a:pPr>
              <a:buFontTx/>
              <a:buChar char="-"/>
            </a:pPr>
            <a:endParaRPr lang="pt-BR" dirty="0">
              <a:latin typeface="Verdana" pitchFamily="34" charset="0"/>
              <a:ea typeface="Verdana" pitchFamily="34" charset="0"/>
              <a:cs typeface="Verdana" pitchFamily="34" charset="0"/>
            </a:endParaRPr>
          </a:p>
          <a:p>
            <a:endParaRPr lang="pt-BR" dirty="0"/>
          </a:p>
        </p:txBody>
      </p:sp>
    </p:spTree>
    <p:extLst>
      <p:ext uri="{BB962C8B-B14F-4D97-AF65-F5344CB8AC3E}">
        <p14:creationId xmlns:p14="http://schemas.microsoft.com/office/powerpoint/2010/main" val="335403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5489"/>
          </a:xfrm>
        </p:spPr>
        <p:txBody>
          <a:bodyPr/>
          <a:lstStyle/>
          <a:p>
            <a:r>
              <a:rPr lang="pt-BR" dirty="0" smtClean="0"/>
              <a:t>Luteranismo - </a:t>
            </a:r>
            <a:r>
              <a:rPr lang="pt-BR" dirty="0"/>
              <a:t>Martinho Lutero</a:t>
            </a:r>
          </a:p>
        </p:txBody>
      </p:sp>
      <p:sp>
        <p:nvSpPr>
          <p:cNvPr id="3" name="Espaço Reservado para Conteúdo 2"/>
          <p:cNvSpPr>
            <a:spLocks noGrp="1"/>
          </p:cNvSpPr>
          <p:nvPr>
            <p:ph idx="1"/>
          </p:nvPr>
        </p:nvSpPr>
        <p:spPr>
          <a:xfrm>
            <a:off x="838200" y="1300766"/>
            <a:ext cx="10515600" cy="5177307"/>
          </a:xfrm>
        </p:spPr>
        <p:txBody>
          <a:bodyPr>
            <a:normAutofit fontScale="92500" lnSpcReduction="20000"/>
          </a:bodyPr>
          <a:lstStyle/>
          <a:p>
            <a:r>
              <a:rPr lang="pt-BR" dirty="0"/>
              <a:t>Martinho Lutero, cujo nome em </a:t>
            </a:r>
            <a:r>
              <a:rPr lang="pt-BR" dirty="0" smtClean="0"/>
              <a:t>alemão era</a:t>
            </a:r>
            <a:r>
              <a:rPr lang="pt-BR" dirty="0"/>
              <a:t> </a:t>
            </a:r>
            <a:r>
              <a:rPr lang="pt-BR" i="1" dirty="0"/>
              <a:t>Martin Luther</a:t>
            </a:r>
            <a:r>
              <a:rPr lang="pt-BR" dirty="0"/>
              <a:t> ou </a:t>
            </a:r>
            <a:r>
              <a:rPr lang="pt-BR" i="1" dirty="0" err="1"/>
              <a:t>Luder</a:t>
            </a:r>
            <a:r>
              <a:rPr lang="pt-BR" dirty="0"/>
              <a:t>, era filho de Hans Luther e </a:t>
            </a:r>
            <a:r>
              <a:rPr lang="pt-BR" dirty="0" err="1"/>
              <a:t>Margarethe</a:t>
            </a:r>
            <a:r>
              <a:rPr lang="pt-BR" dirty="0"/>
              <a:t> </a:t>
            </a:r>
            <a:r>
              <a:rPr lang="pt-BR" dirty="0" err="1"/>
              <a:t>Lindemann</a:t>
            </a:r>
            <a:r>
              <a:rPr lang="pt-BR" dirty="0"/>
              <a:t>. Mudou-se para </a:t>
            </a:r>
            <a:r>
              <a:rPr lang="pt-BR" dirty="0" err="1" smtClean="0"/>
              <a:t>Mansfeld</a:t>
            </a:r>
            <a:r>
              <a:rPr lang="pt-BR" dirty="0" smtClean="0"/>
              <a:t>, </a:t>
            </a:r>
            <a:r>
              <a:rPr lang="pt-BR" dirty="0"/>
              <a:t>onde seu pai dirigia várias minas de </a:t>
            </a:r>
            <a:r>
              <a:rPr lang="pt-BR" dirty="0" smtClean="0"/>
              <a:t>cobre.</a:t>
            </a:r>
            <a:r>
              <a:rPr lang="pt-BR" dirty="0"/>
              <a:t> Tendo sido criado no campo, Hans Luther desejava que seu filho viesse a se tornar um funcionário público, melhorando, assim, as condições da família. </a:t>
            </a:r>
            <a:r>
              <a:rPr lang="pt-BR" dirty="0" smtClean="0"/>
              <a:t>Com </a:t>
            </a:r>
            <a:r>
              <a:rPr lang="pt-BR" dirty="0"/>
              <a:t>esse objetivo, enviou o já velho Martinho para escolas em </a:t>
            </a:r>
            <a:r>
              <a:rPr lang="pt-BR" dirty="0" smtClean="0"/>
              <a:t> </a:t>
            </a:r>
            <a:r>
              <a:rPr lang="pt-BR" dirty="0" err="1" smtClean="0"/>
              <a:t>Mansefeld</a:t>
            </a:r>
            <a:r>
              <a:rPr lang="pt-BR" dirty="0" smtClean="0"/>
              <a:t>, Magdeburg e </a:t>
            </a:r>
            <a:r>
              <a:rPr lang="pt-BR" dirty="0" err="1" smtClean="0"/>
              <a:t>Eisenach</a:t>
            </a:r>
            <a:r>
              <a:rPr lang="pt-BR" dirty="0" smtClean="0"/>
              <a:t>. </a:t>
            </a:r>
          </a:p>
          <a:p>
            <a:r>
              <a:rPr lang="pt-BR" dirty="0" smtClean="0"/>
              <a:t>Aos </a:t>
            </a:r>
            <a:r>
              <a:rPr lang="pt-BR" dirty="0"/>
              <a:t>dezessete anos, em 1501, Lutero ingressou na </a:t>
            </a:r>
            <a:r>
              <a:rPr lang="pt-BR" dirty="0" smtClean="0"/>
              <a:t>Universidade de Erfurt, </a:t>
            </a:r>
            <a:r>
              <a:rPr lang="pt-BR" dirty="0"/>
              <a:t>onde tocava alaúde e onde recebeu </a:t>
            </a:r>
            <a:r>
              <a:rPr lang="pt-BR" dirty="0" smtClean="0"/>
              <a:t>o apelido </a:t>
            </a:r>
            <a:r>
              <a:rPr lang="pt-BR" dirty="0" smtClean="0"/>
              <a:t>de </a:t>
            </a:r>
            <a:r>
              <a:rPr lang="pt-BR" dirty="0"/>
              <a:t>O Filósofo. Ainda na Universidade de Erfurt, estudou a filosofia nominalista de </a:t>
            </a:r>
            <a:r>
              <a:rPr lang="pt-BR" dirty="0" err="1"/>
              <a:t>Ockham</a:t>
            </a:r>
            <a:r>
              <a:rPr lang="pt-BR" dirty="0"/>
              <a:t> (as palavras designam apenas coisas individuais; não atingem os “universais”, as realidades presentes em todos os indivíduos, como por exemplo a natureza humana; em consequência, nada pode ser conhecido com certeza pela razão natural, exceto as realidades concretas: esta pessoa, aquela coisa). Esse sistema dissolvia a harmonia multissecular entre a ciência e a fé que tanto havia sido defendida </a:t>
            </a:r>
            <a:r>
              <a:rPr lang="pt-BR" dirty="0" smtClean="0"/>
              <a:t>pela escolástica</a:t>
            </a:r>
            <a:r>
              <a:rPr lang="pt-BR" dirty="0"/>
              <a:t> de "São Jesus Cristo", pois essa filosofia baseava-se unicamente na vontade de Deus. </a:t>
            </a:r>
          </a:p>
        </p:txBody>
      </p:sp>
    </p:spTree>
    <p:extLst>
      <p:ext uri="{BB962C8B-B14F-4D97-AF65-F5344CB8AC3E}">
        <p14:creationId xmlns:p14="http://schemas.microsoft.com/office/powerpoint/2010/main" val="91050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Tomada de Bastilha = 14 de julho de 1789</a:t>
            </a:r>
            <a:endParaRPr lang="pt-BR" dirty="0"/>
          </a:p>
        </p:txBody>
      </p:sp>
      <p:pic>
        <p:nvPicPr>
          <p:cNvPr id="5122" name="Picture 2" descr="https://www.unifal-mg.edu.br/remadih/wp-content/uploads/sites/11/2017/05/0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0163" y="1825625"/>
            <a:ext cx="738211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4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Verdana" pitchFamily="34" charset="0"/>
                <a:ea typeface="Verdana" pitchFamily="34" charset="0"/>
                <a:cs typeface="Verdana" pitchFamily="34" charset="0"/>
              </a:rPr>
              <a:t>Revolução Francesa</a:t>
            </a:r>
            <a:endParaRPr lang="pt-BR" dirty="0"/>
          </a:p>
        </p:txBody>
      </p:sp>
      <p:sp>
        <p:nvSpPr>
          <p:cNvPr id="3" name="Espaço Reservado para Conteúdo 2"/>
          <p:cNvSpPr>
            <a:spLocks noGrp="1"/>
          </p:cNvSpPr>
          <p:nvPr>
            <p:ph idx="1"/>
          </p:nvPr>
        </p:nvSpPr>
        <p:spPr/>
        <p:txBody>
          <a:bodyPr/>
          <a:lstStyle/>
          <a:p>
            <a:r>
              <a:rPr lang="pt-BR" dirty="0" smtClean="0"/>
              <a:t>No </a:t>
            </a:r>
            <a:r>
              <a:rPr lang="pt-BR" dirty="0"/>
              <a:t>final do século XVIII, a França era um país agrário, com a produção estruturada no modelo feudal. Para a burguesia e parte da nobreza era preciso acabar com o poder absoluto do rei Luís XVI, cujo reinado teria arruinado a economia francesa</a:t>
            </a:r>
            <a:r>
              <a:rPr lang="pt-BR" dirty="0" smtClean="0"/>
              <a:t>.</a:t>
            </a:r>
          </a:p>
          <a:p>
            <a:r>
              <a:rPr lang="pt-BR" dirty="0"/>
              <a:t>A burguesia francesa, preocupada em desenvolver a indústria no país, tinha como objetivo destruir as barreiras que restringiam a liberdade de comércio internacional. Desta forma, era preciso que se adotasse na França, segundo a burguesia, o </a:t>
            </a:r>
            <a:r>
              <a:rPr lang="pt-BR" dirty="0">
                <a:solidFill>
                  <a:srgbClr val="FF0000"/>
                </a:solidFill>
              </a:rPr>
              <a:t>liberalismo econômico.</a:t>
            </a:r>
          </a:p>
          <a:p>
            <a:endParaRPr lang="pt-BR" dirty="0"/>
          </a:p>
        </p:txBody>
      </p:sp>
    </p:spTree>
    <p:extLst>
      <p:ext uri="{BB962C8B-B14F-4D97-AF65-F5344CB8AC3E}">
        <p14:creationId xmlns:p14="http://schemas.microsoft.com/office/powerpoint/2010/main" val="287605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Verdana" pitchFamily="34" charset="0"/>
                <a:ea typeface="Verdana" pitchFamily="34" charset="0"/>
                <a:cs typeface="Verdana" pitchFamily="34" charset="0"/>
              </a:rPr>
              <a:t>Revolução Francesa</a:t>
            </a:r>
            <a:endParaRPr lang="pt-BR" dirty="0"/>
          </a:p>
        </p:txBody>
      </p:sp>
      <p:sp>
        <p:nvSpPr>
          <p:cNvPr id="3" name="Espaço Reservado para Conteúdo 2"/>
          <p:cNvSpPr>
            <a:spLocks noGrp="1"/>
          </p:cNvSpPr>
          <p:nvPr>
            <p:ph idx="1"/>
          </p:nvPr>
        </p:nvSpPr>
        <p:spPr/>
        <p:txBody>
          <a:bodyPr/>
          <a:lstStyle/>
          <a:p>
            <a:pPr fontAlgn="base"/>
            <a:r>
              <a:rPr lang="pt-BR" dirty="0" smtClean="0"/>
              <a:t>A </a:t>
            </a:r>
            <a:r>
              <a:rPr lang="pt-BR" dirty="0"/>
              <a:t>burguesia exigia também a garantia de seus direitos políticos, pois era ela quem sustentava o Estado, posto que o clero e a nobreza estavam livres de pagar impostos.</a:t>
            </a:r>
          </a:p>
          <a:p>
            <a:pPr fontAlgn="base"/>
            <a:r>
              <a:rPr lang="pt-BR" dirty="0"/>
              <a:t>Apesar de ser a classe social economicamente dominante, sua posição política e jurídica era limitada em relação ao Primeiro e ao Segundo Estados</a:t>
            </a:r>
            <a:r>
              <a:rPr lang="pt-BR" dirty="0" smtClean="0"/>
              <a:t>.</a:t>
            </a:r>
          </a:p>
          <a:p>
            <a:pPr fontAlgn="base"/>
            <a:r>
              <a:rPr lang="pt-BR" dirty="0"/>
              <a:t>Primeira fase (1789-1792): Monarquia Constitucional;</a:t>
            </a:r>
          </a:p>
          <a:p>
            <a:pPr fontAlgn="base"/>
            <a:r>
              <a:rPr lang="pt-BR" dirty="0"/>
              <a:t>Segunda fase/Fase do Terror (1792-1794): Convenção;</a:t>
            </a:r>
          </a:p>
          <a:p>
            <a:pPr fontAlgn="base"/>
            <a:r>
              <a:rPr lang="pt-BR" dirty="0"/>
              <a:t>Terceira fase (1794-1799): Diretório</a:t>
            </a:r>
            <a:r>
              <a:rPr lang="pt-BR" dirty="0" smtClean="0"/>
              <a:t>.</a:t>
            </a:r>
            <a:endParaRPr lang="pt-BR" dirty="0"/>
          </a:p>
        </p:txBody>
      </p:sp>
    </p:spTree>
    <p:extLst>
      <p:ext uri="{BB962C8B-B14F-4D97-AF65-F5344CB8AC3E}">
        <p14:creationId xmlns:p14="http://schemas.microsoft.com/office/powerpoint/2010/main" val="300671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Revolução Francesa = lugares de guerras</a:t>
            </a:r>
            <a:endParaRPr lang="pt-BR" dirty="0"/>
          </a:p>
        </p:txBody>
      </p:sp>
      <p:pic>
        <p:nvPicPr>
          <p:cNvPr id="4098" name="Picture 2" descr="Resultado de imagem para revolução francesa"/>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50861"/>
            <a:ext cx="5181600" cy="41008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revolução frances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38682" y="1950861"/>
            <a:ext cx="4515117" cy="410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59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Revolução Francesa em três fases:</a:t>
            </a:r>
          </a:p>
        </p:txBody>
      </p:sp>
      <p:sp>
        <p:nvSpPr>
          <p:cNvPr id="3" name="Espaço Reservado para Conteúdo 2"/>
          <p:cNvSpPr>
            <a:spLocks noGrp="1"/>
          </p:cNvSpPr>
          <p:nvPr>
            <p:ph idx="1"/>
          </p:nvPr>
        </p:nvSpPr>
        <p:spPr/>
        <p:txBody>
          <a:bodyPr>
            <a:normAutofit/>
          </a:bodyPr>
          <a:lstStyle/>
          <a:p>
            <a:pPr fontAlgn="base"/>
            <a:r>
              <a:rPr lang="pt-BR" dirty="0" smtClean="0"/>
              <a:t>A </a:t>
            </a:r>
            <a:r>
              <a:rPr lang="pt-BR" dirty="0"/>
              <a:t>crítica situação econômica, às vésperas da revolução de 1789, exigia reformas urgentes e gerava uma grave crise política. Ocorreu uma onda de falências, acompanhada de desempregos e queda de salários, arruinando o comércio nacional.</a:t>
            </a:r>
          </a:p>
          <a:p>
            <a:pPr fontAlgn="base"/>
            <a:r>
              <a:rPr lang="pt-BR" dirty="0"/>
              <a:t>As crises econômicas se juntaram às políticas, com demissão de ministros que haviam convocado a nobreza e o clero para contribuírem no pagamento de impostos</a:t>
            </a:r>
            <a:r>
              <a:rPr lang="pt-BR" dirty="0" smtClean="0"/>
              <a:t>.</a:t>
            </a:r>
          </a:p>
          <a:p>
            <a:pPr fontAlgn="base"/>
            <a:r>
              <a:rPr lang="pt-BR" dirty="0"/>
              <a:t>No dia 26 de agosto de 1789 foi aprovada pela Assembleia a Declaração dos Direitos do Homem e do </a:t>
            </a:r>
            <a:r>
              <a:rPr lang="pt-BR" dirty="0" smtClean="0"/>
              <a:t>Cidadão</a:t>
            </a:r>
            <a:r>
              <a:rPr lang="pt-BR" dirty="0"/>
              <a:t>.</a:t>
            </a:r>
          </a:p>
        </p:txBody>
      </p:sp>
    </p:spTree>
    <p:extLst>
      <p:ext uri="{BB962C8B-B14F-4D97-AF65-F5344CB8AC3E}">
        <p14:creationId xmlns:p14="http://schemas.microsoft.com/office/powerpoint/2010/main" val="271738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(1789-1792): Monarquia </a:t>
            </a:r>
            <a:r>
              <a:rPr lang="pt-BR" dirty="0" smtClean="0"/>
              <a:t>Constitucional</a:t>
            </a:r>
            <a:endParaRPr lang="pt-BR" dirty="0"/>
          </a:p>
        </p:txBody>
      </p:sp>
      <p:sp>
        <p:nvSpPr>
          <p:cNvPr id="3" name="Espaço Reservado para Conteúdo 2"/>
          <p:cNvSpPr>
            <a:spLocks noGrp="1"/>
          </p:cNvSpPr>
          <p:nvPr>
            <p:ph idx="1"/>
          </p:nvPr>
        </p:nvSpPr>
        <p:spPr/>
        <p:txBody>
          <a:bodyPr/>
          <a:lstStyle/>
          <a:p>
            <a:pPr fontAlgn="base"/>
            <a:r>
              <a:rPr lang="pt-BR" dirty="0" smtClean="0"/>
              <a:t>Esta </a:t>
            </a:r>
            <a:r>
              <a:rPr lang="pt-BR" dirty="0"/>
              <a:t>Declaração assegurava os princípios da liberdade, da igualdade, da fraternidade (“</a:t>
            </a:r>
            <a:r>
              <a:rPr lang="pt-BR" i="1" dirty="0" err="1"/>
              <a:t>Liberté</a:t>
            </a:r>
            <a:r>
              <a:rPr lang="pt-BR" i="1" dirty="0"/>
              <a:t>,</a:t>
            </a:r>
            <a:r>
              <a:rPr lang="pt-BR" dirty="0"/>
              <a:t> </a:t>
            </a:r>
            <a:r>
              <a:rPr lang="pt-BR" i="1" dirty="0" err="1"/>
              <a:t>égalité</a:t>
            </a:r>
            <a:r>
              <a:rPr lang="pt-BR" i="1" dirty="0"/>
              <a:t>,</a:t>
            </a:r>
            <a:r>
              <a:rPr lang="pt-BR" dirty="0"/>
              <a:t> </a:t>
            </a:r>
            <a:r>
              <a:rPr lang="pt-BR" i="1" dirty="0" err="1"/>
              <a:t>fraternité</a:t>
            </a:r>
            <a:r>
              <a:rPr lang="pt-BR" dirty="0"/>
              <a:t>” - lema da Revolução), além do direito à propriedade.</a:t>
            </a:r>
          </a:p>
          <a:p>
            <a:pPr fontAlgn="base"/>
            <a:r>
              <a:rPr lang="pt-BR" dirty="0"/>
              <a:t>A recusa do rei Luís XVI em aprovar a Declaração provoca novas manifestações populares. Os bens do clero foram confiscados e muitos padres e nobres fugiram para outros países. A instabilidade na França era grande.</a:t>
            </a:r>
          </a:p>
          <a:p>
            <a:endParaRPr lang="pt-BR" dirty="0"/>
          </a:p>
        </p:txBody>
      </p:sp>
    </p:spTree>
    <p:extLst>
      <p:ext uri="{BB962C8B-B14F-4D97-AF65-F5344CB8AC3E}">
        <p14:creationId xmlns:p14="http://schemas.microsoft.com/office/powerpoint/2010/main" val="91317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Segunda fase/Fase do Terror (1792-1794): Convenção </a:t>
            </a:r>
          </a:p>
        </p:txBody>
      </p:sp>
      <p:sp>
        <p:nvSpPr>
          <p:cNvPr id="3" name="Espaço Reservado para Conteúdo 2"/>
          <p:cNvSpPr>
            <a:spLocks noGrp="1"/>
          </p:cNvSpPr>
          <p:nvPr>
            <p:ph idx="1"/>
          </p:nvPr>
        </p:nvSpPr>
        <p:spPr/>
        <p:txBody>
          <a:bodyPr>
            <a:normAutofit fontScale="85000" lnSpcReduction="20000"/>
          </a:bodyPr>
          <a:lstStyle/>
          <a:p>
            <a:pPr fontAlgn="base"/>
            <a:r>
              <a:rPr lang="pt-BR" dirty="0"/>
              <a:t>Internamente, a crise começava a provocar divisão entre os próprios revolucionários.</a:t>
            </a:r>
          </a:p>
          <a:p>
            <a:pPr fontAlgn="base"/>
            <a:r>
              <a:rPr lang="pt-BR" dirty="0"/>
              <a:t>Os </a:t>
            </a:r>
            <a:r>
              <a:rPr lang="pt-BR" b="1" dirty="0"/>
              <a:t>girondinos</a:t>
            </a:r>
            <a:r>
              <a:rPr lang="pt-BR" dirty="0"/>
              <a:t> - representantes da alta burguesia, defendiam posições moderadas.</a:t>
            </a:r>
          </a:p>
          <a:p>
            <a:pPr fontAlgn="base"/>
            <a:r>
              <a:rPr lang="pt-BR" dirty="0"/>
              <a:t>Por sua parte, os</a:t>
            </a:r>
            <a:r>
              <a:rPr lang="pt-BR" b="1" dirty="0"/>
              <a:t> jacobinos</a:t>
            </a:r>
            <a:r>
              <a:rPr lang="pt-BR" dirty="0"/>
              <a:t> - representantes da média e da pequena burguesia, constituía o partido mais radical, sob a liderança de  </a:t>
            </a:r>
            <a:r>
              <a:rPr lang="pt-BR" dirty="0" err="1"/>
              <a:t>Maximilien</a:t>
            </a:r>
            <a:r>
              <a:rPr lang="pt-BR" dirty="0"/>
              <a:t> </a:t>
            </a:r>
            <a:r>
              <a:rPr lang="pt-BR" dirty="0" err="1"/>
              <a:t>Robespierre</a:t>
            </a:r>
            <a:r>
              <a:rPr lang="pt-BR" dirty="0"/>
              <a:t>.</a:t>
            </a:r>
          </a:p>
          <a:p>
            <a:pPr marL="109728" indent="0" fontAlgn="base">
              <a:buNone/>
            </a:pPr>
            <a:r>
              <a:rPr lang="pt-BR" dirty="0"/>
              <a:t>Foi assim instalada a ditadura jacobina que introduziu novidades na Constituição como:</a:t>
            </a:r>
          </a:p>
          <a:p>
            <a:pPr fontAlgn="base"/>
            <a:r>
              <a:rPr lang="pt-BR" dirty="0"/>
              <a:t>Voto universal e não censitário;</a:t>
            </a:r>
          </a:p>
          <a:p>
            <a:pPr fontAlgn="base"/>
            <a:r>
              <a:rPr lang="pt-BR" dirty="0" smtClean="0"/>
              <a:t>Fim </a:t>
            </a:r>
            <a:r>
              <a:rPr lang="pt-BR" dirty="0"/>
              <a:t>da escravidão na colônias;</a:t>
            </a:r>
          </a:p>
          <a:p>
            <a:pPr fontAlgn="base"/>
            <a:r>
              <a:rPr lang="pt-BR" dirty="0" smtClean="0"/>
              <a:t>Congelamento </a:t>
            </a:r>
            <a:r>
              <a:rPr lang="pt-BR" dirty="0"/>
              <a:t>de preços de produtos básicos como o trigo;</a:t>
            </a:r>
          </a:p>
          <a:p>
            <a:pPr fontAlgn="base"/>
            <a:r>
              <a:rPr lang="pt-BR" dirty="0" smtClean="0"/>
              <a:t>Instituição </a:t>
            </a:r>
            <a:r>
              <a:rPr lang="pt-BR" dirty="0"/>
              <a:t>do Tribunal Revolucionário para julgar os inimigos da Revolução.</a:t>
            </a:r>
            <a:br>
              <a:rPr lang="pt-BR" dirty="0"/>
            </a:br>
            <a:endParaRPr lang="pt-BR" dirty="0"/>
          </a:p>
        </p:txBody>
      </p:sp>
    </p:spTree>
    <p:extLst>
      <p:ext uri="{BB962C8B-B14F-4D97-AF65-F5344CB8AC3E}">
        <p14:creationId xmlns:p14="http://schemas.microsoft.com/office/powerpoint/2010/main" val="949964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90943"/>
          </a:xfrm>
        </p:spPr>
        <p:txBody>
          <a:bodyPr>
            <a:normAutofit fontScale="90000"/>
          </a:bodyPr>
          <a:lstStyle/>
          <a:p>
            <a:r>
              <a:rPr lang="pt-BR" dirty="0" smtClean="0"/>
              <a:t>Revolução Francesa</a:t>
            </a:r>
            <a:endParaRPr lang="pt-BR" dirty="0"/>
          </a:p>
        </p:txBody>
      </p:sp>
      <p:sp>
        <p:nvSpPr>
          <p:cNvPr id="3" name="Espaço Reservado para Conteúdo 2"/>
          <p:cNvSpPr>
            <a:spLocks noGrp="1"/>
          </p:cNvSpPr>
          <p:nvPr>
            <p:ph idx="1"/>
          </p:nvPr>
        </p:nvSpPr>
        <p:spPr>
          <a:xfrm>
            <a:off x="838200" y="1171977"/>
            <a:ext cx="10515600" cy="5306096"/>
          </a:xfrm>
        </p:spPr>
        <p:txBody>
          <a:bodyPr>
            <a:normAutofit fontScale="85000" lnSpcReduction="20000"/>
          </a:bodyPr>
          <a:lstStyle/>
          <a:p>
            <a:pPr fontAlgn="base"/>
            <a:r>
              <a:rPr lang="pt-BR" dirty="0"/>
              <a:t>Pressionado pela crise, o rei Luís XVI convoca os Estados Gerais, uma assembleia formada pelas três divisões da sociedade francesa:</a:t>
            </a:r>
          </a:p>
          <a:p>
            <a:pPr fontAlgn="base"/>
            <a:r>
              <a:rPr lang="pt-BR" b="1" dirty="0"/>
              <a:t>Primeiro Estado</a:t>
            </a:r>
            <a:r>
              <a:rPr lang="pt-BR" dirty="0"/>
              <a:t> - composto pelo clero;</a:t>
            </a:r>
          </a:p>
          <a:p>
            <a:pPr fontAlgn="base"/>
            <a:r>
              <a:rPr lang="pt-BR" b="1" dirty="0"/>
              <a:t>Segundo Estado</a:t>
            </a:r>
            <a:r>
              <a:rPr lang="pt-BR" dirty="0"/>
              <a:t> - formado pela nobreza;</a:t>
            </a:r>
          </a:p>
          <a:p>
            <a:pPr fontAlgn="base"/>
            <a:r>
              <a:rPr lang="pt-BR" b="1" dirty="0"/>
              <a:t>Terceiro Estado</a:t>
            </a:r>
            <a:r>
              <a:rPr lang="pt-BR" dirty="0"/>
              <a:t> - composto por todos aqueles que não pertenciam ao Primeiro nem ao Segundo Estado, no qual se destacava a burguesia.</a:t>
            </a:r>
          </a:p>
          <a:p>
            <a:pPr fontAlgn="base"/>
            <a:r>
              <a:rPr lang="pt-BR" dirty="0"/>
              <a:t>O Terceiro Estado, mais numeroso, pressionava para que as votações das leis fossem individuais e não por Estado. Somente assim, o Terceiro Estado poderia passar normas que os favorecessem.</a:t>
            </a:r>
          </a:p>
          <a:p>
            <a:pPr fontAlgn="base"/>
            <a:r>
              <a:rPr lang="pt-BR" dirty="0"/>
              <a:t>No entanto, o Primeiro e o Segundo Estado recusaram esta proposta e as votações continuaram a ser realizadas por Estado.</a:t>
            </a:r>
          </a:p>
          <a:p>
            <a:pPr fontAlgn="base"/>
            <a:r>
              <a:rPr lang="pt-BR" dirty="0"/>
              <a:t>Desta forma, reunidos no Palácio de Versalhes, o Terceiro Estado e parte do Primeiro Estado (baixo clero) se separam da Assembleia.</a:t>
            </a:r>
          </a:p>
          <a:p>
            <a:pPr fontAlgn="base"/>
            <a:r>
              <a:rPr lang="pt-BR" dirty="0"/>
              <a:t>Em seguida, declaram-se representantes da nação, formando a Assembleia Nacional Constituinte e jurando permanecer reunidos até que ficasse pronta a Constituição</a:t>
            </a:r>
            <a:r>
              <a:rPr lang="pt-BR" dirty="0" smtClean="0"/>
              <a:t>.</a:t>
            </a:r>
            <a:endParaRPr lang="pt-BR" dirty="0"/>
          </a:p>
        </p:txBody>
      </p:sp>
    </p:spTree>
    <p:extLst>
      <p:ext uri="{BB962C8B-B14F-4D97-AF65-F5344CB8AC3E}">
        <p14:creationId xmlns:p14="http://schemas.microsoft.com/office/powerpoint/2010/main" val="207316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Terceira </a:t>
            </a:r>
            <a:r>
              <a:rPr lang="pt-BR" dirty="0" smtClean="0"/>
              <a:t>fase: </a:t>
            </a:r>
            <a:r>
              <a:rPr lang="pt-BR" dirty="0"/>
              <a:t>Diretório.</a:t>
            </a:r>
            <a:br>
              <a:rPr lang="pt-BR" dirty="0"/>
            </a:br>
            <a:endParaRPr lang="pt-BR" dirty="0"/>
          </a:p>
        </p:txBody>
      </p:sp>
      <p:sp>
        <p:nvSpPr>
          <p:cNvPr id="3" name="Espaço Reservado para Conteúdo 2"/>
          <p:cNvSpPr>
            <a:spLocks noGrp="1"/>
          </p:cNvSpPr>
          <p:nvPr>
            <p:ph idx="1"/>
          </p:nvPr>
        </p:nvSpPr>
        <p:spPr/>
        <p:txBody>
          <a:bodyPr/>
          <a:lstStyle/>
          <a:p>
            <a:pPr fontAlgn="base"/>
            <a:r>
              <a:rPr lang="pt-BR" dirty="0"/>
              <a:t>A fase do Diretório dura cinco anos de 1794-1799 e se caracteriza pela ascensão da alta burguesia, os girondinos, ao poder. Recebe este nome, pois eram cinco diretores que governavam a França neste momento.</a:t>
            </a:r>
          </a:p>
          <a:p>
            <a:pPr fontAlgn="base"/>
            <a:r>
              <a:rPr lang="pt-BR" dirty="0"/>
              <a:t>Inimigos dos jacobinos, seu primeiro ato é revogar todas as medidas que eles haviam feito durante sua legislação.</a:t>
            </a:r>
          </a:p>
          <a:p>
            <a:r>
              <a:rPr lang="pt-BR" dirty="0"/>
              <a:t>Diante desta situação, o Diretório recorre ao Exército, na figura do jovem e brilhante general Napoleão Bonaparte para conter os ânimos dos </a:t>
            </a:r>
            <a:r>
              <a:rPr lang="pt-BR" dirty="0" smtClean="0"/>
              <a:t>inimigos</a:t>
            </a:r>
            <a:r>
              <a:rPr lang="pt-BR" dirty="0"/>
              <a:t>.</a:t>
            </a:r>
          </a:p>
        </p:txBody>
      </p:sp>
    </p:spTree>
    <p:extLst>
      <p:ext uri="{BB962C8B-B14F-4D97-AF65-F5344CB8AC3E}">
        <p14:creationId xmlns:p14="http://schemas.microsoft.com/office/powerpoint/2010/main" val="72890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Mudanças econômicas</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a:latin typeface="Verdana" pitchFamily="34" charset="0"/>
                <a:ea typeface="Verdana" pitchFamily="34" charset="0"/>
                <a:cs typeface="Verdana" pitchFamily="34" charset="0"/>
              </a:rPr>
              <a:t>Revolução Industrial – Inglaterra . O auge é 1850.</a:t>
            </a:r>
          </a:p>
          <a:p>
            <a:pPr>
              <a:buFontTx/>
              <a:buChar char="-"/>
            </a:pPr>
            <a:r>
              <a:rPr lang="pt-BR" dirty="0" smtClean="0">
                <a:latin typeface="Verdana" pitchFamily="34" charset="0"/>
                <a:ea typeface="Verdana" pitchFamily="34" charset="0"/>
                <a:cs typeface="Verdana" pitchFamily="34" charset="0"/>
              </a:rPr>
              <a:t>Mudança </a:t>
            </a:r>
            <a:r>
              <a:rPr lang="pt-BR" dirty="0">
                <a:latin typeface="Verdana" pitchFamily="34" charset="0"/>
                <a:ea typeface="Verdana" pitchFamily="34" charset="0"/>
                <a:cs typeface="Verdana" pitchFamily="34" charset="0"/>
              </a:rPr>
              <a:t>na forma de trabalho, no uso da terra e da criatividade humana. </a:t>
            </a:r>
            <a:endParaRPr lang="pt-BR" dirty="0" smtClean="0">
              <a:latin typeface="Verdana" pitchFamily="34" charset="0"/>
              <a:ea typeface="Verdana" pitchFamily="34" charset="0"/>
              <a:cs typeface="Verdana" pitchFamily="34" charset="0"/>
            </a:endParaRPr>
          </a:p>
          <a:p>
            <a:pPr>
              <a:buFontTx/>
              <a:buChar char="-"/>
            </a:pPr>
            <a:r>
              <a:rPr lang="pt-BR" sz="4000" dirty="0"/>
              <a:t>A Primeira </a:t>
            </a:r>
            <a:r>
              <a:rPr lang="pt-BR" sz="4000" b="1" dirty="0"/>
              <a:t>Revolução Industrial</a:t>
            </a:r>
            <a:r>
              <a:rPr lang="pt-BR" sz="4000" dirty="0"/>
              <a:t> teve início na </a:t>
            </a:r>
            <a:r>
              <a:rPr lang="pt-BR" sz="4000" b="1" dirty="0"/>
              <a:t>Inglaterra</a:t>
            </a:r>
            <a:r>
              <a:rPr lang="pt-BR" sz="4000" dirty="0"/>
              <a:t> por volta de </a:t>
            </a:r>
            <a:r>
              <a:rPr lang="pt-BR" sz="4000" b="1" dirty="0"/>
              <a:t>1750</a:t>
            </a:r>
            <a:r>
              <a:rPr lang="pt-BR" sz="4000" dirty="0"/>
              <a:t>, e logo alcançou a França, a Bélgica e posteriormente a Itália, a Alemanha, a Rússia, o Japão e os Estados Unidos</a:t>
            </a:r>
            <a:r>
              <a:rPr lang="pt-BR" sz="4000" dirty="0" smtClean="0"/>
              <a:t>.</a:t>
            </a:r>
          </a:p>
          <a:p>
            <a:pPr fontAlgn="base"/>
            <a:r>
              <a:rPr lang="pt-BR" sz="4000" dirty="0"/>
              <a:t>A Inglaterra era um país unificado com uma situação política relativamente estável, livre de tarifas alfandegárias e com sistema de seguro e infra estrutura bancária bem estabelecidos.</a:t>
            </a:r>
          </a:p>
          <a:p>
            <a:pPr fontAlgn="base"/>
            <a:r>
              <a:rPr lang="pt-BR" sz="4000" dirty="0"/>
              <a:t>No século XVIII tornou-se uma potência econômica internacional dominante e acumulou grandes somas de capital. Além disso, o grande número de portos naturais e rios navegáveis, muitos ligados por novos canais significava que o consumo interno e o internacional estavam facilmente </a:t>
            </a:r>
            <a:r>
              <a:rPr lang="pt-BR" sz="4000" dirty="0" smtClean="0"/>
              <a:t>interligados</a:t>
            </a:r>
            <a:r>
              <a:rPr lang="pt-BR" sz="4000" dirty="0"/>
              <a:t>.</a:t>
            </a:r>
            <a:endParaRPr lang="pt-BR" sz="4000" dirty="0">
              <a:latin typeface="Verdana" pitchFamily="34" charset="0"/>
              <a:ea typeface="Verdana" pitchFamily="34" charset="0"/>
              <a:cs typeface="Verdana" pitchFamily="34" charset="0"/>
            </a:endParaRPr>
          </a:p>
          <a:p>
            <a:endParaRPr lang="pt-BR" dirty="0"/>
          </a:p>
        </p:txBody>
      </p:sp>
    </p:spTree>
    <p:extLst>
      <p:ext uri="{BB962C8B-B14F-4D97-AF65-F5344CB8AC3E}">
        <p14:creationId xmlns:p14="http://schemas.microsoft.com/office/powerpoint/2010/main" val="92459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Martinho </a:t>
            </a:r>
            <a:r>
              <a:rPr lang="pt-BR" dirty="0" smtClean="0"/>
              <a:t>Lutero = </a:t>
            </a:r>
            <a:r>
              <a:rPr lang="pt-BR" dirty="0" smtClean="0"/>
              <a:t>-</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i="1" dirty="0"/>
              <a:t>Martin Luther</a:t>
            </a:r>
            <a:r>
              <a:rPr lang="pt-BR" dirty="0"/>
              <a:t> </a:t>
            </a:r>
            <a:r>
              <a:rPr lang="pt-BR" dirty="0" smtClean="0"/>
              <a:t>(</a:t>
            </a:r>
            <a:r>
              <a:rPr lang="pt-BR" dirty="0" err="1" smtClean="0"/>
              <a:t>Eisleben</a:t>
            </a:r>
            <a:r>
              <a:rPr lang="pt-BR" dirty="0" smtClean="0"/>
              <a:t>,</a:t>
            </a:r>
            <a:r>
              <a:rPr lang="pt-BR" dirty="0"/>
              <a:t> </a:t>
            </a:r>
            <a:r>
              <a:rPr lang="pt-BR" dirty="0" smtClean="0"/>
              <a:t>10 de novembro de 1483</a:t>
            </a:r>
            <a:r>
              <a:rPr lang="pt-BR" dirty="0"/>
              <a:t>  — </a:t>
            </a:r>
            <a:r>
              <a:rPr lang="pt-BR" dirty="0" err="1"/>
              <a:t>Eisleben</a:t>
            </a:r>
            <a:r>
              <a:rPr lang="pt-BR" dirty="0"/>
              <a:t>, </a:t>
            </a:r>
            <a:r>
              <a:rPr lang="pt-BR" dirty="0" smtClean="0"/>
              <a:t>18 de fevereiro de </a:t>
            </a:r>
            <a:r>
              <a:rPr lang="pt-BR" dirty="0" err="1"/>
              <a:t>de</a:t>
            </a:r>
            <a:r>
              <a:rPr lang="pt-BR" dirty="0"/>
              <a:t> </a:t>
            </a:r>
            <a:r>
              <a:rPr lang="pt-BR" dirty="0" smtClean="0"/>
              <a:t>fevereiro</a:t>
            </a:r>
            <a:r>
              <a:rPr lang="pt-BR" dirty="0"/>
              <a:t> de </a:t>
            </a:r>
            <a:r>
              <a:rPr lang="pt-BR" dirty="0"/>
              <a:t> 1546</a:t>
            </a:r>
            <a:r>
              <a:rPr lang="pt-BR" dirty="0" smtClean="0"/>
              <a:t>), </a:t>
            </a:r>
            <a:r>
              <a:rPr lang="pt-BR" dirty="0"/>
              <a:t>foi </a:t>
            </a:r>
            <a:r>
              <a:rPr lang="pt-BR" dirty="0" smtClean="0"/>
              <a:t>um monge Agostiniano e </a:t>
            </a:r>
            <a:r>
              <a:rPr lang="pt-BR" dirty="0"/>
              <a:t>professor </a:t>
            </a:r>
            <a:r>
              <a:rPr lang="pt-BR" dirty="0" smtClean="0"/>
              <a:t>de  teologia. Germânico </a:t>
            </a:r>
            <a:r>
              <a:rPr lang="pt-BR" dirty="0"/>
              <a:t>que tornou-se uma das figuras centrais da </a:t>
            </a:r>
            <a:r>
              <a:rPr lang="pt-BR" dirty="0" smtClean="0"/>
              <a:t>Reforma protestante.</a:t>
            </a:r>
            <a:endParaRPr lang="pt-BR" dirty="0" smtClean="0"/>
          </a:p>
          <a:p>
            <a:r>
              <a:rPr lang="pt-BR" dirty="0" smtClean="0"/>
              <a:t>O </a:t>
            </a:r>
            <a:r>
              <a:rPr lang="pt-BR" dirty="0"/>
              <a:t>jovem estudante graduou-se bacharel em 1502 e concluiu o mestrado em 1505, sendo o segundo entre dezessete candidatos. Seguindo os desejos maternos, inscreveu-se na escola de direito da mesma universidade. Mas tudo mudou após uma grande tempestade com descargas elétricas, ocorrida naquele mesmo ano (1505): um raio caiu próximo de onde ele estava passando, ao voltar de uma visita à casa dos pais. Aterrorizado, teria, então, gritado: "Ajuda-me, Sant´Ana! Eu me tornarei um monge!"</a:t>
            </a:r>
          </a:p>
          <a:p>
            <a:r>
              <a:rPr lang="pt-BR" dirty="0"/>
              <a:t>Tendo sobrevivido aos raios, deixou a faculdade, vendeu todos os seus livros, com exceção dos de Virgílio, e entrou para a ordem dos Agostinianos, de Frankfurt, a 17 de julho de </a:t>
            </a:r>
            <a:r>
              <a:rPr lang="pt-BR" dirty="0" smtClean="0"/>
              <a:t>1505</a:t>
            </a:r>
            <a:r>
              <a:rPr lang="pt-BR" dirty="0"/>
              <a:t>.</a:t>
            </a:r>
          </a:p>
        </p:txBody>
      </p:sp>
    </p:spTree>
    <p:extLst>
      <p:ext uri="{BB962C8B-B14F-4D97-AF65-F5344CB8AC3E}">
        <p14:creationId xmlns:p14="http://schemas.microsoft.com/office/powerpoint/2010/main" val="3036269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Mudanças econômicas</a:t>
            </a:r>
            <a:endParaRPr lang="pt-BR" dirty="0"/>
          </a:p>
        </p:txBody>
      </p:sp>
      <p:sp>
        <p:nvSpPr>
          <p:cNvPr id="5" name="Espaço Reservado para Texto 4"/>
          <p:cNvSpPr>
            <a:spLocks noGrp="1"/>
          </p:cNvSpPr>
          <p:nvPr>
            <p:ph type="body" idx="1"/>
          </p:nvPr>
        </p:nvSpPr>
        <p:spPr/>
        <p:txBody>
          <a:bodyPr/>
          <a:lstStyle/>
          <a:p>
            <a:r>
              <a:rPr lang="pt-BR" dirty="0" smtClean="0"/>
              <a:t>Trabalho rural</a:t>
            </a:r>
            <a:endParaRPr lang="pt-BR" dirty="0"/>
          </a:p>
        </p:txBody>
      </p:sp>
      <p:sp>
        <p:nvSpPr>
          <p:cNvPr id="7" name="Espaço Reservado para Texto 6"/>
          <p:cNvSpPr>
            <a:spLocks noGrp="1"/>
          </p:cNvSpPr>
          <p:nvPr>
            <p:ph type="body" sz="quarter" idx="3"/>
          </p:nvPr>
        </p:nvSpPr>
        <p:spPr/>
        <p:txBody>
          <a:bodyPr/>
          <a:lstStyle/>
          <a:p>
            <a:r>
              <a:rPr lang="pt-BR" dirty="0" smtClean="0"/>
              <a:t>Vida urbana</a:t>
            </a:r>
            <a:endParaRPr lang="pt-BR" dirty="0"/>
          </a:p>
        </p:txBody>
      </p:sp>
      <p:pic>
        <p:nvPicPr>
          <p:cNvPr id="3074" name="Picture 2" descr="Resultado de imagem para tear a vapo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07402" y="2505075"/>
            <a:ext cx="4912784" cy="36845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mudanças do rural para o urban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50694" y="2505075"/>
            <a:ext cx="4735974"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175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Mudanças econômicas</a:t>
            </a:r>
          </a:p>
        </p:txBody>
      </p:sp>
      <p:sp>
        <p:nvSpPr>
          <p:cNvPr id="3" name="Espaço Reservado para Conteúdo 2"/>
          <p:cNvSpPr>
            <a:spLocks noGrp="1"/>
          </p:cNvSpPr>
          <p:nvPr>
            <p:ph idx="1"/>
          </p:nvPr>
        </p:nvSpPr>
        <p:spPr/>
        <p:txBody>
          <a:bodyPr>
            <a:normAutofit lnSpcReduction="10000"/>
          </a:bodyPr>
          <a:lstStyle/>
          <a:p>
            <a:pPr fontAlgn="base"/>
            <a:r>
              <a:rPr lang="pt-BR" dirty="0"/>
              <a:t>A indústria rural ou doméstica, que funcionava na zona rural, onde as famílias camponesas fiavam, teciam e tingiam, inicialmente para as necessidades da família, produzindo tecidos de lã com rocas e teares de madeira.</a:t>
            </a:r>
          </a:p>
          <a:p>
            <a:pPr fontAlgn="base"/>
            <a:r>
              <a:rPr lang="pt-BR" dirty="0"/>
              <a:t>Com o crescimento do comércio, passaram a produzir para o mercado, surgindo o fornecedor de matéria prima que recebia o produto acabado para ser comercializado.</a:t>
            </a:r>
          </a:p>
          <a:p>
            <a:pPr fontAlgn="base"/>
            <a:r>
              <a:rPr lang="pt-BR" dirty="0"/>
              <a:t>E também as manufaturas de fiação e tecelagem de algodão, que embora não possuíssem máquinas, assemelhavam-se às fábricas, reunindo operários em um só local, produzindo com certa divisão de </a:t>
            </a:r>
            <a:r>
              <a:rPr lang="pt-BR" dirty="0" smtClean="0"/>
              <a:t>trabalho</a:t>
            </a:r>
            <a:r>
              <a:rPr lang="pt-BR" dirty="0"/>
              <a:t>.</a:t>
            </a:r>
            <a:endParaRPr lang="pt-BR" dirty="0"/>
          </a:p>
        </p:txBody>
      </p:sp>
    </p:spTree>
    <p:extLst>
      <p:ext uri="{BB962C8B-B14F-4D97-AF65-F5344CB8AC3E}">
        <p14:creationId xmlns:p14="http://schemas.microsoft.com/office/powerpoint/2010/main" val="9062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Revolução Industrial</a:t>
            </a:r>
            <a:endParaRPr lang="pt-BR" dirty="0"/>
          </a:p>
        </p:txBody>
      </p:sp>
      <p:pic>
        <p:nvPicPr>
          <p:cNvPr id="1026" name="Picture 2" descr="Resultado de imagem para rocas e tear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5651" y="1690689"/>
            <a:ext cx="4618149" cy="44862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rn loom ca. 1900  Norwegian style, counter balance, immigrant built, Coon Valley, WI Tapetes, Tecelagem, Teares, Tear De Cartelas, Projetos De Tecelagem, Tear, Tecelagem À Mão, Padrões De Tecelagem, Roca De Fi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493654" cy="44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39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Revolução Industrial – Máquinas e equipamentos.</a:t>
            </a:r>
            <a:endParaRPr lang="pt-BR" dirty="0"/>
          </a:p>
        </p:txBody>
      </p:sp>
      <p:sp>
        <p:nvSpPr>
          <p:cNvPr id="3" name="Espaço Reservado para Conteúdo 2"/>
          <p:cNvSpPr>
            <a:spLocks noGrp="1"/>
          </p:cNvSpPr>
          <p:nvPr>
            <p:ph idx="1"/>
          </p:nvPr>
        </p:nvSpPr>
        <p:spPr/>
        <p:txBody>
          <a:bodyPr>
            <a:normAutofit fontScale="92500" lnSpcReduction="10000"/>
          </a:bodyPr>
          <a:lstStyle/>
          <a:p>
            <a:pPr fontAlgn="base"/>
            <a:r>
              <a:rPr lang="pt-BR" dirty="0"/>
              <a:t>Na Inglaterra, na segunda metade do século XVIII, diversos inventos revolucionaram a produção. O primeiro ramo da indústria a ser mecanizado foi o da fiação e tecelagem de algodão. Em 1767, o inventor inglês, James </a:t>
            </a:r>
            <a:r>
              <a:rPr lang="pt-BR" dirty="0" err="1"/>
              <a:t>Hargreaves</a:t>
            </a:r>
            <a:r>
              <a:rPr lang="pt-BR" dirty="0"/>
              <a:t> criou a </a:t>
            </a:r>
            <a:r>
              <a:rPr lang="pt-BR" b="1" dirty="0"/>
              <a:t>máquina de fiar</a:t>
            </a:r>
            <a:r>
              <a:rPr lang="pt-BR" dirty="0"/>
              <a:t>, construída em madeira, usada pela indústria rural e doméstica.</a:t>
            </a:r>
          </a:p>
          <a:p>
            <a:pPr fontAlgn="base"/>
            <a:r>
              <a:rPr lang="pt-BR" dirty="0"/>
              <a:t>Em 1769, Richard </a:t>
            </a:r>
            <a:r>
              <a:rPr lang="pt-BR" dirty="0" err="1"/>
              <a:t>Arkwright</a:t>
            </a:r>
            <a:r>
              <a:rPr lang="pt-BR" dirty="0"/>
              <a:t> criou o </a:t>
            </a:r>
            <a:r>
              <a:rPr lang="pt-BR" b="1" dirty="0"/>
              <a:t>tear hidráulico</a:t>
            </a:r>
            <a:r>
              <a:rPr lang="pt-BR" dirty="0"/>
              <a:t>, depois aperfeiçoado e usado na indústria têxtil. Nesse mesmo ano, James Watt cria a </a:t>
            </a:r>
            <a:r>
              <a:rPr lang="pt-BR" b="1" dirty="0"/>
              <a:t>máquina a vapor</a:t>
            </a:r>
            <a:r>
              <a:rPr lang="pt-BR" dirty="0"/>
              <a:t>.</a:t>
            </a:r>
          </a:p>
          <a:p>
            <a:pPr fontAlgn="base"/>
            <a:r>
              <a:rPr lang="pt-BR" dirty="0"/>
              <a:t>A nova energia passou a ser utilizada nas máquinas de fiar e tecer. Foi na fabricação de tecidos que ocorreram os mais importantes avanços técnicos no início da </a:t>
            </a:r>
            <a:r>
              <a:rPr lang="pt-BR" dirty="0" smtClean="0"/>
              <a:t>industrialização</a:t>
            </a:r>
            <a:r>
              <a:rPr lang="pt-BR" dirty="0"/>
              <a:t>.</a:t>
            </a:r>
            <a:r>
              <a:rPr lang="pt-BR" dirty="0"/>
              <a:t/>
            </a:r>
            <a:br>
              <a:rPr lang="pt-BR" dirty="0"/>
            </a:br>
            <a:endParaRPr lang="pt-BR" dirty="0"/>
          </a:p>
        </p:txBody>
      </p:sp>
    </p:spTree>
    <p:extLst>
      <p:ext uri="{BB962C8B-B14F-4D97-AF65-F5344CB8AC3E}">
        <p14:creationId xmlns:p14="http://schemas.microsoft.com/office/powerpoint/2010/main" val="3725909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Máquinas e equipamentos – </a:t>
            </a:r>
            <a:br>
              <a:rPr lang="pt-BR" dirty="0" smtClean="0"/>
            </a:br>
            <a:r>
              <a:rPr lang="pt-BR" dirty="0" smtClean="0"/>
              <a:t>Tear hidráulico                      Tear a vapor</a:t>
            </a:r>
            <a:endParaRPr lang="pt-BR" dirty="0"/>
          </a:p>
        </p:txBody>
      </p:sp>
      <p:pic>
        <p:nvPicPr>
          <p:cNvPr id="2050" name="Picture 2" descr="Resultado de imagem para tear hidráulic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30310" y="2202287"/>
            <a:ext cx="4391696" cy="36189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m para tear a vap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90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Máquinas e equipamentos</a:t>
            </a:r>
            <a:endParaRPr lang="pt-BR" dirty="0"/>
          </a:p>
        </p:txBody>
      </p:sp>
      <p:sp>
        <p:nvSpPr>
          <p:cNvPr id="3" name="Espaço Reservado para Conteúdo 2"/>
          <p:cNvSpPr>
            <a:spLocks noGrp="1"/>
          </p:cNvSpPr>
          <p:nvPr>
            <p:ph idx="1"/>
          </p:nvPr>
        </p:nvSpPr>
        <p:spPr/>
        <p:txBody>
          <a:bodyPr>
            <a:normAutofit fontScale="92500" lnSpcReduction="20000"/>
          </a:bodyPr>
          <a:lstStyle/>
          <a:p>
            <a:pPr fontAlgn="base"/>
            <a:r>
              <a:rPr lang="pt-BR" dirty="0"/>
              <a:t>Em 1779 Samuel </a:t>
            </a:r>
            <a:r>
              <a:rPr lang="pt-BR" dirty="0" err="1"/>
              <a:t>Cropton</a:t>
            </a:r>
            <a:r>
              <a:rPr lang="pt-BR" dirty="0"/>
              <a:t> aprimorou o tear hidráulico e em 1785 Edmund Cartwright inventou o </a:t>
            </a:r>
            <a:r>
              <a:rPr lang="pt-BR" b="1" dirty="0"/>
              <a:t>tear mecânico, </a:t>
            </a:r>
            <a:r>
              <a:rPr lang="pt-BR" dirty="0"/>
              <a:t>capaz de ser operado por mão de obra não especializada, o que marcou o fim da tecelagem manual.</a:t>
            </a:r>
          </a:p>
          <a:p>
            <a:pPr fontAlgn="base"/>
            <a:r>
              <a:rPr lang="pt-BR" dirty="0"/>
              <a:t>Para aumentar a resistência das máquinas, a madeira foi substituída pelo metal, que estimulou o avanço da siderurgia. A Inglaterra contava com abundância de ferro e carvão, matérias primas fundamentais para a construção de máquinas e para a produção de energia. A produção de carvão aumentou devido às bombas a vapor e outras inovações tecnológicas.</a:t>
            </a:r>
          </a:p>
          <a:p>
            <a:pPr fontAlgn="base"/>
            <a:r>
              <a:rPr lang="pt-BR" dirty="0"/>
              <a:t>Na década de 1980, o surgimento da eletricidade como fonte de energia, cujo pioneiro foi Michael Faraday, anunciava uma rival que acabaria por substituir o vapor. O desenvolvimento de ferramentas de máquinas padronizadas e precisas foi outro aspecto importante da Revolução Industrial.</a:t>
            </a:r>
          </a:p>
          <a:p>
            <a:pPr marL="0" indent="0">
              <a:buNone/>
            </a:pPr>
            <a:endParaRPr lang="pt-BR" dirty="0"/>
          </a:p>
        </p:txBody>
      </p:sp>
    </p:spTree>
    <p:extLst>
      <p:ext uri="{BB962C8B-B14F-4D97-AF65-F5344CB8AC3E}">
        <p14:creationId xmlns:p14="http://schemas.microsoft.com/office/powerpoint/2010/main" val="1032766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lstStyle/>
          <a:p>
            <a:r>
              <a:rPr lang="pt-BR" dirty="0" smtClean="0"/>
              <a:t>TOTA, Antônio Pedro; BASTOS, Pedro Ivo de Assis. </a:t>
            </a:r>
            <a:r>
              <a:rPr lang="pt-BR" b="1" dirty="0" smtClean="0"/>
              <a:t>História Geral</a:t>
            </a:r>
            <a:r>
              <a:rPr lang="pt-BR" dirty="0" smtClean="0"/>
              <a:t>. São Paulo: Editora Nova Cultural </a:t>
            </a:r>
            <a:r>
              <a:rPr lang="pt-BR" dirty="0" err="1" smtClean="0"/>
              <a:t>Ltda</a:t>
            </a:r>
            <a:r>
              <a:rPr lang="pt-BR" dirty="0" smtClean="0"/>
              <a:t>, 1993.</a:t>
            </a:r>
          </a:p>
          <a:p>
            <a:r>
              <a:rPr lang="pt-BR" dirty="0" smtClean="0"/>
              <a:t>Bonaparte:  a França em Armas. </a:t>
            </a:r>
            <a:r>
              <a:rPr lang="pt-BR" b="1" dirty="0" smtClean="0"/>
              <a:t>Novo Conhecer</a:t>
            </a:r>
            <a:r>
              <a:rPr lang="pt-BR" dirty="0" smtClean="0"/>
              <a:t>. São Paulo: Editor Victor Civita, 1973.</a:t>
            </a:r>
          </a:p>
          <a:p>
            <a:r>
              <a:rPr lang="pt-BR" dirty="0" smtClean="0"/>
              <a:t>Napoleão Bonaparte. </a:t>
            </a:r>
            <a:r>
              <a:rPr lang="pt-BR" b="1" dirty="0"/>
              <a:t>Novo Conhecer</a:t>
            </a:r>
            <a:r>
              <a:rPr lang="pt-BR" dirty="0"/>
              <a:t>. São Paulo: Editor Victor Civita, 1973</a:t>
            </a:r>
            <a:r>
              <a:rPr lang="pt-BR" dirty="0" smtClean="0"/>
              <a:t>.</a:t>
            </a:r>
          </a:p>
          <a:p>
            <a:r>
              <a:rPr lang="pt-BR" dirty="0" smtClean="0">
                <a:hlinkClick r:id="rId2"/>
              </a:rPr>
              <a:t>https</a:t>
            </a:r>
            <a:r>
              <a:rPr lang="pt-BR" dirty="0">
                <a:hlinkClick r:id="rId2"/>
              </a:rPr>
              <a:t>://richardabreu.com.br/resumo-da-historia-revolucao-francesa-o-contexto-as-causas-e-as-consequencias-da-revolucao</a:t>
            </a:r>
            <a:r>
              <a:rPr lang="pt-BR" dirty="0" smtClean="0">
                <a:hlinkClick r:id="rId2"/>
              </a:rPr>
              <a:t>/</a:t>
            </a:r>
            <a:r>
              <a:rPr lang="pt-BR" dirty="0" smtClean="0"/>
              <a:t>. Acesso em 04/03/2020.</a:t>
            </a:r>
            <a:endParaRPr lang="pt-BR" dirty="0"/>
          </a:p>
        </p:txBody>
      </p:sp>
    </p:spTree>
    <p:extLst>
      <p:ext uri="{BB962C8B-B14F-4D97-AF65-F5344CB8AC3E}">
        <p14:creationId xmlns:p14="http://schemas.microsoft.com/office/powerpoint/2010/main" val="65658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Martinho Lutero</a:t>
            </a:r>
          </a:p>
        </p:txBody>
      </p:sp>
      <p:sp>
        <p:nvSpPr>
          <p:cNvPr id="3" name="Espaço Reservado para Conteúdo 2"/>
          <p:cNvSpPr>
            <a:spLocks noGrp="1"/>
          </p:cNvSpPr>
          <p:nvPr>
            <p:ph idx="1"/>
          </p:nvPr>
        </p:nvSpPr>
        <p:spPr>
          <a:xfrm>
            <a:off x="838200" y="1339403"/>
            <a:ext cx="10515600" cy="4837560"/>
          </a:xfrm>
        </p:spPr>
        <p:txBody>
          <a:bodyPr>
            <a:normAutofit fontScale="77500" lnSpcReduction="20000"/>
          </a:bodyPr>
          <a:lstStyle/>
          <a:p>
            <a:r>
              <a:rPr lang="pt-BR" dirty="0"/>
              <a:t>Lutero gerou muitas polêmicas doutrinárias com seu "</a:t>
            </a:r>
            <a:r>
              <a:rPr lang="pt-BR" i="1" dirty="0"/>
              <a:t>Prelúdio no Cativeiro Babilônico da Igreja</a:t>
            </a:r>
            <a:r>
              <a:rPr lang="pt-BR" dirty="0"/>
              <a:t>", em especial no que diz respeito aos </a:t>
            </a:r>
            <a:r>
              <a:rPr lang="pt-BR" dirty="0" smtClean="0"/>
              <a:t>sacramentos.</a:t>
            </a:r>
            <a:endParaRPr lang="pt-BR" dirty="0"/>
          </a:p>
          <a:p>
            <a:r>
              <a:rPr lang="pt-BR" dirty="0" smtClean="0">
                <a:solidFill>
                  <a:srgbClr val="FF0000"/>
                </a:solidFill>
              </a:rPr>
              <a:t>Eucaristia</a:t>
            </a:r>
            <a:r>
              <a:rPr lang="pt-BR" dirty="0" smtClean="0"/>
              <a:t> - </a:t>
            </a:r>
            <a:r>
              <a:rPr lang="pt-BR" dirty="0"/>
              <a:t>apoiava que fosse devolvido o "cálice" ao </a:t>
            </a:r>
            <a:r>
              <a:rPr lang="pt-BR" dirty="0" err="1"/>
              <a:t>laicado</a:t>
            </a:r>
            <a:r>
              <a:rPr lang="pt-BR" dirty="0"/>
              <a:t>; na chamada questão do dogma </a:t>
            </a:r>
            <a:r>
              <a:rPr lang="pt-BR" dirty="0" smtClean="0"/>
              <a:t>da transubstanciação, </a:t>
            </a:r>
            <a:r>
              <a:rPr lang="pt-BR" dirty="0"/>
              <a:t>afirmava que era real a presença do corpo e do sangue do Cristo na eucaristia, mas refutava o ensinamento de que a eucaristia era o sacrifício oferecido por Deus.</a:t>
            </a:r>
          </a:p>
          <a:p>
            <a:r>
              <a:rPr lang="pt-BR" dirty="0" smtClean="0">
                <a:solidFill>
                  <a:srgbClr val="FF0000"/>
                </a:solidFill>
              </a:rPr>
              <a:t>Batismo</a:t>
            </a:r>
            <a:r>
              <a:rPr lang="pt-BR" dirty="0" smtClean="0"/>
              <a:t> - </a:t>
            </a:r>
            <a:r>
              <a:rPr lang="pt-BR" dirty="0"/>
              <a:t>ensinava que trazia a justificação apenas se combinado com a fé salvadora em o receber; de fato, mantinha o princípio da salvação inclusive para aqueles que mais tarde se convertessem.</a:t>
            </a:r>
          </a:p>
          <a:p>
            <a:r>
              <a:rPr lang="pt-BR" dirty="0" smtClean="0">
                <a:solidFill>
                  <a:srgbClr val="FF0000"/>
                </a:solidFill>
              </a:rPr>
              <a:t>Penitência</a:t>
            </a:r>
            <a:r>
              <a:rPr lang="pt-BR" dirty="0" smtClean="0"/>
              <a:t> - </a:t>
            </a:r>
            <a:r>
              <a:rPr lang="pt-BR" dirty="0"/>
              <a:t>afirmou que sua essência consiste na palavra de promessa de desculpas recebidas com fé.</a:t>
            </a:r>
          </a:p>
          <a:p>
            <a:r>
              <a:rPr lang="pt-BR" dirty="0"/>
              <a:t>Para ele, apenas estes três sacramentos podiam assim ser considerados, pois sua instituição era divina e a promessa da salvação de Deus estava conexa a eles. Contudo, em sentido estrito, apenas o batismo e a eucaristia seriam verdadeiros sacramentos, pois apenas eles tinham o "sinal visível da instituição divina": a água no batismo e o pão e vinho da eucaristia. Lutero negou, em seu documento, que a </a:t>
            </a:r>
            <a:r>
              <a:rPr lang="pt-BR" i="1" dirty="0"/>
              <a:t>confirmação</a:t>
            </a:r>
            <a:r>
              <a:rPr lang="pt-BR" dirty="0"/>
              <a:t> (</a:t>
            </a:r>
            <a:r>
              <a:rPr lang="pt-BR" dirty="0">
                <a:hlinkClick r:id="rId2" tooltip="Crisma"/>
              </a:rPr>
              <a:t>Crisma</a:t>
            </a:r>
            <a:r>
              <a:rPr lang="pt-BR" dirty="0"/>
              <a:t>), o </a:t>
            </a:r>
            <a:r>
              <a:rPr lang="pt-BR" i="1" dirty="0"/>
              <a:t>matrimônio</a:t>
            </a:r>
            <a:r>
              <a:rPr lang="pt-BR" dirty="0"/>
              <a:t>, a </a:t>
            </a:r>
            <a:r>
              <a:rPr lang="pt-BR" i="1" dirty="0"/>
              <a:t>ordenação sacerdotal</a:t>
            </a:r>
            <a:r>
              <a:rPr lang="pt-BR" dirty="0"/>
              <a:t> e a </a:t>
            </a:r>
            <a:r>
              <a:rPr lang="pt-BR" i="1" dirty="0"/>
              <a:t>extrema-unção</a:t>
            </a:r>
            <a:r>
              <a:rPr lang="pt-BR" dirty="0"/>
              <a:t> fossem sacramentos</a:t>
            </a:r>
            <a:r>
              <a:rPr lang="pt-BR" dirty="0" smtClean="0"/>
              <a:t>. </a:t>
            </a:r>
            <a:endParaRPr lang="pt-BR" dirty="0"/>
          </a:p>
        </p:txBody>
      </p:sp>
    </p:spTree>
    <p:extLst>
      <p:ext uri="{BB962C8B-B14F-4D97-AF65-F5344CB8AC3E}">
        <p14:creationId xmlns:p14="http://schemas.microsoft.com/office/powerpoint/2010/main" val="116596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Martinho Lutero</a:t>
            </a:r>
          </a:p>
        </p:txBody>
      </p:sp>
      <p:sp>
        <p:nvSpPr>
          <p:cNvPr id="3" name="Espaço Reservado para Conteúdo 2"/>
          <p:cNvSpPr>
            <a:spLocks noGrp="1"/>
          </p:cNvSpPr>
          <p:nvPr>
            <p:ph idx="1"/>
          </p:nvPr>
        </p:nvSpPr>
        <p:spPr/>
        <p:txBody>
          <a:bodyPr>
            <a:normAutofit lnSpcReduction="10000"/>
          </a:bodyPr>
          <a:lstStyle/>
          <a:p>
            <a:r>
              <a:rPr lang="pt-BR" dirty="0"/>
              <a:t>A disputa havida em Leipzig, em 1519, fez com que Lutero travasse </a:t>
            </a:r>
            <a:r>
              <a:rPr lang="pt-BR" dirty="0" smtClean="0"/>
              <a:t>contato </a:t>
            </a:r>
            <a:r>
              <a:rPr lang="pt-BR" dirty="0"/>
              <a:t>com </a:t>
            </a:r>
            <a:r>
              <a:rPr lang="pt-BR" dirty="0" smtClean="0"/>
              <a:t>os humanistas, especialmente </a:t>
            </a:r>
            <a:r>
              <a:rPr lang="pt-BR" dirty="0" err="1" smtClean="0"/>
              <a:t>Melanchthon</a:t>
            </a:r>
            <a:r>
              <a:rPr lang="pt-BR" dirty="0" smtClean="0"/>
              <a:t>, </a:t>
            </a:r>
            <a:r>
              <a:rPr lang="pt-BR" dirty="0" err="1" smtClean="0"/>
              <a:t>Reuchlin</a:t>
            </a:r>
            <a:r>
              <a:rPr lang="pt-BR" dirty="0"/>
              <a:t> e </a:t>
            </a:r>
            <a:r>
              <a:rPr lang="pt-BR" dirty="0" smtClean="0"/>
              <a:t>Erasmo de Roterdã, </a:t>
            </a:r>
            <a:r>
              <a:rPr lang="pt-BR" dirty="0"/>
              <a:t>que por sua vez também influenciara o nobre </a:t>
            </a:r>
            <a:r>
              <a:rPr lang="pt-BR" dirty="0" smtClean="0"/>
              <a:t>Franz von </a:t>
            </a:r>
            <a:r>
              <a:rPr lang="pt-BR" dirty="0" err="1" smtClean="0"/>
              <a:t>Sickingen</a:t>
            </a:r>
            <a:r>
              <a:rPr lang="pt-BR" dirty="0" smtClean="0"/>
              <a:t>. </a:t>
            </a:r>
          </a:p>
          <a:p>
            <a:r>
              <a:rPr lang="pt-BR" dirty="0" smtClean="0"/>
              <a:t>Von </a:t>
            </a:r>
            <a:r>
              <a:rPr lang="pt-BR" dirty="0" err="1"/>
              <a:t>Sickingen</a:t>
            </a:r>
            <a:r>
              <a:rPr lang="pt-BR" dirty="0"/>
              <a:t> e </a:t>
            </a:r>
            <a:r>
              <a:rPr lang="pt-BR" dirty="0" smtClean="0"/>
              <a:t>Silvestre de </a:t>
            </a:r>
            <a:r>
              <a:rPr lang="pt-BR" dirty="0" err="1" smtClean="0"/>
              <a:t>Schauenberg</a:t>
            </a:r>
            <a:r>
              <a:rPr lang="pt-BR" dirty="0" smtClean="0"/>
              <a:t> </a:t>
            </a:r>
            <a:r>
              <a:rPr lang="pt-BR" dirty="0"/>
              <a:t> queriam manter Lutero sob sua proteção, convidando-o para seus castelos na eventualidade de não ser-lhe seguro permanecer na </a:t>
            </a:r>
            <a:r>
              <a:rPr lang="pt-BR" dirty="0" smtClean="0"/>
              <a:t>Saxônia, </a:t>
            </a:r>
            <a:r>
              <a:rPr lang="pt-BR" dirty="0"/>
              <a:t>em virtude da proscrição papal</a:t>
            </a:r>
            <a:r>
              <a:rPr lang="pt-BR" dirty="0" smtClean="0"/>
              <a:t>.</a:t>
            </a:r>
          </a:p>
          <a:p>
            <a:r>
              <a:rPr lang="pt-BR" dirty="0"/>
              <a:t>Muitas destas propostas refletiam os interesses da nobreza alemã, revoltada com sua submissão ao Papa e, principalmente, com o fato de terem que enviar riquezas a Roma.</a:t>
            </a:r>
          </a:p>
        </p:txBody>
      </p:sp>
    </p:spTree>
    <p:extLst>
      <p:ext uri="{BB962C8B-B14F-4D97-AF65-F5344CB8AC3E}">
        <p14:creationId xmlns:p14="http://schemas.microsoft.com/office/powerpoint/2010/main" val="427249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Grandes Movimentos até o século XVIII</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b="1" dirty="0"/>
              <a:t>Martinho Lutero</a:t>
            </a:r>
            <a:r>
              <a:rPr lang="pt-BR" dirty="0"/>
              <a:t> (1483-1546) foi um sacerdote católico alemão, o principal personagem da Reforma Protestante realizada na Europa no século XVI, que contestava o poderio da Igreja Católica, o comércio de cargos eclesiásticos, a venda de dispensas, de indulgências e de relíquias sagradas.</a:t>
            </a:r>
            <a:endParaRPr lang="pt-BR" dirty="0" smtClean="0"/>
          </a:p>
          <a:p>
            <a:r>
              <a:rPr lang="pt-BR" dirty="0" smtClean="0"/>
              <a:t>Luteranismo – Fundada </a:t>
            </a:r>
            <a:r>
              <a:rPr lang="pt-BR" dirty="0"/>
              <a:t>durante as Reformas Protestantes, o Luteranismo </a:t>
            </a:r>
            <a:r>
              <a:rPr lang="pt-BR" dirty="0" smtClean="0"/>
              <a:t>foi criado </a:t>
            </a:r>
            <a:r>
              <a:rPr lang="pt-BR" dirty="0"/>
              <a:t>em meio às questões sociopolíticas do Sacro Império Germânico. </a:t>
            </a:r>
            <a:endParaRPr lang="pt-BR" dirty="0" smtClean="0"/>
          </a:p>
          <a:p>
            <a:r>
              <a:rPr lang="pt-BR" dirty="0" smtClean="0"/>
              <a:t>O </a:t>
            </a:r>
            <a:r>
              <a:rPr lang="pt-BR" dirty="0"/>
              <a:t>Sacro-Império contava com um conjunto de principados que tinham mais de um terço de suas terras dominados pela Igreja Católica</a:t>
            </a:r>
            <a:r>
              <a:rPr lang="pt-BR" dirty="0" smtClean="0"/>
              <a:t>.</a:t>
            </a:r>
          </a:p>
          <a:p>
            <a:r>
              <a:rPr lang="pt-BR" dirty="0" smtClean="0"/>
              <a:t>Foi o </a:t>
            </a:r>
            <a:r>
              <a:rPr lang="pt-BR" dirty="0"/>
              <a:t>maior território do império depois de 962 foi o </a:t>
            </a:r>
            <a:r>
              <a:rPr lang="pt-BR" dirty="0" smtClean="0"/>
              <a:t>Reino da Alemanha,         </a:t>
            </a:r>
            <a:r>
              <a:rPr lang="pt-BR" dirty="0"/>
              <a:t>embora também incluísse o </a:t>
            </a:r>
            <a:r>
              <a:rPr lang="pt-BR" dirty="0"/>
              <a:t>R</a:t>
            </a:r>
            <a:r>
              <a:rPr lang="pt-BR" dirty="0" smtClean="0"/>
              <a:t>eino da Boêmia, </a:t>
            </a:r>
            <a:r>
              <a:rPr lang="pt-BR" dirty="0"/>
              <a:t>o </a:t>
            </a:r>
            <a:r>
              <a:rPr lang="pt-BR" dirty="0" smtClean="0"/>
              <a:t>Reino da Borgonha, o Reino Itálico e </a:t>
            </a:r>
            <a:r>
              <a:rPr lang="pt-BR" dirty="0"/>
              <a:t>muitos outros territórios.</a:t>
            </a:r>
            <a:r>
              <a:rPr lang="pt-BR" dirty="0" smtClean="0"/>
              <a:t/>
            </a:r>
            <a:br>
              <a:rPr lang="pt-BR" dirty="0" smtClean="0"/>
            </a:br>
            <a:endParaRPr lang="pt-BR" dirty="0"/>
          </a:p>
        </p:txBody>
      </p:sp>
    </p:spTree>
    <p:extLst>
      <p:ext uri="{BB962C8B-B14F-4D97-AF65-F5344CB8AC3E}">
        <p14:creationId xmlns:p14="http://schemas.microsoft.com/office/powerpoint/2010/main" val="248998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Grandes Movimentos até o século XVIII</a:t>
            </a:r>
          </a:p>
        </p:txBody>
      </p:sp>
      <p:sp>
        <p:nvSpPr>
          <p:cNvPr id="3" name="Espaço Reservado para Conteúdo 2"/>
          <p:cNvSpPr>
            <a:spLocks noGrp="1"/>
          </p:cNvSpPr>
          <p:nvPr>
            <p:ph idx="1"/>
          </p:nvPr>
        </p:nvSpPr>
        <p:spPr/>
        <p:txBody>
          <a:bodyPr>
            <a:normAutofit/>
          </a:bodyPr>
          <a:lstStyle/>
          <a:p>
            <a:pPr fontAlgn="base"/>
            <a:r>
              <a:rPr lang="pt-BR" dirty="0"/>
              <a:t>O </a:t>
            </a:r>
            <a:r>
              <a:rPr lang="pt-BR" b="1" dirty="0"/>
              <a:t>Sacro Império Romano-Germânico</a:t>
            </a:r>
            <a:r>
              <a:rPr lang="pt-BR" dirty="0"/>
              <a:t> era uma monarquia de caráter feudal que durou de 800 até 1806 na Europa Central e parte do Norte da Europa.</a:t>
            </a:r>
          </a:p>
          <a:p>
            <a:pPr fontAlgn="base"/>
            <a:r>
              <a:rPr lang="pt-BR" dirty="0"/>
              <a:t>No auge, incluía os atuais territórios pertencentes à Alemanha, Áustria, Bélgica, Holanda, Luxemburgo, República Checa e República Eslovaca.</a:t>
            </a:r>
          </a:p>
          <a:p>
            <a:pPr fontAlgn="base"/>
            <a:r>
              <a:rPr lang="pt-BR" dirty="0"/>
              <a:t>Incluía, ainda, a Eslovênia, a porção leste da França, a parte norte da Itália e oeste da Polônia. Constituía uma centenas de condados, ducados, principados e cidades </a:t>
            </a:r>
            <a:r>
              <a:rPr lang="pt-BR" dirty="0" smtClean="0"/>
              <a:t>imperiais</a:t>
            </a:r>
            <a:r>
              <a:rPr lang="pt-BR" dirty="0"/>
              <a:t>.</a:t>
            </a:r>
            <a:r>
              <a:rPr lang="pt-BR" dirty="0" smtClean="0"/>
              <a:t/>
            </a:r>
            <a:br>
              <a:rPr lang="pt-BR" dirty="0" smtClean="0"/>
            </a:br>
            <a:endParaRPr lang="pt-BR" dirty="0"/>
          </a:p>
        </p:txBody>
      </p:sp>
    </p:spTree>
    <p:extLst>
      <p:ext uri="{BB962C8B-B14F-4D97-AF65-F5344CB8AC3E}">
        <p14:creationId xmlns:p14="http://schemas.microsoft.com/office/powerpoint/2010/main" val="185332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Anglicanismo</a:t>
            </a:r>
          </a:p>
        </p:txBody>
      </p:sp>
      <p:sp>
        <p:nvSpPr>
          <p:cNvPr id="3" name="Espaço Reservado para Conteúdo 2"/>
          <p:cNvSpPr>
            <a:spLocks noGrp="1"/>
          </p:cNvSpPr>
          <p:nvPr>
            <p:ph idx="1"/>
          </p:nvPr>
        </p:nvSpPr>
        <p:spPr>
          <a:xfrm>
            <a:off x="838200" y="1390918"/>
            <a:ext cx="10515600" cy="5177307"/>
          </a:xfrm>
        </p:spPr>
        <p:txBody>
          <a:bodyPr>
            <a:noAutofit/>
          </a:bodyPr>
          <a:lstStyle/>
          <a:p>
            <a:pPr fontAlgn="base"/>
            <a:r>
              <a:rPr lang="pt-BR" sz="2400" dirty="0"/>
              <a:t>A</a:t>
            </a:r>
            <a:r>
              <a:rPr lang="pt-BR" sz="2400" dirty="0" smtClean="0"/>
              <a:t> </a:t>
            </a:r>
            <a:r>
              <a:rPr lang="pt-BR" sz="2400" dirty="0"/>
              <a:t>primeira doutrina protestante surge na Alemanha, em 1517, e é conhecida como Luteranismo, uma vez que seu precursor foi Martinho Lutero.</a:t>
            </a:r>
            <a:endParaRPr lang="pt-BR" sz="2400" b="1" dirty="0" smtClean="0"/>
          </a:p>
          <a:p>
            <a:pPr fontAlgn="base"/>
            <a:r>
              <a:rPr lang="pt-BR" sz="2400" b="1" dirty="0" smtClean="0"/>
              <a:t>Anglicanismo</a:t>
            </a:r>
            <a:r>
              <a:rPr lang="pt-BR" sz="2400" dirty="0"/>
              <a:t> é uma doutrina protestante, </a:t>
            </a:r>
            <a:r>
              <a:rPr lang="pt-BR" sz="2400" b="1" dirty="0"/>
              <a:t>vertente</a:t>
            </a:r>
            <a:r>
              <a:rPr lang="pt-BR" sz="2400" dirty="0"/>
              <a:t> </a:t>
            </a:r>
            <a:r>
              <a:rPr lang="pt-BR" sz="2400" b="1" dirty="0"/>
              <a:t>do</a:t>
            </a:r>
            <a:r>
              <a:rPr lang="pt-BR" sz="2400" dirty="0"/>
              <a:t> </a:t>
            </a:r>
            <a:r>
              <a:rPr lang="pt-BR" sz="2400" b="1" dirty="0"/>
              <a:t>Cristianismo</a:t>
            </a:r>
            <a:r>
              <a:rPr lang="pt-BR" sz="2400" dirty="0"/>
              <a:t>, propulsionada pelo </a:t>
            </a:r>
            <a:r>
              <a:rPr lang="pt-BR" sz="2400" b="1" dirty="0"/>
              <a:t>rei</a:t>
            </a:r>
            <a:r>
              <a:rPr lang="pt-BR" sz="2400" dirty="0"/>
              <a:t> </a:t>
            </a:r>
            <a:r>
              <a:rPr lang="pt-BR" sz="2400" b="1" dirty="0"/>
              <a:t>Henrique</a:t>
            </a:r>
            <a:r>
              <a:rPr lang="pt-BR" sz="2400" dirty="0"/>
              <a:t> </a:t>
            </a:r>
            <a:r>
              <a:rPr lang="pt-BR" sz="2400" b="1" dirty="0"/>
              <a:t>VIII</a:t>
            </a:r>
            <a:r>
              <a:rPr lang="pt-BR" sz="2400" dirty="0"/>
              <a:t>, que surgiu na Inglaterra em 1534.</a:t>
            </a:r>
          </a:p>
          <a:p>
            <a:r>
              <a:rPr lang="pt-BR" sz="2400" dirty="0"/>
              <a:t>Os anglicanos geralmente assistem aos cultos nas manhãs de domingo, usando neles uma obra chamada </a:t>
            </a:r>
            <a:r>
              <a:rPr lang="pt-BR" sz="2400" i="1" dirty="0"/>
              <a:t>Livro de oração comum</a:t>
            </a:r>
            <a:r>
              <a:rPr lang="pt-BR" sz="2400" dirty="0"/>
              <a:t>. O livro foi escrito no século XVI e revisado várias vezes.</a:t>
            </a:r>
          </a:p>
          <a:p>
            <a:r>
              <a:rPr lang="pt-BR" sz="2400" dirty="0"/>
              <a:t>No século XVI, os líderes da Igreja apresentaram os chamados Trinta e Nove Artigos, que afirmavam as crenças da Igreja, embora as Igrejas individuais não fossem obrigadas a segui-las. Há certas ideias básicas, contudo, que a maior parte dos anglicanos aceita. Eles seguem </a:t>
            </a:r>
            <a:r>
              <a:rPr lang="pt-BR" sz="2400" dirty="0" smtClean="0"/>
              <a:t>a Bíblia</a:t>
            </a:r>
            <a:r>
              <a:rPr lang="pt-BR" sz="2400" dirty="0"/>
              <a:t> e acreditam em dois sacramentos principais, ou sinais especiais de fé: o </a:t>
            </a:r>
            <a:r>
              <a:rPr lang="pt-BR" sz="2400" dirty="0">
                <a:solidFill>
                  <a:srgbClr val="FF0000"/>
                </a:solidFill>
              </a:rPr>
              <a:t>Batismo e a Sagrada Comunhão</a:t>
            </a:r>
            <a:r>
              <a:rPr lang="pt-BR" sz="2400" dirty="0" smtClean="0"/>
              <a:t>.</a:t>
            </a:r>
            <a:r>
              <a:rPr lang="pt-BR" sz="2400" b="1" dirty="0">
                <a:hlinkClick r:id="rId2"/>
              </a:rPr>
              <a:t/>
            </a:r>
            <a:br>
              <a:rPr lang="pt-BR" sz="2400" b="1" dirty="0">
                <a:hlinkClick r:id="rId2"/>
              </a:rPr>
            </a:br>
            <a:r>
              <a:rPr lang="pt-BR" sz="1800" dirty="0"/>
              <a:t/>
            </a:r>
            <a:br>
              <a:rPr lang="pt-BR" sz="1800" dirty="0"/>
            </a:br>
            <a:r>
              <a:rPr lang="pt-BR" sz="1800" dirty="0"/>
              <a:t/>
            </a:r>
            <a:br>
              <a:rPr lang="pt-BR" sz="1800" dirty="0"/>
            </a:br>
            <a:endParaRPr lang="pt-BR" sz="1800" dirty="0"/>
          </a:p>
        </p:txBody>
      </p:sp>
    </p:spTree>
    <p:extLst>
      <p:ext uri="{BB962C8B-B14F-4D97-AF65-F5344CB8AC3E}">
        <p14:creationId xmlns:p14="http://schemas.microsoft.com/office/powerpoint/2010/main" val="376691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Movimentos religiosos</a:t>
            </a:r>
            <a:endParaRPr lang="pt-BR" dirty="0"/>
          </a:p>
        </p:txBody>
      </p:sp>
      <p:sp>
        <p:nvSpPr>
          <p:cNvPr id="3" name="Espaço Reservado para Conteúdo 2"/>
          <p:cNvSpPr>
            <a:spLocks noGrp="1"/>
          </p:cNvSpPr>
          <p:nvPr>
            <p:ph idx="1"/>
          </p:nvPr>
        </p:nvSpPr>
        <p:spPr/>
        <p:txBody>
          <a:bodyPr/>
          <a:lstStyle/>
          <a:p>
            <a:r>
              <a:rPr lang="pt-BR" b="1" dirty="0"/>
              <a:t>Calvinismo</a:t>
            </a:r>
            <a:r>
              <a:rPr lang="pt-BR" dirty="0"/>
              <a:t>. O </a:t>
            </a:r>
            <a:r>
              <a:rPr lang="pt-BR" b="1" dirty="0"/>
              <a:t>calvinismo</a:t>
            </a:r>
            <a:r>
              <a:rPr lang="pt-BR" dirty="0"/>
              <a:t> (também chamado de Tradição Reformada, Fé Reformada ou Teologia Reformada) é tanto um movimento religioso protestante quanto um sistema teológico bíblico com raízes na Reforma Protestante, iniciado por João Calvino em Genebra no século XVI</a:t>
            </a:r>
            <a:r>
              <a:rPr lang="pt-BR" dirty="0" smtClean="0"/>
              <a:t>.</a:t>
            </a:r>
          </a:p>
          <a:p>
            <a:r>
              <a:rPr lang="pt-BR" b="1" dirty="0"/>
              <a:t>João Calvino foi</a:t>
            </a:r>
            <a:r>
              <a:rPr lang="pt-BR" dirty="0"/>
              <a:t> um importante professor e teólogo cristão de nacionalidade francesa. Nasceu na cidade de </a:t>
            </a:r>
            <a:r>
              <a:rPr lang="pt-BR" dirty="0" err="1"/>
              <a:t>Noyon</a:t>
            </a:r>
            <a:r>
              <a:rPr lang="pt-BR" dirty="0"/>
              <a:t> em 10 de julho de 1509 e faleceu na cidade de Genebra (Suíça) em 27 de maio de 1564. </a:t>
            </a:r>
            <a:r>
              <a:rPr lang="pt-BR" b="1" dirty="0"/>
              <a:t>Calvino</a:t>
            </a:r>
            <a:r>
              <a:rPr lang="pt-BR" dirty="0"/>
              <a:t> teve um papel histórico fundamental no processo da Reforma Protestante. ... Em 1533 converteu-se ao </a:t>
            </a:r>
            <a:r>
              <a:rPr lang="pt-BR" dirty="0" smtClean="0"/>
              <a:t>protestantismo.</a:t>
            </a:r>
            <a:endParaRPr lang="pt-BR" dirty="0"/>
          </a:p>
        </p:txBody>
      </p:sp>
    </p:spTree>
    <p:extLst>
      <p:ext uri="{BB962C8B-B14F-4D97-AF65-F5344CB8AC3E}">
        <p14:creationId xmlns:p14="http://schemas.microsoft.com/office/powerpoint/2010/main" val="194627798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1295</Words>
  <Application>Microsoft Office PowerPoint</Application>
  <PresentationFormat>Widescreen</PresentationFormat>
  <Paragraphs>149</Paragraphs>
  <Slides>36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36</vt:i4>
      </vt:variant>
    </vt:vector>
  </HeadingPairs>
  <TitlesOfParts>
    <vt:vector size="41" baseType="lpstr">
      <vt:lpstr>Arial</vt:lpstr>
      <vt:lpstr>Calibri</vt:lpstr>
      <vt:lpstr>Calibri Light</vt:lpstr>
      <vt:lpstr>Verdana</vt:lpstr>
      <vt:lpstr>Tema do Office</vt:lpstr>
      <vt:lpstr>Grandes Movimentos até o século XVIII</vt:lpstr>
      <vt:lpstr>Luteranismo - Martinho Lutero</vt:lpstr>
      <vt:lpstr>Martinho Lutero = -</vt:lpstr>
      <vt:lpstr>Martinho Lutero</vt:lpstr>
      <vt:lpstr>Martinho Lutero</vt:lpstr>
      <vt:lpstr>Grandes Movimentos até o século XVIII</vt:lpstr>
      <vt:lpstr>Grandes Movimentos até o século XVIII</vt:lpstr>
      <vt:lpstr>Anglicanismo</vt:lpstr>
      <vt:lpstr>Movimentos religiosos</vt:lpstr>
      <vt:lpstr>João Calvino =&gt; doutrina da predestinação</vt:lpstr>
      <vt:lpstr>Doutrina da Predestinação</vt:lpstr>
      <vt:lpstr>O Calvinismo e o Capitalismo</vt:lpstr>
      <vt:lpstr>Arminianismo =&gt; dissidência do calvinismo</vt:lpstr>
      <vt:lpstr>Mudanças religiosas</vt:lpstr>
      <vt:lpstr>Mudanças religiosas</vt:lpstr>
      <vt:lpstr>Mudanças Culturais</vt:lpstr>
      <vt:lpstr>Século XVIII - Iluminismo</vt:lpstr>
      <vt:lpstr>Iluminismo</vt:lpstr>
      <vt:lpstr>Mudanças Políticas</vt:lpstr>
      <vt:lpstr>Tomada de Bastilha = 14 de julho de 1789</vt:lpstr>
      <vt:lpstr>Revolução Francesa</vt:lpstr>
      <vt:lpstr>Revolução Francesa</vt:lpstr>
      <vt:lpstr>Revolução Francesa = lugares de guerras</vt:lpstr>
      <vt:lpstr>Revolução Francesa em três fases:</vt:lpstr>
      <vt:lpstr>(1789-1792): Monarquia Constitucional</vt:lpstr>
      <vt:lpstr>Segunda fase/Fase do Terror (1792-1794): Convenção </vt:lpstr>
      <vt:lpstr>Revolução Francesa</vt:lpstr>
      <vt:lpstr>Terceira fase: Diretório. </vt:lpstr>
      <vt:lpstr>Mudanças econômicas</vt:lpstr>
      <vt:lpstr>Mudanças econômicas</vt:lpstr>
      <vt:lpstr>Mudanças econômicas</vt:lpstr>
      <vt:lpstr>Revolução Industrial</vt:lpstr>
      <vt:lpstr>Revolução Industrial – Máquinas e equipamentos.</vt:lpstr>
      <vt:lpstr>Máquinas e equipamentos –  Tear hidráulico                      Tear a vapor</vt:lpstr>
      <vt:lpstr>Máquinas e equipamentos</vt:lpstr>
      <vt:lpstr>Referências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Grandes Movimentos até o século XVIII</dc:title>
  <dc:creator>Fatima</dc:creator>
  <cp:lastModifiedBy>Fatima</cp:lastModifiedBy>
  <cp:revision>26</cp:revision>
  <dcterms:created xsi:type="dcterms:W3CDTF">2020-03-03T15:07:35Z</dcterms:created>
  <dcterms:modified xsi:type="dcterms:W3CDTF">2020-03-05T00:39:34Z</dcterms:modified>
</cp:coreProperties>
</file>