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9" r:id="rId3"/>
    <p:sldId id="274" r:id="rId4"/>
    <p:sldId id="275" r:id="rId5"/>
    <p:sldId id="276" r:id="rId6"/>
    <p:sldId id="277" r:id="rId7"/>
    <p:sldId id="278" r:id="rId8"/>
    <p:sldId id="272" r:id="rId9"/>
    <p:sldId id="258" r:id="rId10"/>
    <p:sldId id="259" r:id="rId11"/>
    <p:sldId id="260" r:id="rId12"/>
    <p:sldId id="262" r:id="rId13"/>
    <p:sldId id="263" r:id="rId14"/>
    <p:sldId id="264" r:id="rId15"/>
    <p:sldId id="265" r:id="rId16"/>
    <p:sldId id="266" r:id="rId17"/>
    <p:sldId id="267" r:id="rId18"/>
    <p:sldId id="268" r:id="rId19"/>
    <p:sldId id="269" r:id="rId20"/>
    <p:sldId id="270" r:id="rId21"/>
    <p:sldId id="271" r:id="rId22"/>
    <p:sldId id="273" r:id="rId23"/>
    <p:sldId id="261" r:id="rId24"/>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74" d="100"/>
          <a:sy n="74" d="100"/>
        </p:scale>
        <p:origin x="-49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pt-B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B2D4506C-DE8E-41ED-BA6E-4A700BDE1FF4}" type="datetimeFigureOut">
              <a:rPr lang="pt-BR" smtClean="0"/>
              <a:t>17/08/2020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0CEA1AE-7839-46FF-AA0A-735213EC8E6F}" type="slidenum">
              <a:rPr lang="pt-BR" smtClean="0"/>
              <a:t>‹nº›</a:t>
            </a:fld>
            <a:endParaRPr lang="pt-BR"/>
          </a:p>
        </p:txBody>
      </p:sp>
    </p:spTree>
    <p:extLst>
      <p:ext uri="{BB962C8B-B14F-4D97-AF65-F5344CB8AC3E}">
        <p14:creationId xmlns:p14="http://schemas.microsoft.com/office/powerpoint/2010/main" val="2323094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2D4506C-DE8E-41ED-BA6E-4A700BDE1FF4}" type="datetimeFigureOut">
              <a:rPr lang="pt-BR" smtClean="0"/>
              <a:t>17/08/2020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0CEA1AE-7839-46FF-AA0A-735213EC8E6F}" type="slidenum">
              <a:rPr lang="pt-BR" smtClean="0"/>
              <a:t>‹nº›</a:t>
            </a:fld>
            <a:endParaRPr lang="pt-BR"/>
          </a:p>
        </p:txBody>
      </p:sp>
    </p:spTree>
    <p:extLst>
      <p:ext uri="{BB962C8B-B14F-4D97-AF65-F5344CB8AC3E}">
        <p14:creationId xmlns:p14="http://schemas.microsoft.com/office/powerpoint/2010/main" val="3430595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2D4506C-DE8E-41ED-BA6E-4A700BDE1FF4}" type="datetimeFigureOut">
              <a:rPr lang="pt-BR" smtClean="0"/>
              <a:t>17/08/2020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0CEA1AE-7839-46FF-AA0A-735213EC8E6F}" type="slidenum">
              <a:rPr lang="pt-BR" smtClean="0"/>
              <a:t>‹nº›</a:t>
            </a:fld>
            <a:endParaRPr lang="pt-BR"/>
          </a:p>
        </p:txBody>
      </p:sp>
    </p:spTree>
    <p:extLst>
      <p:ext uri="{BB962C8B-B14F-4D97-AF65-F5344CB8AC3E}">
        <p14:creationId xmlns:p14="http://schemas.microsoft.com/office/powerpoint/2010/main" val="1614163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2D4506C-DE8E-41ED-BA6E-4A700BDE1FF4}" type="datetimeFigureOut">
              <a:rPr lang="pt-BR" smtClean="0"/>
              <a:t>17/08/2020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0CEA1AE-7839-46FF-AA0A-735213EC8E6F}" type="slidenum">
              <a:rPr lang="pt-BR" smtClean="0"/>
              <a:t>‹nº›</a:t>
            </a:fld>
            <a:endParaRPr lang="pt-BR"/>
          </a:p>
        </p:txBody>
      </p:sp>
    </p:spTree>
    <p:extLst>
      <p:ext uri="{BB962C8B-B14F-4D97-AF65-F5344CB8AC3E}">
        <p14:creationId xmlns:p14="http://schemas.microsoft.com/office/powerpoint/2010/main" val="3968498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B2D4506C-DE8E-41ED-BA6E-4A700BDE1FF4}" type="datetimeFigureOut">
              <a:rPr lang="pt-BR" smtClean="0"/>
              <a:t>17/08/2020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0CEA1AE-7839-46FF-AA0A-735213EC8E6F}" type="slidenum">
              <a:rPr lang="pt-BR" smtClean="0"/>
              <a:t>‹nº›</a:t>
            </a:fld>
            <a:endParaRPr lang="pt-BR"/>
          </a:p>
        </p:txBody>
      </p:sp>
    </p:spTree>
    <p:extLst>
      <p:ext uri="{BB962C8B-B14F-4D97-AF65-F5344CB8AC3E}">
        <p14:creationId xmlns:p14="http://schemas.microsoft.com/office/powerpoint/2010/main" val="1442966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B2D4506C-DE8E-41ED-BA6E-4A700BDE1FF4}" type="datetimeFigureOut">
              <a:rPr lang="pt-BR" smtClean="0"/>
              <a:t>17/08/2020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0CEA1AE-7839-46FF-AA0A-735213EC8E6F}" type="slidenum">
              <a:rPr lang="pt-BR" smtClean="0"/>
              <a:t>‹nº›</a:t>
            </a:fld>
            <a:endParaRPr lang="pt-BR"/>
          </a:p>
        </p:txBody>
      </p:sp>
    </p:spTree>
    <p:extLst>
      <p:ext uri="{BB962C8B-B14F-4D97-AF65-F5344CB8AC3E}">
        <p14:creationId xmlns:p14="http://schemas.microsoft.com/office/powerpoint/2010/main" val="3585355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B2D4506C-DE8E-41ED-BA6E-4A700BDE1FF4}" type="datetimeFigureOut">
              <a:rPr lang="pt-BR" smtClean="0"/>
              <a:t>17/08/2020</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00CEA1AE-7839-46FF-AA0A-735213EC8E6F}" type="slidenum">
              <a:rPr lang="pt-BR" smtClean="0"/>
              <a:t>‹nº›</a:t>
            </a:fld>
            <a:endParaRPr lang="pt-BR"/>
          </a:p>
        </p:txBody>
      </p:sp>
    </p:spTree>
    <p:extLst>
      <p:ext uri="{BB962C8B-B14F-4D97-AF65-F5344CB8AC3E}">
        <p14:creationId xmlns:p14="http://schemas.microsoft.com/office/powerpoint/2010/main" val="3678097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B2D4506C-DE8E-41ED-BA6E-4A700BDE1FF4}" type="datetimeFigureOut">
              <a:rPr lang="pt-BR" smtClean="0"/>
              <a:t>17/08/2020</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00CEA1AE-7839-46FF-AA0A-735213EC8E6F}" type="slidenum">
              <a:rPr lang="pt-BR" smtClean="0"/>
              <a:t>‹nº›</a:t>
            </a:fld>
            <a:endParaRPr lang="pt-BR"/>
          </a:p>
        </p:txBody>
      </p:sp>
    </p:spTree>
    <p:extLst>
      <p:ext uri="{BB962C8B-B14F-4D97-AF65-F5344CB8AC3E}">
        <p14:creationId xmlns:p14="http://schemas.microsoft.com/office/powerpoint/2010/main" val="98484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B2D4506C-DE8E-41ED-BA6E-4A700BDE1FF4}" type="datetimeFigureOut">
              <a:rPr lang="pt-BR" smtClean="0"/>
              <a:t>17/08/2020</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00CEA1AE-7839-46FF-AA0A-735213EC8E6F}" type="slidenum">
              <a:rPr lang="pt-BR" smtClean="0"/>
              <a:t>‹nº›</a:t>
            </a:fld>
            <a:endParaRPr lang="pt-BR"/>
          </a:p>
        </p:txBody>
      </p:sp>
    </p:spTree>
    <p:extLst>
      <p:ext uri="{BB962C8B-B14F-4D97-AF65-F5344CB8AC3E}">
        <p14:creationId xmlns:p14="http://schemas.microsoft.com/office/powerpoint/2010/main" val="3971283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B2D4506C-DE8E-41ED-BA6E-4A700BDE1FF4}" type="datetimeFigureOut">
              <a:rPr lang="pt-BR" smtClean="0"/>
              <a:t>17/08/2020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0CEA1AE-7839-46FF-AA0A-735213EC8E6F}" type="slidenum">
              <a:rPr lang="pt-BR" smtClean="0"/>
              <a:t>‹nº›</a:t>
            </a:fld>
            <a:endParaRPr lang="pt-BR"/>
          </a:p>
        </p:txBody>
      </p:sp>
    </p:spTree>
    <p:extLst>
      <p:ext uri="{BB962C8B-B14F-4D97-AF65-F5344CB8AC3E}">
        <p14:creationId xmlns:p14="http://schemas.microsoft.com/office/powerpoint/2010/main" val="3392160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B2D4506C-DE8E-41ED-BA6E-4A700BDE1FF4}" type="datetimeFigureOut">
              <a:rPr lang="pt-BR" smtClean="0"/>
              <a:t>17/08/2020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0CEA1AE-7839-46FF-AA0A-735213EC8E6F}" type="slidenum">
              <a:rPr lang="pt-BR" smtClean="0"/>
              <a:t>‹nº›</a:t>
            </a:fld>
            <a:endParaRPr lang="pt-BR"/>
          </a:p>
        </p:txBody>
      </p:sp>
    </p:spTree>
    <p:extLst>
      <p:ext uri="{BB962C8B-B14F-4D97-AF65-F5344CB8AC3E}">
        <p14:creationId xmlns:p14="http://schemas.microsoft.com/office/powerpoint/2010/main" val="689725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D4506C-DE8E-41ED-BA6E-4A700BDE1FF4}" type="datetimeFigureOut">
              <a:rPr lang="pt-BR" smtClean="0"/>
              <a:t>17/08/2020</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CEA1AE-7839-46FF-AA0A-735213EC8E6F}" type="slidenum">
              <a:rPr lang="pt-BR" smtClean="0"/>
              <a:t>‹nº›</a:t>
            </a:fld>
            <a:endParaRPr lang="pt-BR"/>
          </a:p>
        </p:txBody>
      </p:sp>
    </p:spTree>
    <p:extLst>
      <p:ext uri="{BB962C8B-B14F-4D97-AF65-F5344CB8AC3E}">
        <p14:creationId xmlns:p14="http://schemas.microsoft.com/office/powerpoint/2010/main" val="26041125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br.advfn.com/indicadores/igpm" TargetMode="External"/><Relationship Id="rId2" Type="http://schemas.openxmlformats.org/officeDocument/2006/relationships/hyperlink" Target="http://br.advfn.com/indicadores/ipca" TargetMode="External"/><Relationship Id="rId1" Type="http://schemas.openxmlformats.org/officeDocument/2006/relationships/slideLayout" Target="../slideLayouts/slideLayout2.xml"/><Relationship Id="rId5" Type="http://schemas.openxmlformats.org/officeDocument/2006/relationships/hyperlink" Target="http://br.advfn.com/indicadores/incc" TargetMode="External"/><Relationship Id="rId4" Type="http://schemas.openxmlformats.org/officeDocument/2006/relationships/hyperlink" Target="http://br.advfn.com/indicadores/inpc"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ibge.gov.br/"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bcb.gov.br/controleinflacao/taxaseli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24000" y="1122363"/>
            <a:ext cx="9144000" cy="1633716"/>
          </a:xfrm>
        </p:spPr>
        <p:txBody>
          <a:bodyPr>
            <a:normAutofit/>
          </a:bodyPr>
          <a:lstStyle/>
          <a:p>
            <a:r>
              <a:rPr lang="pt-BR" sz="4800" dirty="0"/>
              <a:t>Unidade I Teorias sobre Economia</a:t>
            </a:r>
            <a:br>
              <a:rPr lang="pt-BR" sz="4800" dirty="0"/>
            </a:br>
            <a:r>
              <a:rPr lang="pt-BR" sz="4800" dirty="0"/>
              <a:t>Assunto: </a:t>
            </a:r>
            <a:r>
              <a:rPr lang="pt-BR" sz="4800" dirty="0" smtClean="0"/>
              <a:t>Moeda e Crédito</a:t>
            </a:r>
            <a:endParaRPr lang="pt-BR" sz="4800" dirty="0"/>
          </a:p>
        </p:txBody>
      </p:sp>
      <p:sp>
        <p:nvSpPr>
          <p:cNvPr id="5" name="Subtítulo 4"/>
          <p:cNvSpPr>
            <a:spLocks noGrp="1"/>
          </p:cNvSpPr>
          <p:nvPr>
            <p:ph type="subTitle" idx="1"/>
          </p:nvPr>
        </p:nvSpPr>
        <p:spPr>
          <a:xfrm>
            <a:off x="1524000" y="3309870"/>
            <a:ext cx="9144000" cy="1947930"/>
          </a:xfrm>
        </p:spPr>
        <p:txBody>
          <a:bodyPr>
            <a:normAutofit/>
          </a:bodyPr>
          <a:lstStyle/>
          <a:p>
            <a:r>
              <a:rPr lang="pt-BR" sz="3600" dirty="0"/>
              <a:t>Disciplina: Economia e Finanças</a:t>
            </a:r>
          </a:p>
          <a:p>
            <a:r>
              <a:rPr lang="pt-BR" sz="3600" dirty="0"/>
              <a:t>Turma FIL06MA</a:t>
            </a:r>
          </a:p>
          <a:p>
            <a:r>
              <a:rPr lang="pt-BR" sz="3600" dirty="0"/>
              <a:t>Profa. Fatima Fonseca</a:t>
            </a:r>
          </a:p>
          <a:p>
            <a:endParaRPr lang="pt-BR" sz="2800" dirty="0"/>
          </a:p>
        </p:txBody>
      </p:sp>
    </p:spTree>
    <p:extLst>
      <p:ext uri="{BB962C8B-B14F-4D97-AF65-F5344CB8AC3E}">
        <p14:creationId xmlns:p14="http://schemas.microsoft.com/office/powerpoint/2010/main" val="31734758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Emissão de moedas</a:t>
            </a:r>
            <a:endParaRPr lang="pt-BR" dirty="0"/>
          </a:p>
        </p:txBody>
      </p:sp>
      <p:sp>
        <p:nvSpPr>
          <p:cNvPr id="3" name="Espaço Reservado para Conteúdo 2"/>
          <p:cNvSpPr>
            <a:spLocks noGrp="1"/>
          </p:cNvSpPr>
          <p:nvPr>
            <p:ph idx="1"/>
          </p:nvPr>
        </p:nvSpPr>
        <p:spPr/>
        <p:txBody>
          <a:bodyPr>
            <a:normAutofit fontScale="92500" lnSpcReduction="20000"/>
          </a:bodyPr>
          <a:lstStyle/>
          <a:p>
            <a:r>
              <a:rPr lang="pt-BR" dirty="0"/>
              <a:t>O </a:t>
            </a:r>
            <a:r>
              <a:rPr lang="pt-BR" b="1" dirty="0"/>
              <a:t>Tesouro Nacional</a:t>
            </a:r>
            <a:r>
              <a:rPr lang="pt-BR" dirty="0"/>
              <a:t> é uma secretaria do Governo Federal, responsável por administrar os recursos financeiros que entram nos cofres públicos, ou seja, é o caixa-forte do </a:t>
            </a:r>
            <a:r>
              <a:rPr lang="pt-BR" dirty="0" smtClean="0"/>
              <a:t>Brasil.</a:t>
            </a:r>
          </a:p>
          <a:p>
            <a:r>
              <a:rPr lang="pt-BR" dirty="0"/>
              <a:t>Emitir moeda significa colocar mais moeda em movimento, ou seja, à disposição da sociedade e dos bancos. A circulação delas no país se dá de duas maneiras: impressão de cédulas e cunhagem de moeda metálica e operações de crédito através do banco central e outros bancos.</a:t>
            </a:r>
          </a:p>
          <a:p>
            <a:r>
              <a:rPr lang="pt-BR" dirty="0"/>
              <a:t>Só a fabricação de moedas não produz efeitos, visto que aquelas moedas ou notas só possuirão valor a partir do momento que forem colocadas em circulação. Os agentes responsáveis por esse processo são a Casa da Moeda e o Banco Central. Enquanto o Banco Central é encarregado de emitir as moedas, cabe à Casa da Moeda a fabricação das notas de papel ou moedas de metálica</a:t>
            </a:r>
            <a:r>
              <a:rPr lang="pt-BR" dirty="0" smtClean="0"/>
              <a:t>.</a:t>
            </a:r>
            <a:endParaRPr lang="pt-BR" dirty="0"/>
          </a:p>
        </p:txBody>
      </p:sp>
    </p:spTree>
    <p:extLst>
      <p:ext uri="{BB962C8B-B14F-4D97-AF65-F5344CB8AC3E}">
        <p14:creationId xmlns:p14="http://schemas.microsoft.com/office/powerpoint/2010/main" val="3027317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Emissão de moedas</a:t>
            </a:r>
            <a:endParaRPr lang="pt-BR" dirty="0"/>
          </a:p>
        </p:txBody>
      </p:sp>
      <p:sp>
        <p:nvSpPr>
          <p:cNvPr id="3" name="Espaço Reservado para Conteúdo 2"/>
          <p:cNvSpPr>
            <a:spLocks noGrp="1"/>
          </p:cNvSpPr>
          <p:nvPr>
            <p:ph idx="1"/>
          </p:nvPr>
        </p:nvSpPr>
        <p:spPr/>
        <p:txBody>
          <a:bodyPr>
            <a:normAutofit fontScale="92500" lnSpcReduction="10000"/>
          </a:bodyPr>
          <a:lstStyle/>
          <a:p>
            <a:r>
              <a:rPr lang="pt-BR" dirty="0" smtClean="0"/>
              <a:t>O dinheiro</a:t>
            </a:r>
            <a:r>
              <a:rPr lang="pt-BR" dirty="0"/>
              <a:t> pode se mostrar em diversas formas: contratos e títulos de crédito, moedas oficiais emitidas pelo governo, objetos de valor, mercadorias e metais. Existe também o uso do dinheiro como registro digital financeiro, também conhecido como conta bancária e todos os métodos que o englobam, como cartões de crédito e débito, cheques e dinheiro digital, como </a:t>
            </a:r>
            <a:r>
              <a:rPr lang="pt-BR" dirty="0" smtClean="0"/>
              <a:t>o </a:t>
            </a:r>
            <a:r>
              <a:rPr lang="pt-BR" dirty="0" err="1" smtClean="0"/>
              <a:t>Bitcon</a:t>
            </a:r>
            <a:r>
              <a:rPr lang="pt-BR" dirty="0" smtClean="0"/>
              <a:t>.</a:t>
            </a:r>
          </a:p>
          <a:p>
            <a:r>
              <a:rPr lang="pt-BR" dirty="0"/>
              <a:t>“Getúlio Vargas fez isso nos anos 1930, durante a crise de 1929 e do excedente de café; Juscelino Kubitschek [1956-1961] fez isso para financiar seu plano de metas; foi uma prática também adotada na ditadura militar, principalmente após 1979, e mais tarde no governo Sarney [1985-1990]”, </a:t>
            </a:r>
            <a:r>
              <a:rPr lang="pt-BR" dirty="0" smtClean="0"/>
              <a:t>disse </a:t>
            </a:r>
            <a:r>
              <a:rPr lang="pt-BR" dirty="0"/>
              <a:t>o historiador </a:t>
            </a:r>
            <a:r>
              <a:rPr lang="pt-BR" dirty="0" err="1"/>
              <a:t>Julio</a:t>
            </a:r>
            <a:r>
              <a:rPr lang="pt-BR" dirty="0"/>
              <a:t> Cesar </a:t>
            </a:r>
            <a:r>
              <a:rPr lang="pt-BR" dirty="0" err="1"/>
              <a:t>Zorzenon</a:t>
            </a:r>
            <a:r>
              <a:rPr lang="pt-BR" dirty="0"/>
              <a:t>, professor de história econômica da escola de economia da Unifesp (Universidade Federal de São Paulo</a:t>
            </a:r>
            <a:r>
              <a:rPr lang="pt-BR" dirty="0" smtClean="0"/>
              <a:t>)</a:t>
            </a:r>
            <a:endParaRPr lang="pt-BR" dirty="0"/>
          </a:p>
        </p:txBody>
      </p:sp>
    </p:spTree>
    <p:extLst>
      <p:ext uri="{BB962C8B-B14F-4D97-AF65-F5344CB8AC3E}">
        <p14:creationId xmlns:p14="http://schemas.microsoft.com/office/powerpoint/2010/main" val="2880910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Emissão de moedas</a:t>
            </a:r>
            <a:endParaRPr lang="pt-BR" dirty="0"/>
          </a:p>
        </p:txBody>
      </p:sp>
      <p:sp>
        <p:nvSpPr>
          <p:cNvPr id="3" name="Espaço Reservado para Conteúdo 2"/>
          <p:cNvSpPr>
            <a:spLocks noGrp="1"/>
          </p:cNvSpPr>
          <p:nvPr>
            <p:ph idx="1"/>
          </p:nvPr>
        </p:nvSpPr>
        <p:spPr/>
        <p:txBody>
          <a:bodyPr>
            <a:normAutofit fontScale="92500"/>
          </a:bodyPr>
          <a:lstStyle/>
          <a:p>
            <a:r>
              <a:rPr lang="pt-BR" dirty="0" smtClean="0"/>
              <a:t>Inflação </a:t>
            </a:r>
            <a:r>
              <a:rPr lang="pt-BR" dirty="0"/>
              <a:t>refere-se a um aumento contínuo e generalizado dos preços em uma economia. Alguns economistas preferem defini-la como um aumento no suprimento de dinheiro. No entanto, esse conceito não é amplamente utilizado</a:t>
            </a:r>
            <a:r>
              <a:rPr lang="pt-BR" dirty="0" smtClean="0"/>
              <a:t>.</a:t>
            </a:r>
          </a:p>
          <a:p>
            <a:r>
              <a:rPr lang="pt-BR" dirty="0"/>
              <a:t>O aumento no nível dos preços pode ter uma causa monetária (impressão de dinheiro pelo governo), causas psicológicas (agentes ajustam o preço porque acham que outro também vai ajustar) ou uma causa real (um desajuste entre a oferta e a demanda por bens e serviços).</a:t>
            </a:r>
          </a:p>
          <a:p>
            <a:r>
              <a:rPr lang="pt-BR" dirty="0"/>
              <a:t>Os principais vilões da inflação são: </a:t>
            </a:r>
            <a:r>
              <a:rPr lang="pt-BR" b="1" dirty="0"/>
              <a:t>Gastos Públicos</a:t>
            </a:r>
            <a:r>
              <a:rPr lang="pt-BR" dirty="0"/>
              <a:t>, </a:t>
            </a:r>
            <a:r>
              <a:rPr lang="pt-BR" b="1" dirty="0"/>
              <a:t>Cartéis</a:t>
            </a:r>
            <a:r>
              <a:rPr lang="pt-BR" dirty="0"/>
              <a:t>, </a:t>
            </a:r>
            <a:r>
              <a:rPr lang="pt-BR" b="1" dirty="0"/>
              <a:t>Custos de Produção</a:t>
            </a:r>
            <a:r>
              <a:rPr lang="pt-BR" dirty="0"/>
              <a:t>, </a:t>
            </a:r>
            <a:r>
              <a:rPr lang="pt-BR" b="1" dirty="0"/>
              <a:t>Produção em Baixa</a:t>
            </a:r>
            <a:r>
              <a:rPr lang="pt-BR" dirty="0"/>
              <a:t>, </a:t>
            </a:r>
            <a:r>
              <a:rPr lang="pt-BR" b="1" dirty="0"/>
              <a:t>Indexação</a:t>
            </a:r>
            <a:r>
              <a:rPr lang="pt-BR" dirty="0"/>
              <a:t> e </a:t>
            </a:r>
            <a:r>
              <a:rPr lang="pt-BR" b="1" dirty="0"/>
              <a:t>Inércia</a:t>
            </a:r>
            <a:r>
              <a:rPr lang="pt-BR" dirty="0"/>
              <a:t>.</a:t>
            </a:r>
            <a:br>
              <a:rPr lang="pt-BR" dirty="0"/>
            </a:br>
            <a:endParaRPr lang="pt-BR" dirty="0"/>
          </a:p>
        </p:txBody>
      </p:sp>
    </p:spTree>
    <p:extLst>
      <p:ext uri="{BB962C8B-B14F-4D97-AF65-F5344CB8AC3E}">
        <p14:creationId xmlns:p14="http://schemas.microsoft.com/office/powerpoint/2010/main" val="2454606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Inflação</a:t>
            </a:r>
            <a:endParaRPr lang="pt-BR" dirty="0"/>
          </a:p>
        </p:txBody>
      </p:sp>
      <p:sp>
        <p:nvSpPr>
          <p:cNvPr id="3" name="Espaço Reservado para Conteúdo 2"/>
          <p:cNvSpPr>
            <a:spLocks noGrp="1"/>
          </p:cNvSpPr>
          <p:nvPr>
            <p:ph idx="1"/>
          </p:nvPr>
        </p:nvSpPr>
        <p:spPr/>
        <p:txBody>
          <a:bodyPr>
            <a:normAutofit lnSpcReduction="10000"/>
          </a:bodyPr>
          <a:lstStyle/>
          <a:p>
            <a:pPr fontAlgn="t"/>
            <a:r>
              <a:rPr lang="pt-BR" dirty="0" smtClean="0"/>
              <a:t>Gastos do governo - O </a:t>
            </a:r>
            <a:r>
              <a:rPr lang="pt-BR" dirty="0"/>
              <a:t>governo tende a aumentar os impostos para cobrir as despesas, repassando o custo para os consumidores. Os preços dos serviços e produtos finais sobem.</a:t>
            </a:r>
          </a:p>
          <a:p>
            <a:pPr fontAlgn="t"/>
            <a:r>
              <a:rPr lang="pt-BR" dirty="0"/>
              <a:t>Ou, alternativamente, para pagar as contas, o governo imprime mais dinheiro. O volume de dinheiro é maior que a oferta de bens e serviços à venda. Com mais dinheiro em circulação, os preços tendem a subir</a:t>
            </a:r>
          </a:p>
          <a:p>
            <a:r>
              <a:rPr lang="pt-BR" dirty="0" smtClean="0"/>
              <a:t>Cartéis - Quando </a:t>
            </a:r>
            <a:r>
              <a:rPr lang="pt-BR" dirty="0"/>
              <a:t>poucas empresas vendem um determinado produto, há sempre o temor delas se juntarem e combinarem preços mais altos ou restringirem a produção. Em ambas as situações, os preços tenderiam a subir.</a:t>
            </a:r>
          </a:p>
        </p:txBody>
      </p:sp>
    </p:spTree>
    <p:extLst>
      <p:ext uri="{BB962C8B-B14F-4D97-AF65-F5344CB8AC3E}">
        <p14:creationId xmlns:p14="http://schemas.microsoft.com/office/powerpoint/2010/main" val="24401432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Inflação</a:t>
            </a:r>
            <a:endParaRPr lang="pt-BR" dirty="0"/>
          </a:p>
        </p:txBody>
      </p:sp>
      <p:sp>
        <p:nvSpPr>
          <p:cNvPr id="3" name="Espaço Reservado para Conteúdo 2"/>
          <p:cNvSpPr>
            <a:spLocks noGrp="1"/>
          </p:cNvSpPr>
          <p:nvPr>
            <p:ph idx="1"/>
          </p:nvPr>
        </p:nvSpPr>
        <p:spPr/>
        <p:txBody>
          <a:bodyPr/>
          <a:lstStyle/>
          <a:p>
            <a:pPr fontAlgn="t"/>
            <a:r>
              <a:rPr lang="pt-BR" dirty="0"/>
              <a:t>Quando os </a:t>
            </a:r>
            <a:r>
              <a:rPr lang="pt-BR" b="1" dirty="0"/>
              <a:t>custos de produção</a:t>
            </a:r>
            <a:r>
              <a:rPr lang="pt-BR" dirty="0"/>
              <a:t> sobem, os preços dos produtos, obviamente, também subirão.</a:t>
            </a:r>
          </a:p>
          <a:p>
            <a:pPr fontAlgn="t"/>
            <a:r>
              <a:rPr lang="pt-BR" dirty="0"/>
              <a:t>Em muitos casos, as empresas buscam empréstimos para viabilizar seus projetos. Se as taxas de juros subirem, os custos também tendem a subir.</a:t>
            </a:r>
          </a:p>
          <a:p>
            <a:pPr fontAlgn="t"/>
            <a:r>
              <a:rPr lang="pt-BR" dirty="0"/>
              <a:t>Se o governo decide elevar a carga tributária, ou alterar as condições de determinada parceria público-privada ou acordo de concessão, o preço final dos produtos também aumenta.</a:t>
            </a:r>
          </a:p>
          <a:p>
            <a:endParaRPr lang="pt-BR" dirty="0"/>
          </a:p>
        </p:txBody>
      </p:sp>
    </p:spTree>
    <p:extLst>
      <p:ext uri="{BB962C8B-B14F-4D97-AF65-F5344CB8AC3E}">
        <p14:creationId xmlns:p14="http://schemas.microsoft.com/office/powerpoint/2010/main" val="928018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Inflação</a:t>
            </a:r>
            <a:endParaRPr lang="pt-BR" dirty="0"/>
          </a:p>
        </p:txBody>
      </p:sp>
      <p:sp>
        <p:nvSpPr>
          <p:cNvPr id="3" name="Espaço Reservado para Conteúdo 2"/>
          <p:cNvSpPr>
            <a:spLocks noGrp="1"/>
          </p:cNvSpPr>
          <p:nvPr>
            <p:ph idx="1"/>
          </p:nvPr>
        </p:nvSpPr>
        <p:spPr/>
        <p:txBody>
          <a:bodyPr>
            <a:normAutofit fontScale="92500" lnSpcReduction="10000"/>
          </a:bodyPr>
          <a:lstStyle/>
          <a:p>
            <a:pPr fontAlgn="t"/>
            <a:r>
              <a:rPr lang="pt-BR" b="1" dirty="0"/>
              <a:t>Produção </a:t>
            </a:r>
            <a:r>
              <a:rPr lang="pt-BR" b="1" dirty="0" smtClean="0"/>
              <a:t>Baixa - </a:t>
            </a:r>
            <a:r>
              <a:rPr lang="pt-BR" dirty="0" smtClean="0"/>
              <a:t>Esta </a:t>
            </a:r>
            <a:r>
              <a:rPr lang="pt-BR" dirty="0"/>
              <a:t>é basicamente uma </a:t>
            </a:r>
            <a:r>
              <a:rPr lang="pt-BR" dirty="0" smtClean="0"/>
              <a:t>consequência </a:t>
            </a:r>
            <a:r>
              <a:rPr lang="pt-BR" dirty="0"/>
              <a:t>da lei da oferta e da procura. </a:t>
            </a:r>
          </a:p>
          <a:p>
            <a:pPr fontAlgn="t"/>
            <a:r>
              <a:rPr lang="pt-BR" dirty="0"/>
              <a:t>Se as empresas produzirem menos que a demanda da população, os preços dos poucos bens produzidos, ou de serviços ofertados, tendem a subir. Isso ocorre por que o volume de dinheiro em circulação é superior à oferta de bens e serviço.</a:t>
            </a:r>
          </a:p>
          <a:p>
            <a:pPr fontAlgn="t"/>
            <a:r>
              <a:rPr lang="pt-BR" dirty="0"/>
              <a:t>O consumidor com dinheiro na mão se dispõe a pagar mais pela mesma coisa</a:t>
            </a:r>
          </a:p>
          <a:p>
            <a:r>
              <a:rPr lang="pt-BR" b="1" dirty="0" smtClean="0"/>
              <a:t>Indexação</a:t>
            </a:r>
            <a:r>
              <a:rPr lang="pt-BR" dirty="0" smtClean="0"/>
              <a:t> - O </a:t>
            </a:r>
            <a:r>
              <a:rPr lang="pt-BR" dirty="0"/>
              <a:t>preço do aluguel e o valor de outros contratos sobem por conta da inflação passada. Os preços mais altos entram no cálculo da inflação do próximo período. Assim, podemos concluir que a inflação de hoje passa a ser o patamar inicial da inflação de amanhã.</a:t>
            </a:r>
          </a:p>
        </p:txBody>
      </p:sp>
    </p:spTree>
    <p:extLst>
      <p:ext uri="{BB962C8B-B14F-4D97-AF65-F5344CB8AC3E}">
        <p14:creationId xmlns:p14="http://schemas.microsoft.com/office/powerpoint/2010/main" val="34114247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Inflação</a:t>
            </a:r>
            <a:endParaRPr lang="pt-BR" dirty="0"/>
          </a:p>
        </p:txBody>
      </p:sp>
      <p:sp>
        <p:nvSpPr>
          <p:cNvPr id="3" name="Espaço Reservado para Conteúdo 2"/>
          <p:cNvSpPr>
            <a:spLocks noGrp="1"/>
          </p:cNvSpPr>
          <p:nvPr>
            <p:ph idx="1"/>
          </p:nvPr>
        </p:nvSpPr>
        <p:spPr/>
        <p:txBody>
          <a:bodyPr>
            <a:normAutofit fontScale="92500" lnSpcReduction="10000"/>
          </a:bodyPr>
          <a:lstStyle/>
          <a:p>
            <a:r>
              <a:rPr lang="pt-BR" dirty="0"/>
              <a:t>Os preços dos bens e dos serviços tendem a subir por inércia quando a empresa ou o trabalhador passam a acreditar que haverá inflação. Para não ter sua margem de lucro diminuída, a empresa tende a aumentar os preços. Já o trabalhador, para não perder seu poder de compra, reivindica uma remuneração maior para o empregador</a:t>
            </a:r>
            <a:r>
              <a:rPr lang="pt-BR" dirty="0" smtClean="0"/>
              <a:t>.</a:t>
            </a:r>
          </a:p>
          <a:p>
            <a:r>
              <a:rPr lang="pt-BR" dirty="0"/>
              <a:t>No Brasil, na época da inflação elevada (hiperinflação) os contratos de diversos tipos tinham cláusulas de correção que eram </a:t>
            </a:r>
            <a:r>
              <a:rPr lang="pt-BR" dirty="0" err="1"/>
              <a:t>auto-aplicáveis</a:t>
            </a:r>
            <a:r>
              <a:rPr lang="pt-BR" dirty="0"/>
              <a:t>. Isso gerou na população um comportamento inflacionário: transferia-se para o mês seguinte a taxa de inflação do mês passado mesmo que não houvesse pressões de demanda ou de custo. Por ter sido real a correção da inflação no período 1964-1984, da economia brasileira ocorreu o que se chamou pelos acadêmicos de economia na época, de "Milagre Econômico", com crescimentos reais significantes e positivos nesse período.</a:t>
            </a:r>
          </a:p>
        </p:txBody>
      </p:sp>
    </p:spTree>
    <p:extLst>
      <p:ext uri="{BB962C8B-B14F-4D97-AF65-F5344CB8AC3E}">
        <p14:creationId xmlns:p14="http://schemas.microsoft.com/office/powerpoint/2010/main" val="9370399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Medidores da inflação.</a:t>
            </a:r>
            <a:endParaRPr lang="pt-BR"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3574025531"/>
              </p:ext>
            </p:extLst>
          </p:nvPr>
        </p:nvGraphicFramePr>
        <p:xfrm>
          <a:off x="702526" y="2088674"/>
          <a:ext cx="6367347" cy="2999052"/>
        </p:xfrm>
        <a:graphic>
          <a:graphicData uri="http://schemas.openxmlformats.org/drawingml/2006/table">
            <a:tbl>
              <a:tblPr/>
              <a:tblGrid>
                <a:gridCol w="1198314"/>
                <a:gridCol w="5169033"/>
              </a:tblGrid>
              <a:tr h="623226">
                <a:tc>
                  <a:txBody>
                    <a:bodyPr/>
                    <a:lstStyle/>
                    <a:p>
                      <a:pPr fontAlgn="t"/>
                      <a:r>
                        <a:rPr lang="pt-BR" b="1" dirty="0">
                          <a:effectLst/>
                          <a:latin typeface="arial" panose="020B0604020202020204" pitchFamily="34" charset="0"/>
                        </a:rPr>
                        <a:t>IPCA</a:t>
                      </a:r>
                      <a:endParaRPr lang="pt-BR" dirty="0">
                        <a:effectLst/>
                        <a:latin typeface="arial" panose="020B0604020202020204" pitchFamily="34" charset="0"/>
                      </a:endParaRPr>
                    </a:p>
                  </a:txBody>
                  <a:tcPr marL="38100" marR="38100" marT="38100" marB="38100">
                    <a:lnL>
                      <a:noFill/>
                    </a:lnL>
                    <a:lnR>
                      <a:noFill/>
                    </a:lnR>
                    <a:lnT>
                      <a:noFill/>
                    </a:lnT>
                    <a:lnB w="9525" cap="flat" cmpd="sng" algn="ctr">
                      <a:solidFill>
                        <a:srgbClr val="BBBBCC"/>
                      </a:solidFill>
                      <a:prstDash val="solid"/>
                      <a:round/>
                      <a:headEnd type="none" w="med" len="med"/>
                      <a:tailEnd type="none" w="med" len="med"/>
                    </a:lnB>
                    <a:solidFill>
                      <a:srgbClr val="FFFFFF"/>
                    </a:solidFill>
                  </a:tcPr>
                </a:tc>
                <a:tc>
                  <a:txBody>
                    <a:bodyPr/>
                    <a:lstStyle/>
                    <a:p>
                      <a:pPr fontAlgn="t"/>
                      <a:r>
                        <a:rPr lang="pt-BR" dirty="0">
                          <a:solidFill>
                            <a:srgbClr val="0000CC"/>
                          </a:solidFill>
                          <a:effectLst/>
                          <a:latin typeface="arial" panose="020B0604020202020204" pitchFamily="34" charset="0"/>
                          <a:hlinkClick r:id="rId2"/>
                        </a:rPr>
                        <a:t>Índice Nacional de Preços ao Consumidor Amplo</a:t>
                      </a:r>
                      <a:endParaRPr lang="pt-BR" dirty="0">
                        <a:effectLst/>
                        <a:latin typeface="arial" panose="020B0604020202020204" pitchFamily="34" charset="0"/>
                      </a:endParaRPr>
                    </a:p>
                  </a:txBody>
                  <a:tcPr marL="38100" marR="38100" marT="38100" marB="38100">
                    <a:lnL>
                      <a:noFill/>
                    </a:lnL>
                    <a:lnR>
                      <a:noFill/>
                    </a:lnR>
                    <a:lnT>
                      <a:noFill/>
                    </a:lnT>
                    <a:lnB w="9525" cap="flat" cmpd="sng" algn="ctr">
                      <a:solidFill>
                        <a:srgbClr val="BBBBCC"/>
                      </a:solidFill>
                      <a:prstDash val="solid"/>
                      <a:round/>
                      <a:headEnd type="none" w="med" len="med"/>
                      <a:tailEnd type="none" w="med" len="med"/>
                    </a:lnB>
                    <a:solidFill>
                      <a:srgbClr val="FFFFFF"/>
                    </a:solidFill>
                  </a:tcPr>
                </a:tc>
              </a:tr>
              <a:tr h="349615">
                <a:tc>
                  <a:txBody>
                    <a:bodyPr/>
                    <a:lstStyle/>
                    <a:p>
                      <a:pPr fontAlgn="t"/>
                      <a:r>
                        <a:rPr lang="pt-BR" b="1">
                          <a:effectLst/>
                          <a:latin typeface="arial" panose="020B0604020202020204" pitchFamily="34" charset="0"/>
                        </a:rPr>
                        <a:t>IGP-M</a:t>
                      </a:r>
                      <a:endParaRPr lang="pt-BR">
                        <a:effectLst/>
                        <a:latin typeface="arial" panose="020B0604020202020204" pitchFamily="34" charset="0"/>
                      </a:endParaRPr>
                    </a:p>
                  </a:txBody>
                  <a:tcPr marL="38100" marR="38100" marT="38100" marB="38100">
                    <a:lnL>
                      <a:noFill/>
                    </a:lnL>
                    <a:lnR>
                      <a:noFill/>
                    </a:lnR>
                    <a:lnT w="9525" cap="flat" cmpd="sng" algn="ctr">
                      <a:solidFill>
                        <a:srgbClr val="BBBBCC"/>
                      </a:solidFill>
                      <a:prstDash val="solid"/>
                      <a:round/>
                      <a:headEnd type="none" w="med" len="med"/>
                      <a:tailEnd type="none" w="med" len="med"/>
                    </a:lnT>
                    <a:lnB w="9525" cap="flat" cmpd="sng" algn="ctr">
                      <a:solidFill>
                        <a:srgbClr val="BBBBCC"/>
                      </a:solidFill>
                      <a:prstDash val="solid"/>
                      <a:round/>
                      <a:headEnd type="none" w="med" len="med"/>
                      <a:tailEnd type="none" w="med" len="med"/>
                    </a:lnB>
                    <a:solidFill>
                      <a:srgbClr val="FFFFFF"/>
                    </a:solidFill>
                  </a:tcPr>
                </a:tc>
                <a:tc>
                  <a:txBody>
                    <a:bodyPr/>
                    <a:lstStyle/>
                    <a:p>
                      <a:pPr fontAlgn="t"/>
                      <a:r>
                        <a:rPr lang="pt-BR">
                          <a:solidFill>
                            <a:srgbClr val="0000CC"/>
                          </a:solidFill>
                          <a:effectLst/>
                          <a:latin typeface="arial" panose="020B0604020202020204" pitchFamily="34" charset="0"/>
                          <a:hlinkClick r:id="rId3"/>
                        </a:rPr>
                        <a:t>Índice Geral de Preços - Mercado</a:t>
                      </a:r>
                      <a:endParaRPr lang="pt-BR">
                        <a:effectLst/>
                        <a:latin typeface="arial" panose="020B0604020202020204" pitchFamily="34" charset="0"/>
                      </a:endParaRPr>
                    </a:p>
                  </a:txBody>
                  <a:tcPr marL="38100" marR="38100" marT="38100" marB="38100">
                    <a:lnL>
                      <a:noFill/>
                    </a:lnL>
                    <a:lnR>
                      <a:noFill/>
                    </a:lnR>
                    <a:lnT w="9525" cap="flat" cmpd="sng" algn="ctr">
                      <a:solidFill>
                        <a:srgbClr val="BBBBCC"/>
                      </a:solidFill>
                      <a:prstDash val="solid"/>
                      <a:round/>
                      <a:headEnd type="none" w="med" len="med"/>
                      <a:tailEnd type="none" w="med" len="med"/>
                    </a:lnT>
                    <a:lnB w="9525" cap="flat" cmpd="sng" algn="ctr">
                      <a:solidFill>
                        <a:srgbClr val="BBBBCC"/>
                      </a:solidFill>
                      <a:prstDash val="solid"/>
                      <a:round/>
                      <a:headEnd type="none" w="med" len="med"/>
                      <a:tailEnd type="none" w="med" len="med"/>
                    </a:lnB>
                    <a:solidFill>
                      <a:srgbClr val="FFFFFF"/>
                    </a:solidFill>
                  </a:tcPr>
                </a:tc>
              </a:tr>
              <a:tr h="623226">
                <a:tc>
                  <a:txBody>
                    <a:bodyPr/>
                    <a:lstStyle/>
                    <a:p>
                      <a:pPr fontAlgn="t"/>
                      <a:r>
                        <a:rPr lang="pt-BR" b="1">
                          <a:effectLst/>
                          <a:latin typeface="arial" panose="020B0604020202020204" pitchFamily="34" charset="0"/>
                        </a:rPr>
                        <a:t>IGP-DI</a:t>
                      </a:r>
                      <a:endParaRPr lang="pt-BR">
                        <a:effectLst/>
                        <a:latin typeface="arial" panose="020B0604020202020204" pitchFamily="34" charset="0"/>
                      </a:endParaRPr>
                    </a:p>
                  </a:txBody>
                  <a:tcPr marL="38100" marR="38100" marT="38100" marB="38100">
                    <a:lnL>
                      <a:noFill/>
                    </a:lnL>
                    <a:lnR>
                      <a:noFill/>
                    </a:lnR>
                    <a:lnT w="9525" cap="flat" cmpd="sng" algn="ctr">
                      <a:solidFill>
                        <a:srgbClr val="BBBBCC"/>
                      </a:solidFill>
                      <a:prstDash val="solid"/>
                      <a:round/>
                      <a:headEnd type="none" w="med" len="med"/>
                      <a:tailEnd type="none" w="med" len="med"/>
                    </a:lnT>
                    <a:lnB w="9525" cap="flat" cmpd="sng" algn="ctr">
                      <a:solidFill>
                        <a:srgbClr val="BBBBCC"/>
                      </a:solidFill>
                      <a:prstDash val="solid"/>
                      <a:round/>
                      <a:headEnd type="none" w="med" len="med"/>
                      <a:tailEnd type="none" w="med" len="med"/>
                    </a:lnB>
                    <a:solidFill>
                      <a:srgbClr val="FFFFFF"/>
                    </a:solidFill>
                  </a:tcPr>
                </a:tc>
                <a:tc>
                  <a:txBody>
                    <a:bodyPr/>
                    <a:lstStyle/>
                    <a:p>
                      <a:pPr fontAlgn="t"/>
                      <a:r>
                        <a:rPr lang="pt-BR">
                          <a:effectLst/>
                          <a:latin typeface="arial" panose="020B0604020202020204" pitchFamily="34" charset="0"/>
                        </a:rPr>
                        <a:t>Índice Geral de Preços - Disponibilidade Interna</a:t>
                      </a:r>
                    </a:p>
                  </a:txBody>
                  <a:tcPr marL="38100" marR="38100" marT="38100" marB="38100">
                    <a:lnL>
                      <a:noFill/>
                    </a:lnL>
                    <a:lnR>
                      <a:noFill/>
                    </a:lnR>
                    <a:lnT w="9525" cap="flat" cmpd="sng" algn="ctr">
                      <a:solidFill>
                        <a:srgbClr val="BBBBCC"/>
                      </a:solidFill>
                      <a:prstDash val="solid"/>
                      <a:round/>
                      <a:headEnd type="none" w="med" len="med"/>
                      <a:tailEnd type="none" w="med" len="med"/>
                    </a:lnT>
                    <a:lnB w="9525" cap="flat" cmpd="sng" algn="ctr">
                      <a:solidFill>
                        <a:srgbClr val="BBBBCC"/>
                      </a:solidFill>
                      <a:prstDash val="solid"/>
                      <a:round/>
                      <a:headEnd type="none" w="med" len="med"/>
                      <a:tailEnd type="none" w="med" len="med"/>
                    </a:lnB>
                    <a:solidFill>
                      <a:srgbClr val="FFFFFF"/>
                    </a:solidFill>
                  </a:tcPr>
                </a:tc>
              </a:tr>
              <a:tr h="349615">
                <a:tc>
                  <a:txBody>
                    <a:bodyPr/>
                    <a:lstStyle/>
                    <a:p>
                      <a:pPr fontAlgn="t"/>
                      <a:r>
                        <a:rPr lang="pt-BR" b="1">
                          <a:effectLst/>
                          <a:latin typeface="arial" panose="020B0604020202020204" pitchFamily="34" charset="0"/>
                        </a:rPr>
                        <a:t>INPC</a:t>
                      </a:r>
                      <a:endParaRPr lang="pt-BR">
                        <a:effectLst/>
                        <a:latin typeface="arial" panose="020B0604020202020204" pitchFamily="34" charset="0"/>
                      </a:endParaRPr>
                    </a:p>
                  </a:txBody>
                  <a:tcPr marL="38100" marR="38100" marT="38100" marB="38100">
                    <a:lnL>
                      <a:noFill/>
                    </a:lnL>
                    <a:lnR>
                      <a:noFill/>
                    </a:lnR>
                    <a:lnT w="9525" cap="flat" cmpd="sng" algn="ctr">
                      <a:solidFill>
                        <a:srgbClr val="BBBBCC"/>
                      </a:solidFill>
                      <a:prstDash val="solid"/>
                      <a:round/>
                      <a:headEnd type="none" w="med" len="med"/>
                      <a:tailEnd type="none" w="med" len="med"/>
                    </a:lnT>
                    <a:lnB w="9525" cap="flat" cmpd="sng" algn="ctr">
                      <a:solidFill>
                        <a:srgbClr val="BBBBCC"/>
                      </a:solidFill>
                      <a:prstDash val="solid"/>
                      <a:round/>
                      <a:headEnd type="none" w="med" len="med"/>
                      <a:tailEnd type="none" w="med" len="med"/>
                    </a:lnB>
                    <a:solidFill>
                      <a:srgbClr val="FFFFFF"/>
                    </a:solidFill>
                  </a:tcPr>
                </a:tc>
                <a:tc>
                  <a:txBody>
                    <a:bodyPr/>
                    <a:lstStyle/>
                    <a:p>
                      <a:pPr fontAlgn="t"/>
                      <a:r>
                        <a:rPr lang="pt-BR" dirty="0">
                          <a:solidFill>
                            <a:srgbClr val="0000CC"/>
                          </a:solidFill>
                          <a:effectLst/>
                          <a:latin typeface="arial" panose="020B0604020202020204" pitchFamily="34" charset="0"/>
                          <a:hlinkClick r:id="rId4"/>
                        </a:rPr>
                        <a:t>Índice Nacional de Preços ao Consumidor</a:t>
                      </a:r>
                      <a:endParaRPr lang="pt-BR" dirty="0">
                        <a:effectLst/>
                        <a:latin typeface="arial" panose="020B0604020202020204" pitchFamily="34" charset="0"/>
                      </a:endParaRPr>
                    </a:p>
                  </a:txBody>
                  <a:tcPr marL="38100" marR="38100" marT="38100" marB="38100">
                    <a:lnL>
                      <a:noFill/>
                    </a:lnL>
                    <a:lnR>
                      <a:noFill/>
                    </a:lnR>
                    <a:lnT w="9525" cap="flat" cmpd="sng" algn="ctr">
                      <a:solidFill>
                        <a:srgbClr val="BBBBCC"/>
                      </a:solidFill>
                      <a:prstDash val="solid"/>
                      <a:round/>
                      <a:headEnd type="none" w="med" len="med"/>
                      <a:tailEnd type="none" w="med" len="med"/>
                    </a:lnT>
                    <a:lnB w="9525" cap="flat" cmpd="sng" algn="ctr">
                      <a:solidFill>
                        <a:srgbClr val="BBBBCC"/>
                      </a:solidFill>
                      <a:prstDash val="solid"/>
                      <a:round/>
                      <a:headEnd type="none" w="med" len="med"/>
                      <a:tailEnd type="none" w="med" len="med"/>
                    </a:lnB>
                    <a:solidFill>
                      <a:srgbClr val="FFFFFF"/>
                    </a:solidFill>
                  </a:tcPr>
                </a:tc>
              </a:tr>
              <a:tr h="349615">
                <a:tc>
                  <a:txBody>
                    <a:bodyPr/>
                    <a:lstStyle/>
                    <a:p>
                      <a:pPr fontAlgn="t"/>
                      <a:r>
                        <a:rPr lang="pt-BR" b="1">
                          <a:effectLst/>
                          <a:latin typeface="arial" panose="020B0604020202020204" pitchFamily="34" charset="0"/>
                        </a:rPr>
                        <a:t>IPC-S</a:t>
                      </a:r>
                      <a:endParaRPr lang="pt-BR">
                        <a:effectLst/>
                        <a:latin typeface="arial" panose="020B0604020202020204" pitchFamily="34" charset="0"/>
                      </a:endParaRPr>
                    </a:p>
                  </a:txBody>
                  <a:tcPr marL="38100" marR="38100" marT="38100" marB="38100">
                    <a:lnL>
                      <a:noFill/>
                    </a:lnL>
                    <a:lnR>
                      <a:noFill/>
                    </a:lnR>
                    <a:lnT w="9525" cap="flat" cmpd="sng" algn="ctr">
                      <a:solidFill>
                        <a:srgbClr val="BBBBCC"/>
                      </a:solidFill>
                      <a:prstDash val="solid"/>
                      <a:round/>
                      <a:headEnd type="none" w="med" len="med"/>
                      <a:tailEnd type="none" w="med" len="med"/>
                    </a:lnT>
                    <a:lnB w="9525" cap="flat" cmpd="sng" algn="ctr">
                      <a:solidFill>
                        <a:srgbClr val="BBBBCC"/>
                      </a:solidFill>
                      <a:prstDash val="solid"/>
                      <a:round/>
                      <a:headEnd type="none" w="med" len="med"/>
                      <a:tailEnd type="none" w="med" len="med"/>
                    </a:lnB>
                    <a:solidFill>
                      <a:srgbClr val="FFFFFF"/>
                    </a:solidFill>
                  </a:tcPr>
                </a:tc>
                <a:tc>
                  <a:txBody>
                    <a:bodyPr/>
                    <a:lstStyle/>
                    <a:p>
                      <a:pPr fontAlgn="t"/>
                      <a:r>
                        <a:rPr lang="pt-BR">
                          <a:effectLst/>
                          <a:latin typeface="arial" panose="020B0604020202020204" pitchFamily="34" charset="0"/>
                        </a:rPr>
                        <a:t>Índice de Preços ao Consumidor Semanal</a:t>
                      </a:r>
                    </a:p>
                  </a:txBody>
                  <a:tcPr marL="38100" marR="38100" marT="38100" marB="38100">
                    <a:lnL>
                      <a:noFill/>
                    </a:lnL>
                    <a:lnR>
                      <a:noFill/>
                    </a:lnR>
                    <a:lnT w="9525" cap="flat" cmpd="sng" algn="ctr">
                      <a:solidFill>
                        <a:srgbClr val="BBBBCC"/>
                      </a:solidFill>
                      <a:prstDash val="solid"/>
                      <a:round/>
                      <a:headEnd type="none" w="med" len="med"/>
                      <a:tailEnd type="none" w="med" len="med"/>
                    </a:lnT>
                    <a:lnB w="9525" cap="flat" cmpd="sng" algn="ctr">
                      <a:solidFill>
                        <a:srgbClr val="BBBBCC"/>
                      </a:solidFill>
                      <a:prstDash val="solid"/>
                      <a:round/>
                      <a:headEnd type="none" w="med" len="med"/>
                      <a:tailEnd type="none" w="med" len="med"/>
                    </a:lnB>
                    <a:solidFill>
                      <a:srgbClr val="FFFFFF"/>
                    </a:solidFill>
                  </a:tcPr>
                </a:tc>
              </a:tr>
              <a:tr h="349615">
                <a:tc>
                  <a:txBody>
                    <a:bodyPr/>
                    <a:lstStyle/>
                    <a:p>
                      <a:pPr fontAlgn="t"/>
                      <a:r>
                        <a:rPr lang="pt-BR" b="1">
                          <a:effectLst/>
                          <a:latin typeface="arial" panose="020B0604020202020204" pitchFamily="34" charset="0"/>
                        </a:rPr>
                        <a:t>IPC-Fipe</a:t>
                      </a:r>
                      <a:endParaRPr lang="pt-BR">
                        <a:effectLst/>
                        <a:latin typeface="arial" panose="020B0604020202020204" pitchFamily="34" charset="0"/>
                      </a:endParaRPr>
                    </a:p>
                  </a:txBody>
                  <a:tcPr marL="38100" marR="38100" marT="38100" marB="38100">
                    <a:lnL>
                      <a:noFill/>
                    </a:lnL>
                    <a:lnR>
                      <a:noFill/>
                    </a:lnR>
                    <a:lnT w="9525" cap="flat" cmpd="sng" algn="ctr">
                      <a:solidFill>
                        <a:srgbClr val="BBBBCC"/>
                      </a:solidFill>
                      <a:prstDash val="solid"/>
                      <a:round/>
                      <a:headEnd type="none" w="med" len="med"/>
                      <a:tailEnd type="none" w="med" len="med"/>
                    </a:lnT>
                    <a:lnB w="9525" cap="flat" cmpd="sng" algn="ctr">
                      <a:solidFill>
                        <a:srgbClr val="BBBBCC"/>
                      </a:solidFill>
                      <a:prstDash val="solid"/>
                      <a:round/>
                      <a:headEnd type="none" w="med" len="med"/>
                      <a:tailEnd type="none" w="med" len="med"/>
                    </a:lnB>
                    <a:solidFill>
                      <a:srgbClr val="FFFFFF"/>
                    </a:solidFill>
                  </a:tcPr>
                </a:tc>
                <a:tc>
                  <a:txBody>
                    <a:bodyPr/>
                    <a:lstStyle/>
                    <a:p>
                      <a:pPr fontAlgn="t"/>
                      <a:r>
                        <a:rPr lang="pt-BR">
                          <a:effectLst/>
                          <a:latin typeface="arial" panose="020B0604020202020204" pitchFamily="34" charset="0"/>
                        </a:rPr>
                        <a:t>Índice de Preços ao Consumidor - Fipe</a:t>
                      </a:r>
                    </a:p>
                  </a:txBody>
                  <a:tcPr marL="38100" marR="38100" marT="38100" marB="38100">
                    <a:lnL>
                      <a:noFill/>
                    </a:lnL>
                    <a:lnR>
                      <a:noFill/>
                    </a:lnR>
                    <a:lnT w="9525" cap="flat" cmpd="sng" algn="ctr">
                      <a:solidFill>
                        <a:srgbClr val="BBBBCC"/>
                      </a:solidFill>
                      <a:prstDash val="solid"/>
                      <a:round/>
                      <a:headEnd type="none" w="med" len="med"/>
                      <a:tailEnd type="none" w="med" len="med"/>
                    </a:lnT>
                    <a:lnB w="9525" cap="flat" cmpd="sng" algn="ctr">
                      <a:solidFill>
                        <a:srgbClr val="BBBBCC"/>
                      </a:solidFill>
                      <a:prstDash val="solid"/>
                      <a:round/>
                      <a:headEnd type="none" w="med" len="med"/>
                      <a:tailEnd type="none" w="med" len="med"/>
                    </a:lnB>
                    <a:solidFill>
                      <a:srgbClr val="FFFFFF"/>
                    </a:solidFill>
                  </a:tcPr>
                </a:tc>
              </a:tr>
              <a:tr h="349615">
                <a:tc>
                  <a:txBody>
                    <a:bodyPr/>
                    <a:lstStyle/>
                    <a:p>
                      <a:pPr fontAlgn="t"/>
                      <a:r>
                        <a:rPr lang="pt-BR" b="1">
                          <a:effectLst/>
                          <a:latin typeface="arial" panose="020B0604020202020204" pitchFamily="34" charset="0"/>
                        </a:rPr>
                        <a:t>INCC</a:t>
                      </a:r>
                      <a:endParaRPr lang="pt-BR">
                        <a:effectLst/>
                        <a:latin typeface="arial" panose="020B0604020202020204" pitchFamily="34" charset="0"/>
                      </a:endParaRPr>
                    </a:p>
                  </a:txBody>
                  <a:tcPr marL="38100" marR="38100" marT="38100" marB="38100">
                    <a:lnL>
                      <a:noFill/>
                    </a:lnL>
                    <a:lnR>
                      <a:noFill/>
                    </a:lnR>
                    <a:lnT w="9525" cap="flat" cmpd="sng" algn="ctr">
                      <a:solidFill>
                        <a:srgbClr val="BBBBCC"/>
                      </a:solidFill>
                      <a:prstDash val="solid"/>
                      <a:round/>
                      <a:headEnd type="none" w="med" len="med"/>
                      <a:tailEnd type="none" w="med" len="med"/>
                    </a:lnT>
                    <a:lnB w="9525" cap="flat" cmpd="sng" algn="ctr">
                      <a:solidFill>
                        <a:srgbClr val="BBBBCC"/>
                      </a:solidFill>
                      <a:prstDash val="solid"/>
                      <a:round/>
                      <a:headEnd type="none" w="med" len="med"/>
                      <a:tailEnd type="none" w="med" len="med"/>
                    </a:lnB>
                    <a:solidFill>
                      <a:srgbClr val="FFFFFF"/>
                    </a:solidFill>
                  </a:tcPr>
                </a:tc>
                <a:tc>
                  <a:txBody>
                    <a:bodyPr/>
                    <a:lstStyle/>
                    <a:p>
                      <a:pPr fontAlgn="t"/>
                      <a:r>
                        <a:rPr lang="pt-BR" dirty="0">
                          <a:solidFill>
                            <a:srgbClr val="0000CC"/>
                          </a:solidFill>
                          <a:effectLst/>
                          <a:latin typeface="arial" panose="020B0604020202020204" pitchFamily="34" charset="0"/>
                          <a:hlinkClick r:id="rId5"/>
                        </a:rPr>
                        <a:t>Índice Nacional da Construção Civil</a:t>
                      </a:r>
                      <a:endParaRPr lang="pt-BR" dirty="0">
                        <a:effectLst/>
                        <a:latin typeface="arial" panose="020B0604020202020204" pitchFamily="34" charset="0"/>
                      </a:endParaRPr>
                    </a:p>
                  </a:txBody>
                  <a:tcPr marL="38100" marR="38100" marT="38100" marB="38100">
                    <a:lnL>
                      <a:noFill/>
                    </a:lnL>
                    <a:lnR>
                      <a:noFill/>
                    </a:lnR>
                    <a:lnT w="9525" cap="flat" cmpd="sng" algn="ctr">
                      <a:solidFill>
                        <a:srgbClr val="BBBBCC"/>
                      </a:solidFill>
                      <a:prstDash val="solid"/>
                      <a:round/>
                      <a:headEnd type="none" w="med" len="med"/>
                      <a:tailEnd type="none" w="med" len="med"/>
                    </a:lnT>
                    <a:lnB w="9525" cap="flat" cmpd="sng" algn="ctr">
                      <a:solidFill>
                        <a:srgbClr val="BBBBCC"/>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870940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Medidores da inflação.</a:t>
            </a:r>
          </a:p>
        </p:txBody>
      </p:sp>
      <p:sp>
        <p:nvSpPr>
          <p:cNvPr id="3" name="Espaço Reservado para Conteúdo 2"/>
          <p:cNvSpPr>
            <a:spLocks noGrp="1"/>
          </p:cNvSpPr>
          <p:nvPr>
            <p:ph idx="1"/>
          </p:nvPr>
        </p:nvSpPr>
        <p:spPr/>
        <p:txBody>
          <a:bodyPr/>
          <a:lstStyle/>
          <a:p>
            <a:pPr fontAlgn="t"/>
            <a:r>
              <a:rPr lang="pt-BR" dirty="0"/>
              <a:t>T</a:t>
            </a:r>
            <a:r>
              <a:rPr lang="pt-BR" dirty="0" smtClean="0"/>
              <a:t>ambém </a:t>
            </a:r>
            <a:r>
              <a:rPr lang="pt-BR" dirty="0"/>
              <a:t>conhecido como </a:t>
            </a:r>
            <a:r>
              <a:rPr lang="pt-BR" b="1" dirty="0"/>
              <a:t>IPCA </a:t>
            </a:r>
            <a:r>
              <a:rPr lang="pt-BR" dirty="0"/>
              <a:t>- é o indicador oficial do Governo Federal para aferição das metas inflacionárias. </a:t>
            </a:r>
          </a:p>
          <a:p>
            <a:pPr fontAlgn="t"/>
            <a:r>
              <a:rPr lang="pt-BR" dirty="0"/>
              <a:t>Ele mede a variação do custo de vida das famílias com chefes assalariados e com rendimento mensal compreendido entre 1 e 40 salários mínimos mensais.</a:t>
            </a:r>
          </a:p>
          <a:p>
            <a:pPr fontAlgn="t"/>
            <a:r>
              <a:rPr lang="pt-BR" dirty="0"/>
              <a:t>Os preços obtidos são os efetivamente cobrados ao consumidor, para pagamento à vista. A Pesquisa é realizada em estabelecimentos comerciais, prestadores de serviços, domicílios e concessionárias de serviços públicos</a:t>
            </a:r>
            <a:r>
              <a:rPr lang="pt-BR" dirty="0" smtClean="0"/>
              <a:t>.</a:t>
            </a:r>
            <a:endParaRPr lang="pt-BR" dirty="0"/>
          </a:p>
        </p:txBody>
      </p:sp>
    </p:spTree>
    <p:extLst>
      <p:ext uri="{BB962C8B-B14F-4D97-AF65-F5344CB8AC3E}">
        <p14:creationId xmlns:p14="http://schemas.microsoft.com/office/powerpoint/2010/main" val="18701383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Medidores da inflação.</a:t>
            </a:r>
          </a:p>
        </p:txBody>
      </p:sp>
      <p:sp>
        <p:nvSpPr>
          <p:cNvPr id="3" name="Espaço Reservado para Conteúdo 2"/>
          <p:cNvSpPr>
            <a:spLocks noGrp="1"/>
          </p:cNvSpPr>
          <p:nvPr>
            <p:ph idx="1"/>
          </p:nvPr>
        </p:nvSpPr>
        <p:spPr/>
        <p:txBody>
          <a:bodyPr>
            <a:normAutofit fontScale="92500" lnSpcReduction="20000"/>
          </a:bodyPr>
          <a:lstStyle/>
          <a:p>
            <a:pPr fontAlgn="t"/>
            <a:r>
              <a:rPr lang="pt-BR" dirty="0"/>
              <a:t>O </a:t>
            </a:r>
            <a:r>
              <a:rPr lang="pt-BR" b="1" dirty="0"/>
              <a:t>Índice Geral de Preços - Mercado (IGP-M)</a:t>
            </a:r>
            <a:r>
              <a:rPr lang="pt-BR" dirty="0"/>
              <a:t> é uma das versões do Índice Geral de Preços (IGP), sendo calculado mensalmente pela Fundação Getúlio Vargas (FGV). O indicador registra a inflação de produtos agropecuários e industriais vendidos no atacado, de bens e serviços vendidos ao consumidor no varejo e de custos relacionados à construção civil.</a:t>
            </a:r>
          </a:p>
          <a:p>
            <a:pPr fontAlgn="t"/>
            <a:r>
              <a:rPr lang="pt-BR" dirty="0"/>
              <a:t>O objetivo do IGP-M é justamente monitorar a variação dos custos para verificar a movimentação dos preços. Quanto mais elevado estiver o valor desses itens em relação ao mês anterior, mais o indicador vai subir. Por outro lado, se o valor desses itens diminuir de um mês para o outro, mais o índice vai cair.</a:t>
            </a:r>
          </a:p>
          <a:p>
            <a:pPr fontAlgn="t"/>
            <a:r>
              <a:rPr lang="pt-BR" dirty="0"/>
              <a:t>Para os investidores, o aumento no IGP-M geralmente significa que seu dinheiro valerá um pouco menos – já que a maioria dos rendimentos não são corrigidos de acordo com a inflação.</a:t>
            </a:r>
          </a:p>
          <a:p>
            <a:pPr marL="0" indent="0">
              <a:buNone/>
            </a:pPr>
            <a:endParaRPr lang="pt-BR" dirty="0"/>
          </a:p>
        </p:txBody>
      </p:sp>
    </p:spTree>
    <p:extLst>
      <p:ext uri="{BB962C8B-B14F-4D97-AF65-F5344CB8AC3E}">
        <p14:creationId xmlns:p14="http://schemas.microsoft.com/office/powerpoint/2010/main" val="2886118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 uso de moedas/dinheiro e Crédito</a:t>
            </a:r>
          </a:p>
        </p:txBody>
      </p:sp>
      <p:sp>
        <p:nvSpPr>
          <p:cNvPr id="3" name="Espaço Reservado para Conteúdo 2"/>
          <p:cNvSpPr>
            <a:spLocks noGrp="1"/>
          </p:cNvSpPr>
          <p:nvPr>
            <p:ph idx="1"/>
          </p:nvPr>
        </p:nvSpPr>
        <p:spPr/>
        <p:txBody>
          <a:bodyPr>
            <a:normAutofit fontScale="92500" lnSpcReduction="20000"/>
          </a:bodyPr>
          <a:lstStyle/>
          <a:p>
            <a:r>
              <a:rPr lang="pt-BR" dirty="0"/>
              <a:t>Moeda ou dinheiro  é aquilo quem usamos para fazer compras.</a:t>
            </a:r>
          </a:p>
          <a:p>
            <a:r>
              <a:rPr lang="pt-BR" dirty="0"/>
              <a:t>Na sociedade de mercado temos que ganhar dinheiro antes de fazer as compras.</a:t>
            </a:r>
          </a:p>
          <a:p>
            <a:r>
              <a:rPr lang="pt-BR" dirty="0"/>
              <a:t>Na economia de mercado trocamos nosso trabalho, seja ele qual for por dinheiro para comprarmos o que precisamos. Alimentos, transportes, vestuário, recreação, conhecimento, moradia (dinheiro é moeda de troca).</a:t>
            </a:r>
          </a:p>
          <a:p>
            <a:r>
              <a:rPr lang="pt-BR" dirty="0"/>
              <a:t>Dentro do comércio foram feitas várias experiências de trocas:</a:t>
            </a:r>
          </a:p>
          <a:p>
            <a:pPr>
              <a:buFont typeface="Symbol"/>
              <a:buChar char="Þ"/>
            </a:pPr>
            <a:r>
              <a:rPr lang="pt-BR" dirty="0"/>
              <a:t>Escambo.  Só funciona entre dois trocadores. Produto por produto.</a:t>
            </a:r>
          </a:p>
          <a:p>
            <a:pPr>
              <a:buFont typeface="Symbol"/>
              <a:buChar char="Þ"/>
            </a:pPr>
            <a:r>
              <a:rPr lang="pt-BR" dirty="0"/>
              <a:t> Com o desenvolvimento da divisão social do trabalho (sociedade complexa ou industrial). A multiplicação de produtos, na sociedade de mercado fez surgir uma mercadoria que não pode ser consumida, mas para ser trocada novamente. A moeda  é uma mercadoria com funções de meio de troca </a:t>
            </a:r>
            <a:r>
              <a:rPr lang="pt-BR" dirty="0" smtClean="0"/>
              <a:t>.</a:t>
            </a:r>
            <a:endParaRPr lang="pt-BR" dirty="0"/>
          </a:p>
        </p:txBody>
      </p:sp>
    </p:spTree>
    <p:extLst>
      <p:ext uri="{BB962C8B-B14F-4D97-AF65-F5344CB8AC3E}">
        <p14:creationId xmlns:p14="http://schemas.microsoft.com/office/powerpoint/2010/main" val="29397080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Medidores da inflação.</a:t>
            </a:r>
          </a:p>
        </p:txBody>
      </p:sp>
      <p:sp>
        <p:nvSpPr>
          <p:cNvPr id="3" name="Espaço Reservado para Conteúdo 2"/>
          <p:cNvSpPr>
            <a:spLocks noGrp="1"/>
          </p:cNvSpPr>
          <p:nvPr>
            <p:ph idx="1"/>
          </p:nvPr>
        </p:nvSpPr>
        <p:spPr/>
        <p:txBody>
          <a:bodyPr>
            <a:normAutofit fontScale="85000" lnSpcReduction="20000"/>
          </a:bodyPr>
          <a:lstStyle/>
          <a:p>
            <a:pPr fontAlgn="t"/>
            <a:r>
              <a:rPr lang="pt-BR" dirty="0"/>
              <a:t>Produzido pelo </a:t>
            </a:r>
            <a:r>
              <a:rPr lang="pt-BR" b="1" dirty="0">
                <a:hlinkClick r:id="rId2"/>
              </a:rPr>
              <a:t>Instituto Brasileiro de Geografia e Estatística</a:t>
            </a:r>
            <a:r>
              <a:rPr lang="pt-BR" dirty="0"/>
              <a:t> (</a:t>
            </a:r>
            <a:r>
              <a:rPr lang="pt-BR" b="1" dirty="0"/>
              <a:t>IBGE</a:t>
            </a:r>
            <a:r>
              <a:rPr lang="pt-BR" dirty="0"/>
              <a:t>), o Índice Nacional de Preços ao Consumidor (</a:t>
            </a:r>
            <a:r>
              <a:rPr lang="pt-BR" b="1" dirty="0"/>
              <a:t>INPC</a:t>
            </a:r>
            <a:r>
              <a:rPr lang="pt-BR" dirty="0"/>
              <a:t>) é um dos principais indicadores brasileiro da variação mensal dos preços. O índice mede a variação do custo de vida das famílias com chefes assalariados e com rendimento mensal compreendido entre 1 e 5 salários mínimos mensais, o que representa aproximadamente 50% das famílias brasileiras.</a:t>
            </a:r>
          </a:p>
          <a:p>
            <a:pPr fontAlgn="t"/>
            <a:r>
              <a:rPr lang="pt-BR" dirty="0"/>
              <a:t> </a:t>
            </a:r>
            <a:r>
              <a:rPr lang="pt-BR" dirty="0" smtClean="0"/>
              <a:t>É muito </a:t>
            </a:r>
            <a:r>
              <a:rPr lang="pt-BR" dirty="0"/>
              <a:t>utilizado pelo Governo como parâmetro para o reajuste de salários em negociações trabalhistas.</a:t>
            </a:r>
          </a:p>
          <a:p>
            <a:pPr fontAlgn="t"/>
            <a:r>
              <a:rPr lang="pt-BR" dirty="0"/>
              <a:t>O índice mede a variação de preços de um conjunto de produtos e serviços consumidos pelas famílias de baixa renda, com remuneração mensal de um a cinco salários mínimos, entre os dias 1º e 30 do mês de cada mês, abrangendo treze regiões metropolitanas do Brasil: São Paulo, Rio de Janeiro, Belo Horizonte, Salvador, Recife, Fortaleza, Belém, Porto Alegre, Curitiba, Campo Grande, Vitória, Goiânia e Brasília.</a:t>
            </a:r>
          </a:p>
          <a:p>
            <a:pPr marL="0" indent="0">
              <a:buNone/>
            </a:pPr>
            <a:endParaRPr lang="pt-BR" dirty="0"/>
          </a:p>
        </p:txBody>
      </p:sp>
    </p:spTree>
    <p:extLst>
      <p:ext uri="{BB962C8B-B14F-4D97-AF65-F5344CB8AC3E}">
        <p14:creationId xmlns:p14="http://schemas.microsoft.com/office/powerpoint/2010/main" val="32090578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Medidores da inflação.</a:t>
            </a:r>
          </a:p>
        </p:txBody>
      </p:sp>
      <p:sp>
        <p:nvSpPr>
          <p:cNvPr id="3" name="Espaço Reservado para Conteúdo 2"/>
          <p:cNvSpPr>
            <a:spLocks noGrp="1"/>
          </p:cNvSpPr>
          <p:nvPr>
            <p:ph idx="1"/>
          </p:nvPr>
        </p:nvSpPr>
        <p:spPr/>
        <p:txBody>
          <a:bodyPr>
            <a:normAutofit fontScale="92500" lnSpcReduction="20000"/>
          </a:bodyPr>
          <a:lstStyle/>
          <a:p>
            <a:pPr fontAlgn="t"/>
            <a:r>
              <a:rPr lang="pt-BR" dirty="0"/>
              <a:t>Produzido pela </a:t>
            </a:r>
            <a:r>
              <a:rPr lang="pt-BR" b="1" dirty="0"/>
              <a:t>Fundação Getúlio </a:t>
            </a:r>
            <a:r>
              <a:rPr lang="pt-BR" b="1" dirty="0" smtClean="0"/>
              <a:t>Vargas (FGV)</a:t>
            </a:r>
            <a:r>
              <a:rPr lang="pt-BR" dirty="0" smtClean="0"/>
              <a:t>, </a:t>
            </a:r>
            <a:r>
              <a:rPr lang="pt-BR" dirty="0"/>
              <a:t>o </a:t>
            </a:r>
            <a:r>
              <a:rPr lang="pt-BR" b="1" dirty="0"/>
              <a:t>Índice Nacional de Custo da Construção </a:t>
            </a:r>
            <a:r>
              <a:rPr lang="pt-BR" dirty="0"/>
              <a:t>(</a:t>
            </a:r>
            <a:r>
              <a:rPr lang="pt-BR" b="1" dirty="0"/>
              <a:t>INCC</a:t>
            </a:r>
            <a:r>
              <a:rPr lang="pt-BR" dirty="0"/>
              <a:t>) é o principal indicador de custo da construção civil no Brasil. O índice mede a evolução dos custos de construções habitacionais nas sete principais capitais de estados do país</a:t>
            </a:r>
            <a:r>
              <a:rPr lang="pt-BR" dirty="0" smtClean="0"/>
              <a:t>.</a:t>
            </a:r>
          </a:p>
          <a:p>
            <a:r>
              <a:rPr lang="pt-BR" dirty="0"/>
              <a:t>O Comitê de Política Monetária (Copom) do </a:t>
            </a:r>
            <a:r>
              <a:rPr lang="pt-BR" b="1" dirty="0"/>
              <a:t>Banco Central</a:t>
            </a:r>
            <a:r>
              <a:rPr lang="pt-BR" dirty="0"/>
              <a:t> (BC) </a:t>
            </a:r>
            <a:r>
              <a:rPr lang="pt-BR" dirty="0" smtClean="0"/>
              <a:t>Fez </a:t>
            </a:r>
            <a:r>
              <a:rPr lang="pt-BR" dirty="0"/>
              <a:t> </a:t>
            </a:r>
            <a:r>
              <a:rPr lang="pt-BR" dirty="0" smtClean="0"/>
              <a:t>em 16 de junho, </a:t>
            </a:r>
            <a:r>
              <a:rPr lang="pt-BR" dirty="0"/>
              <a:t>em Brasília, a quarta reunião de </a:t>
            </a:r>
            <a:r>
              <a:rPr lang="pt-BR" b="1" dirty="0"/>
              <a:t>2020</a:t>
            </a:r>
            <a:r>
              <a:rPr lang="pt-BR" dirty="0"/>
              <a:t> para definir a </a:t>
            </a:r>
            <a:r>
              <a:rPr lang="pt-BR" b="1" dirty="0"/>
              <a:t>taxa</a:t>
            </a:r>
            <a:r>
              <a:rPr lang="pt-BR" dirty="0"/>
              <a:t> básica de juros, a </a:t>
            </a:r>
            <a:r>
              <a:rPr lang="pt-BR" b="1" dirty="0"/>
              <a:t>Selic</a:t>
            </a:r>
            <a:r>
              <a:rPr lang="pt-BR" dirty="0"/>
              <a:t>, atualmente em 3% ao </a:t>
            </a:r>
            <a:r>
              <a:rPr lang="pt-BR" dirty="0" smtClean="0"/>
              <a:t>ano. </a:t>
            </a:r>
            <a:endParaRPr lang="pt-BR" dirty="0"/>
          </a:p>
          <a:p>
            <a:r>
              <a:rPr lang="pt-BR" dirty="0"/>
              <a:t>O nome da taxa Selic vem da sigla do Sistema Especial de Liquidação e de Custódia. Tal sistema é uma infraestrutura do mercado financeiro administrada pelo BC. Nele são transacionados títulos públicos federais. A taxa média ajustada dos financiamentos diários apurados nesse sistema corresponde à taxa Selic.​</a:t>
            </a:r>
            <a:br>
              <a:rPr lang="pt-BR" dirty="0"/>
            </a:br>
            <a:r>
              <a:rPr lang="pt-BR" dirty="0"/>
              <a:t/>
            </a:r>
            <a:br>
              <a:rPr lang="pt-BR" dirty="0"/>
            </a:br>
            <a:endParaRPr lang="pt-BR" dirty="0" smtClean="0"/>
          </a:p>
          <a:p>
            <a:pPr fontAlgn="t"/>
            <a:endParaRPr lang="pt-BR" dirty="0"/>
          </a:p>
          <a:p>
            <a:pPr marL="0" indent="0">
              <a:buNone/>
            </a:pPr>
            <a:endParaRPr lang="pt-BR" dirty="0"/>
          </a:p>
        </p:txBody>
      </p:sp>
    </p:spTree>
    <p:extLst>
      <p:ext uri="{BB962C8B-B14F-4D97-AF65-F5344CB8AC3E}">
        <p14:creationId xmlns:p14="http://schemas.microsoft.com/office/powerpoint/2010/main" val="8850071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Medidores </a:t>
            </a:r>
            <a:r>
              <a:rPr lang="pt-BR" smtClean="0"/>
              <a:t>de inflação</a:t>
            </a:r>
            <a:endParaRPr lang="pt-BR"/>
          </a:p>
        </p:txBody>
      </p:sp>
      <p:sp>
        <p:nvSpPr>
          <p:cNvPr id="3" name="Espaço Reservado para Conteúdo 2"/>
          <p:cNvSpPr>
            <a:spLocks noGrp="1"/>
          </p:cNvSpPr>
          <p:nvPr>
            <p:ph idx="1"/>
          </p:nvPr>
        </p:nvSpPr>
        <p:spPr/>
        <p:txBody>
          <a:bodyPr/>
          <a:lstStyle/>
          <a:p>
            <a:r>
              <a:rPr lang="pt-BR" dirty="0" smtClean="0"/>
              <a:t>A SELIC influencia </a:t>
            </a:r>
            <a:r>
              <a:rPr lang="pt-BR" dirty="0"/>
              <a:t>todas as taxas de juros do país, como as taxas de juros dos empréstimos, dos financiamentos e das aplicações financeiras.</a:t>
            </a:r>
          </a:p>
          <a:p>
            <a:r>
              <a:rPr lang="pt-BR" dirty="0"/>
              <a:t>A taxa Selic refere-se à taxa de juros apurada nas operações de empréstimos de um dia entre as instituições financeiras que utilizam títulos públicos federais como garantia. O BC opera no mercado de títulos públicos para que a taxa Selic efetiva esteja em linha com a meta da Selic definida na reunião do Comitê de Política Monetária do BC (Copom).</a:t>
            </a:r>
          </a:p>
          <a:p>
            <a:endParaRPr lang="pt-BR" dirty="0"/>
          </a:p>
        </p:txBody>
      </p:sp>
    </p:spTree>
    <p:extLst>
      <p:ext uri="{BB962C8B-B14F-4D97-AF65-F5344CB8AC3E}">
        <p14:creationId xmlns:p14="http://schemas.microsoft.com/office/powerpoint/2010/main" val="7804280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Referências</a:t>
            </a:r>
            <a:endParaRPr lang="pt-BR" dirty="0"/>
          </a:p>
        </p:txBody>
      </p:sp>
      <p:sp>
        <p:nvSpPr>
          <p:cNvPr id="3" name="Espaço Reservado para Conteúdo 2"/>
          <p:cNvSpPr>
            <a:spLocks noGrp="1"/>
          </p:cNvSpPr>
          <p:nvPr>
            <p:ph idx="1"/>
          </p:nvPr>
        </p:nvSpPr>
        <p:spPr/>
        <p:txBody>
          <a:bodyPr/>
          <a:lstStyle/>
          <a:p>
            <a:r>
              <a:rPr lang="pt-BR" dirty="0" smtClean="0"/>
              <a:t>BANCO CENTRAL DO BRASIL.  </a:t>
            </a:r>
            <a:r>
              <a:rPr lang="pt-BR" dirty="0" smtClean="0">
                <a:hlinkClick r:id="rId2"/>
              </a:rPr>
              <a:t>Https</a:t>
            </a:r>
            <a:r>
              <a:rPr lang="pt-BR" dirty="0">
                <a:hlinkClick r:id="rId2"/>
              </a:rPr>
              <a:t>://</a:t>
            </a:r>
            <a:r>
              <a:rPr lang="pt-BR" dirty="0" smtClean="0">
                <a:hlinkClick r:id="rId2"/>
              </a:rPr>
              <a:t>www.bcb.gov.br/controleinflacao/taxaselic</a:t>
            </a:r>
            <a:r>
              <a:rPr lang="pt-BR" dirty="0" smtClean="0"/>
              <a:t> . Acesso em 17/08/2020.</a:t>
            </a:r>
          </a:p>
          <a:p>
            <a:r>
              <a:rPr lang="pt-BR" dirty="0" smtClean="0"/>
              <a:t>https://economia.uol.com.br/noticias/redacao/2018/10/03/brasil-imprime-dinheiro-pagar-divida.htm?cmpid=copiaecola.</a:t>
            </a:r>
          </a:p>
          <a:p>
            <a:r>
              <a:rPr lang="pt-BR" dirty="0"/>
              <a:t>SINGER, Paul. </a:t>
            </a:r>
            <a:r>
              <a:rPr lang="pt-BR" dirty="0" smtClean="0"/>
              <a:t>Moeda e Crédito. In: </a:t>
            </a:r>
            <a:r>
              <a:rPr lang="pt-BR" b="1" dirty="0" smtClean="0"/>
              <a:t>Aprender </a:t>
            </a:r>
            <a:r>
              <a:rPr lang="pt-BR" b="1" dirty="0"/>
              <a:t>Economia</a:t>
            </a:r>
            <a:r>
              <a:rPr lang="pt-BR" dirty="0"/>
              <a:t>. São Paulo: Editora Brasiliense, 1988 (primeira </a:t>
            </a:r>
            <a:r>
              <a:rPr lang="pt-BR"/>
              <a:t>publicação</a:t>
            </a:r>
            <a:r>
              <a:rPr lang="pt-BR" smtClean="0"/>
              <a:t>).</a:t>
            </a:r>
            <a:endParaRPr lang="pt-BR" dirty="0"/>
          </a:p>
          <a:p>
            <a:endParaRPr lang="pt-BR" dirty="0"/>
          </a:p>
        </p:txBody>
      </p:sp>
    </p:spTree>
    <p:extLst>
      <p:ext uri="{BB962C8B-B14F-4D97-AF65-F5344CB8AC3E}">
        <p14:creationId xmlns:p14="http://schemas.microsoft.com/office/powerpoint/2010/main" val="3521045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Crédito</a:t>
            </a:r>
            <a:endParaRPr lang="pt-BR" dirty="0"/>
          </a:p>
        </p:txBody>
      </p:sp>
      <p:sp>
        <p:nvSpPr>
          <p:cNvPr id="3" name="Espaço Reservado para Conteúdo 2"/>
          <p:cNvSpPr>
            <a:spLocks noGrp="1"/>
          </p:cNvSpPr>
          <p:nvPr>
            <p:ph idx="1"/>
          </p:nvPr>
        </p:nvSpPr>
        <p:spPr/>
        <p:txBody>
          <a:bodyPr/>
          <a:lstStyle/>
          <a:p>
            <a:r>
              <a:rPr lang="pt-BR" dirty="0" smtClean="0"/>
              <a:t>A moeda/dinheiro serve para fazer pagamentos e com isso pode-se separar no tempo a transação comercial e a sua liquidação/encerramento.</a:t>
            </a:r>
          </a:p>
          <a:p>
            <a:r>
              <a:rPr lang="pt-BR" dirty="0" smtClean="0"/>
              <a:t>Como ocorre?: O trabalhador em geral trabalha por mês, e só no fim desse período recebe o salário. Também se compram a prazo mercadorias para vender de novo.</a:t>
            </a:r>
          </a:p>
          <a:p>
            <a:r>
              <a:rPr lang="pt-BR" dirty="0" smtClean="0"/>
              <a:t>O crédito, é  crença, é fé no devedor. Para que essa crença não seja subjetiva, o credor exige garantias. Por isso é implementado através de um instrumento de crédito que é um papel em que o devedor declara sua dívida e assina embaixo.</a:t>
            </a:r>
            <a:endParaRPr lang="pt-BR" dirty="0"/>
          </a:p>
        </p:txBody>
      </p:sp>
    </p:spTree>
    <p:extLst>
      <p:ext uri="{BB962C8B-B14F-4D97-AF65-F5344CB8AC3E}">
        <p14:creationId xmlns:p14="http://schemas.microsoft.com/office/powerpoint/2010/main" val="3367510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Crédito</a:t>
            </a:r>
            <a:endParaRPr lang="pt-BR" dirty="0"/>
          </a:p>
        </p:txBody>
      </p:sp>
      <p:sp>
        <p:nvSpPr>
          <p:cNvPr id="3" name="Espaço Reservado para Conteúdo 2"/>
          <p:cNvSpPr>
            <a:spLocks noGrp="1"/>
          </p:cNvSpPr>
          <p:nvPr>
            <p:ph idx="1"/>
          </p:nvPr>
        </p:nvSpPr>
        <p:spPr/>
        <p:txBody>
          <a:bodyPr>
            <a:normAutofit/>
          </a:bodyPr>
          <a:lstStyle/>
          <a:p>
            <a:r>
              <a:rPr lang="pt-BR" dirty="0" smtClean="0"/>
              <a:t>A troca evoluiu depois do escambo à </a:t>
            </a:r>
            <a:r>
              <a:rPr lang="pt-BR" dirty="0"/>
              <a:t>moeda feita em metal </a:t>
            </a:r>
            <a:r>
              <a:rPr lang="pt-BR" dirty="0" smtClean="0"/>
              <a:t>precioso. </a:t>
            </a:r>
            <a:r>
              <a:rPr lang="pt-BR" dirty="0"/>
              <a:t>O ouro era </a:t>
            </a:r>
            <a:r>
              <a:rPr lang="pt-BR" dirty="0" smtClean="0"/>
              <a:t>transformado em barras. Mas, as caravanas precisavam contratar vigilância nas viagens para se protegerem dos assaltantes (ladrões, senhores feudais). Criou-se uma segunda moeda que é uma representação, uma moeda-símbolo.  </a:t>
            </a:r>
          </a:p>
          <a:p>
            <a:r>
              <a:rPr lang="pt-BR" dirty="0" smtClean="0"/>
              <a:t>O crédito em </a:t>
            </a:r>
            <a:r>
              <a:rPr lang="pt-BR" dirty="0"/>
              <a:t>papel </a:t>
            </a:r>
            <a:r>
              <a:rPr lang="pt-BR" dirty="0" smtClean="0"/>
              <a:t>=&gt; Letra de câmbio, ou uma nota provisória. Circula através de endosso quando é nominal, ou quando é feito ao portador, pela transferência do papel. A desvantagem do crédito em papel - pode ser destruído pela água, ficar amassado, ou perder a legibilidade). </a:t>
            </a:r>
          </a:p>
        </p:txBody>
      </p:sp>
    </p:spTree>
    <p:extLst>
      <p:ext uri="{BB962C8B-B14F-4D97-AF65-F5344CB8AC3E}">
        <p14:creationId xmlns:p14="http://schemas.microsoft.com/office/powerpoint/2010/main" val="174947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Moeda e Estado</a:t>
            </a:r>
            <a:endParaRPr lang="pt-BR" dirty="0"/>
          </a:p>
        </p:txBody>
      </p:sp>
      <p:sp>
        <p:nvSpPr>
          <p:cNvPr id="3" name="Espaço Reservado para Conteúdo 2"/>
          <p:cNvSpPr>
            <a:spLocks noGrp="1"/>
          </p:cNvSpPr>
          <p:nvPr>
            <p:ph idx="1"/>
          </p:nvPr>
        </p:nvSpPr>
        <p:spPr/>
        <p:txBody>
          <a:bodyPr>
            <a:normAutofit fontScale="92500" lnSpcReduction="20000"/>
          </a:bodyPr>
          <a:lstStyle/>
          <a:p>
            <a:r>
              <a:rPr lang="pt-BR" dirty="0" smtClean="0"/>
              <a:t>Para garantia de crédito, a moeda passa a ser protegida pelo Estado, através da cunhagem, ostentando de um lado o selo real e o outro a efígie do soberano. Mais tarde a emissão de moeda torna-se um monopólio do Estado, de optativa tornava-se obrigatória. As dívidas só poderiam ser pagas em moedas cunhadas pelo Estado.</a:t>
            </a:r>
          </a:p>
          <a:p>
            <a:r>
              <a:rPr lang="pt-BR" dirty="0" smtClean="0"/>
              <a:t>Os primeiros intermediários de crédito foram os ourives – artesãos que trabalham com ouro. Eles tinham cofres para evitar que sua matéria prima fosse roubada. Pessoas passaram a guardar seu ouro com ele, pagando-lhe uma taxa. Como garantia, o depositante recebia um instrumento de crédito em que o ourives declaravam que estava com as libras de ouro pertencentes ao depositante.  Para evitar falsificação de assinatura do ourives ou do depositante, então o ourives passou a dar aos depositantes tantos papéis quanto fossem as moedas . O Ourives passou a guardar todo o ouro da cidade e a emitir as letras de câmbio.</a:t>
            </a:r>
          </a:p>
        </p:txBody>
      </p:sp>
    </p:spTree>
    <p:extLst>
      <p:ext uri="{BB962C8B-B14F-4D97-AF65-F5344CB8AC3E}">
        <p14:creationId xmlns:p14="http://schemas.microsoft.com/office/powerpoint/2010/main" val="2226813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Ourives </a:t>
            </a:r>
            <a:endParaRPr lang="pt-BR" dirty="0"/>
          </a:p>
        </p:txBody>
      </p:sp>
      <p:sp>
        <p:nvSpPr>
          <p:cNvPr id="3" name="Espaço Reservado para Conteúdo 2"/>
          <p:cNvSpPr>
            <a:spLocks noGrp="1"/>
          </p:cNvSpPr>
          <p:nvPr>
            <p:ph idx="1"/>
          </p:nvPr>
        </p:nvSpPr>
        <p:spPr/>
        <p:txBody>
          <a:bodyPr/>
          <a:lstStyle/>
          <a:p>
            <a:pPr marL="0" indent="0">
              <a:buNone/>
            </a:pPr>
            <a:r>
              <a:rPr lang="pt-BR" dirty="0" smtClean="0"/>
              <a:t>Com o tempo os ourives perceberam que o ouro nunca saia de suas arcas e que em seu lugar circulavam os papéis. Passaram a emitir mais notas do que o ouro que tinham guardado, e emprestavam dinheiro a </a:t>
            </a:r>
            <a:r>
              <a:rPr lang="pt-BR" b="1" dirty="0" smtClean="0"/>
              <a:t>juros</a:t>
            </a:r>
            <a:r>
              <a:rPr lang="pt-BR" dirty="0" smtClean="0"/>
              <a:t>. Como o ouro só era retirado excepcionalmente, não havia o perigo de emitir notas em valor mais elevado do que o ouro que possuía no cofre. Como o ourives não tinha mais tempo de exercer seu ofício, tornou-se, então, </a:t>
            </a:r>
            <a:r>
              <a:rPr lang="pt-BR" b="1" dirty="0" smtClean="0"/>
              <a:t>banqueiro</a:t>
            </a:r>
            <a:r>
              <a:rPr lang="pt-BR" dirty="0" smtClean="0"/>
              <a:t>.  </a:t>
            </a:r>
            <a:endParaRPr lang="pt-BR" dirty="0"/>
          </a:p>
        </p:txBody>
      </p:sp>
    </p:spTree>
    <p:extLst>
      <p:ext uri="{BB962C8B-B14F-4D97-AF65-F5344CB8AC3E}">
        <p14:creationId xmlns:p14="http://schemas.microsoft.com/office/powerpoint/2010/main" val="3079258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Banqueiro</a:t>
            </a:r>
            <a:endParaRPr lang="pt-BR" dirty="0"/>
          </a:p>
        </p:txBody>
      </p:sp>
      <p:sp>
        <p:nvSpPr>
          <p:cNvPr id="3" name="Espaço Reservado para Conteúdo 2"/>
          <p:cNvSpPr>
            <a:spLocks noGrp="1"/>
          </p:cNvSpPr>
          <p:nvPr>
            <p:ph idx="1"/>
          </p:nvPr>
        </p:nvSpPr>
        <p:spPr/>
        <p:txBody>
          <a:bodyPr/>
          <a:lstStyle/>
          <a:p>
            <a:r>
              <a:rPr lang="pt-BR" dirty="0" smtClean="0"/>
              <a:t>A essência do negócio bancário é </a:t>
            </a:r>
            <a:r>
              <a:rPr lang="pt-BR" dirty="0" err="1" smtClean="0"/>
              <a:t>reemprestar</a:t>
            </a:r>
            <a:r>
              <a:rPr lang="pt-BR" dirty="0" smtClean="0"/>
              <a:t> dinheiro, ou seja guardar dinheiro das pessoas, das empresas, do Estado e </a:t>
            </a:r>
            <a:r>
              <a:rPr lang="pt-BR" dirty="0" err="1" smtClean="0"/>
              <a:t>remprestar</a:t>
            </a:r>
            <a:r>
              <a:rPr lang="pt-BR" dirty="0" smtClean="0"/>
              <a:t> esse dinheiro, ficando com  a moeda-mercadoria e colocando em seu lugar as suas notas, que se chamam papel-moeda. O banqueiro toma o dinheiro emprestado à vista e paga juros ao depositante. </a:t>
            </a:r>
          </a:p>
          <a:p>
            <a:r>
              <a:rPr lang="pt-BR" dirty="0" smtClean="0"/>
              <a:t>Na </a:t>
            </a:r>
            <a:r>
              <a:rPr lang="pt-BR" dirty="0"/>
              <a:t>sociedade atual o crédito está também em forma plástica =&gt; São os cartões de </a:t>
            </a:r>
            <a:r>
              <a:rPr lang="pt-BR" dirty="0" smtClean="0"/>
              <a:t>crédito.</a:t>
            </a:r>
          </a:p>
          <a:p>
            <a:r>
              <a:rPr lang="pt-BR" dirty="0" smtClean="0"/>
              <a:t>Portanto o dinheiro também tem um custo ou um preço para ser oferecido como mercadoria à sociedade.</a:t>
            </a:r>
            <a:endParaRPr lang="pt-BR" dirty="0"/>
          </a:p>
          <a:p>
            <a:endParaRPr lang="pt-BR" dirty="0"/>
          </a:p>
        </p:txBody>
      </p:sp>
    </p:spTree>
    <p:extLst>
      <p:ext uri="{BB962C8B-B14F-4D97-AF65-F5344CB8AC3E}">
        <p14:creationId xmlns:p14="http://schemas.microsoft.com/office/powerpoint/2010/main" val="1191100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Emissão </a:t>
            </a:r>
            <a:r>
              <a:rPr lang="pt-BR" dirty="0"/>
              <a:t>de </a:t>
            </a:r>
            <a:r>
              <a:rPr lang="pt-BR" dirty="0" smtClean="0"/>
              <a:t>moedas no Brasil</a:t>
            </a:r>
            <a:endParaRPr lang="pt-BR" dirty="0"/>
          </a:p>
        </p:txBody>
      </p:sp>
      <p:sp>
        <p:nvSpPr>
          <p:cNvPr id="3" name="Espaço Reservado para Conteúdo 2"/>
          <p:cNvSpPr>
            <a:spLocks noGrp="1"/>
          </p:cNvSpPr>
          <p:nvPr>
            <p:ph idx="1"/>
          </p:nvPr>
        </p:nvSpPr>
        <p:spPr/>
        <p:txBody>
          <a:bodyPr>
            <a:normAutofit fontScale="85000" lnSpcReduction="20000"/>
          </a:bodyPr>
          <a:lstStyle/>
          <a:p>
            <a:r>
              <a:rPr lang="pt-BR" dirty="0"/>
              <a:t>O Banco Central do </a:t>
            </a:r>
            <a:r>
              <a:rPr lang="pt-BR" b="1" dirty="0"/>
              <a:t>Brasil</a:t>
            </a:r>
            <a:r>
              <a:rPr lang="pt-BR" dirty="0"/>
              <a:t> (BC) é o responsável pelo controle da inflação no país. Ele atua para regular a quantidade de </a:t>
            </a:r>
            <a:r>
              <a:rPr lang="pt-BR" b="1" dirty="0"/>
              <a:t>moeda</a:t>
            </a:r>
            <a:r>
              <a:rPr lang="pt-BR" dirty="0"/>
              <a:t> na economia que permita a estabilidade de preços. Suas atividades também incluem a preocupação com a estabilidade financeira. Para isso, o BC regula e supervisiona as instituições financeiras.</a:t>
            </a:r>
          </a:p>
          <a:p>
            <a:r>
              <a:rPr lang="pt-BR" b="1" dirty="0"/>
              <a:t>Quem autoriza a emissão de moeda</a:t>
            </a:r>
            <a:r>
              <a:rPr lang="pt-BR" dirty="0"/>
              <a:t> é o CMN, o BACEN emite e quem realmente faz a impressão é a Casa da </a:t>
            </a:r>
            <a:r>
              <a:rPr lang="pt-BR" b="1" dirty="0"/>
              <a:t>Moeda</a:t>
            </a:r>
            <a:r>
              <a:rPr lang="pt-BR" dirty="0"/>
              <a:t>; Receber os recolhimentos compulsórios das instituições financeiras; Regulamentar a execução dos serviços relacionados a compensação de cheques e outros papéis; Ser o depositório das reservas oficiais de ouro, ...10 de </a:t>
            </a:r>
            <a:r>
              <a:rPr lang="pt-BR" dirty="0" err="1"/>
              <a:t>fev</a:t>
            </a:r>
            <a:r>
              <a:rPr lang="pt-BR" dirty="0"/>
              <a:t> de 2014</a:t>
            </a:r>
          </a:p>
          <a:p>
            <a:r>
              <a:rPr lang="pt-BR" dirty="0"/>
              <a:t>Uma economia saudável cresce </a:t>
            </a:r>
            <a:r>
              <a:rPr lang="pt-BR" b="1" dirty="0"/>
              <a:t>porque</a:t>
            </a:r>
            <a:r>
              <a:rPr lang="pt-BR" dirty="0"/>
              <a:t> o volume de mercadorias fabricadas e a quantidade de </a:t>
            </a:r>
            <a:r>
              <a:rPr lang="pt-BR" b="1" dirty="0"/>
              <a:t>dinheiro</a:t>
            </a:r>
            <a:r>
              <a:rPr lang="pt-BR" dirty="0"/>
              <a:t> aumentam juntos. Agora, se o governo resolve </a:t>
            </a:r>
            <a:r>
              <a:rPr lang="pt-BR" b="1" dirty="0"/>
              <a:t>fabricar mais</a:t>
            </a:r>
            <a:r>
              <a:rPr lang="pt-BR" dirty="0"/>
              <a:t> moeda enquanto a produção permanece a mesma, os preços sobem!4 de </a:t>
            </a:r>
            <a:r>
              <a:rPr lang="pt-BR" dirty="0" err="1"/>
              <a:t>jul</a:t>
            </a:r>
            <a:r>
              <a:rPr lang="pt-BR" dirty="0"/>
              <a:t> de 2018</a:t>
            </a:r>
            <a:br>
              <a:rPr lang="pt-BR" dirty="0"/>
            </a:br>
            <a:endParaRPr lang="pt-BR" dirty="0"/>
          </a:p>
        </p:txBody>
      </p:sp>
    </p:spTree>
    <p:extLst>
      <p:ext uri="{BB962C8B-B14F-4D97-AF65-F5344CB8AC3E}">
        <p14:creationId xmlns:p14="http://schemas.microsoft.com/office/powerpoint/2010/main" val="787681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Emissão de moedas</a:t>
            </a:r>
            <a:endParaRPr lang="pt-BR" dirty="0"/>
          </a:p>
        </p:txBody>
      </p:sp>
      <p:sp>
        <p:nvSpPr>
          <p:cNvPr id="3" name="Espaço Reservado para Conteúdo 2"/>
          <p:cNvSpPr>
            <a:spLocks noGrp="1"/>
          </p:cNvSpPr>
          <p:nvPr>
            <p:ph idx="1"/>
          </p:nvPr>
        </p:nvSpPr>
        <p:spPr/>
        <p:txBody>
          <a:bodyPr/>
          <a:lstStyle/>
          <a:p>
            <a:r>
              <a:rPr lang="pt-BR" dirty="0"/>
              <a:t>O conceito de </a:t>
            </a:r>
            <a:r>
              <a:rPr lang="pt-BR" b="1" dirty="0"/>
              <a:t>lastro</a:t>
            </a:r>
            <a:r>
              <a:rPr lang="pt-BR" dirty="0"/>
              <a:t> é utilizado para determinar o valor real das moedas, no sentido de que o </a:t>
            </a:r>
            <a:r>
              <a:rPr lang="pt-BR" b="1" dirty="0"/>
              <a:t>lastro</a:t>
            </a:r>
            <a:r>
              <a:rPr lang="pt-BR" dirty="0"/>
              <a:t> é equivalente às riquezas de um país, cuja moeda pretende representar. Um país só poderá imprimir mais moeda (</a:t>
            </a:r>
            <a:r>
              <a:rPr lang="pt-BR" b="1" dirty="0"/>
              <a:t>dinheiro</a:t>
            </a:r>
            <a:r>
              <a:rPr lang="pt-BR" dirty="0"/>
              <a:t>) se houver um </a:t>
            </a:r>
            <a:r>
              <a:rPr lang="pt-BR" b="1" dirty="0"/>
              <a:t>lastro</a:t>
            </a:r>
            <a:r>
              <a:rPr lang="pt-BR" dirty="0"/>
              <a:t>, ou seja, a produção de riquezas equivalente ao </a:t>
            </a:r>
            <a:r>
              <a:rPr lang="pt-BR" b="1" dirty="0"/>
              <a:t>dinheiro</a:t>
            </a:r>
            <a:r>
              <a:rPr lang="pt-BR" dirty="0"/>
              <a:t> impresso.</a:t>
            </a:r>
          </a:p>
          <a:p>
            <a:r>
              <a:rPr lang="pt-BR" dirty="0"/>
              <a:t>Secretaria do Tesouro Nacional é um órgão da administração pública direta, integrante do organograma do Ministério da Economia do Brasil. Foi criada em 10 de março de 1986 pelo decreto nº 92.452, no governo do presidente José Sarney e do ministro </a:t>
            </a:r>
            <a:r>
              <a:rPr lang="pt-BR" dirty="0" err="1"/>
              <a:t>Dilson</a:t>
            </a:r>
            <a:r>
              <a:rPr lang="pt-BR" dirty="0"/>
              <a:t> Funaro.</a:t>
            </a:r>
            <a:br>
              <a:rPr lang="pt-BR" dirty="0"/>
            </a:br>
            <a:endParaRPr lang="pt-BR" dirty="0"/>
          </a:p>
        </p:txBody>
      </p:sp>
    </p:spTree>
    <p:extLst>
      <p:ext uri="{BB962C8B-B14F-4D97-AF65-F5344CB8AC3E}">
        <p14:creationId xmlns:p14="http://schemas.microsoft.com/office/powerpoint/2010/main" val="953923285"/>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TotalTime>
  <Words>1398</Words>
  <Application>Microsoft Office PowerPoint</Application>
  <PresentationFormat>Personalizar</PresentationFormat>
  <Paragraphs>99</Paragraphs>
  <Slides>23</Slides>
  <Notes>0</Notes>
  <HiddenSlides>0</HiddenSlides>
  <MMClips>0</MMClips>
  <ScaleCrop>false</ScaleCrop>
  <HeadingPairs>
    <vt:vector size="4" baseType="variant">
      <vt:variant>
        <vt:lpstr>Tema</vt:lpstr>
      </vt:variant>
      <vt:variant>
        <vt:i4>1</vt:i4>
      </vt:variant>
      <vt:variant>
        <vt:lpstr>Títulos de slides</vt:lpstr>
      </vt:variant>
      <vt:variant>
        <vt:i4>23</vt:i4>
      </vt:variant>
    </vt:vector>
  </HeadingPairs>
  <TitlesOfParts>
    <vt:vector size="24" baseType="lpstr">
      <vt:lpstr>Tema do Office</vt:lpstr>
      <vt:lpstr>Unidade I Teorias sobre Economia Assunto: Moeda e Crédito</vt:lpstr>
      <vt:lpstr>O uso de moedas/dinheiro e Crédito</vt:lpstr>
      <vt:lpstr>Crédito</vt:lpstr>
      <vt:lpstr>Crédito</vt:lpstr>
      <vt:lpstr>Moeda e Estado</vt:lpstr>
      <vt:lpstr>Ourives </vt:lpstr>
      <vt:lpstr>Banqueiro</vt:lpstr>
      <vt:lpstr>Emissão de moedas no Brasil</vt:lpstr>
      <vt:lpstr>Emissão de moedas</vt:lpstr>
      <vt:lpstr>Emissão de moedas</vt:lpstr>
      <vt:lpstr>Emissão de moedas</vt:lpstr>
      <vt:lpstr>Emissão de moedas</vt:lpstr>
      <vt:lpstr>Inflação</vt:lpstr>
      <vt:lpstr>Inflação</vt:lpstr>
      <vt:lpstr>Inflação</vt:lpstr>
      <vt:lpstr>Inflação</vt:lpstr>
      <vt:lpstr>Medidores da inflação.</vt:lpstr>
      <vt:lpstr>Medidores da inflação.</vt:lpstr>
      <vt:lpstr>Medidores da inflação.</vt:lpstr>
      <vt:lpstr>Medidores da inflação.</vt:lpstr>
      <vt:lpstr>Medidores da inflação.</vt:lpstr>
      <vt:lpstr>Medidores de inflação</vt:lpstr>
      <vt:lpstr>Referências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Emissão de moedas</dc:title>
  <dc:creator>Fatima</dc:creator>
  <cp:lastModifiedBy>Usuário do Windows</cp:lastModifiedBy>
  <cp:revision>19</cp:revision>
  <dcterms:created xsi:type="dcterms:W3CDTF">2019-09-10T17:20:55Z</dcterms:created>
  <dcterms:modified xsi:type="dcterms:W3CDTF">2020-08-17T15:40:18Z</dcterms:modified>
</cp:coreProperties>
</file>