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88" r:id="rId4"/>
    <p:sldId id="258" r:id="rId5"/>
    <p:sldId id="259" r:id="rId6"/>
    <p:sldId id="260" r:id="rId7"/>
    <p:sldId id="261" r:id="rId8"/>
    <p:sldId id="289" r:id="rId9"/>
    <p:sldId id="262" r:id="rId10"/>
    <p:sldId id="263" r:id="rId11"/>
    <p:sldId id="286" r:id="rId12"/>
    <p:sldId id="265" r:id="rId13"/>
    <p:sldId id="264" r:id="rId14"/>
    <p:sldId id="271" r:id="rId15"/>
    <p:sldId id="293" r:id="rId16"/>
    <p:sldId id="287" r:id="rId17"/>
    <p:sldId id="290" r:id="rId18"/>
    <p:sldId id="296" r:id="rId19"/>
    <p:sldId id="294" r:id="rId20"/>
    <p:sldId id="300" r:id="rId21"/>
    <p:sldId id="302" r:id="rId22"/>
    <p:sldId id="301" r:id="rId23"/>
    <p:sldId id="303" r:id="rId24"/>
    <p:sldId id="304" r:id="rId25"/>
    <p:sldId id="305" r:id="rId26"/>
    <p:sldId id="306" r:id="rId27"/>
    <p:sldId id="272" r:id="rId28"/>
    <p:sldId id="274" r:id="rId29"/>
    <p:sldId id="273" r:id="rId30"/>
    <p:sldId id="291" r:id="rId31"/>
    <p:sldId id="281" r:id="rId32"/>
    <p:sldId id="266" r:id="rId33"/>
    <p:sldId id="267" r:id="rId34"/>
    <p:sldId id="292" r:id="rId35"/>
    <p:sldId id="268" r:id="rId36"/>
    <p:sldId id="298" r:id="rId37"/>
    <p:sldId id="299" r:id="rId38"/>
    <p:sldId id="282" r:id="rId39"/>
    <p:sldId id="283" r:id="rId40"/>
    <p:sldId id="269" r:id="rId41"/>
    <p:sldId id="297" r:id="rId42"/>
    <p:sldId id="280" r:id="rId43"/>
    <p:sldId id="285" r:id="rId44"/>
    <p:sldId id="284" r:id="rId45"/>
    <p:sldId id="340" r:id="rId46"/>
    <p:sldId id="341" r:id="rId47"/>
    <p:sldId id="342" r:id="rId48"/>
    <p:sldId id="343" r:id="rId49"/>
    <p:sldId id="344" r:id="rId50"/>
    <p:sldId id="345" r:id="rId51"/>
    <p:sldId id="346" r:id="rId52"/>
    <p:sldId id="347" r:id="rId53"/>
    <p:sldId id="309" r:id="rId54"/>
    <p:sldId id="313" r:id="rId55"/>
    <p:sldId id="312" r:id="rId56"/>
    <p:sldId id="314" r:id="rId57"/>
    <p:sldId id="276" r:id="rId58"/>
    <p:sldId id="316" r:id="rId59"/>
    <p:sldId id="317" r:id="rId60"/>
    <p:sldId id="319" r:id="rId61"/>
    <p:sldId id="320" r:id="rId62"/>
    <p:sldId id="318" r:id="rId63"/>
    <p:sldId id="321" r:id="rId64"/>
    <p:sldId id="322" r:id="rId65"/>
    <p:sldId id="323" r:id="rId66"/>
    <p:sldId id="324" r:id="rId67"/>
    <p:sldId id="326" r:id="rId68"/>
    <p:sldId id="327" r:id="rId69"/>
    <p:sldId id="325" r:id="rId70"/>
    <p:sldId id="328" r:id="rId71"/>
    <p:sldId id="329" r:id="rId72"/>
    <p:sldId id="330" r:id="rId73"/>
    <p:sldId id="331" r:id="rId74"/>
    <p:sldId id="277" r:id="rId75"/>
    <p:sldId id="279" r:id="rId7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7" autoAdjust="0"/>
    <p:restoredTop sz="94660"/>
  </p:normalViewPr>
  <p:slideViewPr>
    <p:cSldViewPr>
      <p:cViewPr varScale="1">
        <p:scale>
          <a:sx n="74" d="100"/>
          <a:sy n="74" d="100"/>
        </p:scale>
        <p:origin x="-107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3" name="Retângul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tângul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tângul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tângu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tângul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tângulo de cantos arredondado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tângulo de cantos arredondado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tângu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705600" y="4206240"/>
            <a:ext cx="960120" cy="457200"/>
          </a:xfrm>
        </p:spPr>
        <p:txBody>
          <a:bodyPr/>
          <a:lstStyle/>
          <a:p>
            <a:fld id="{5285D9AF-EB35-4505-8FF6-4DDBFC0FB789}" type="datetimeFigureOut">
              <a:rPr lang="pt-BR" smtClean="0"/>
              <a:pPr/>
              <a:t>18/08/2020</a:t>
            </a:fld>
            <a:endParaRPr lang="pt-BR"/>
          </a:p>
        </p:txBody>
      </p:sp>
      <p:sp>
        <p:nvSpPr>
          <p:cNvPr id="17" name="Espaço Reservado para Rodapé 16"/>
          <p:cNvSpPr>
            <a:spLocks noGrp="1"/>
          </p:cNvSpPr>
          <p:nvPr>
            <p:ph type="ftr" sz="quarter" idx="11"/>
          </p:nvPr>
        </p:nvSpPr>
        <p:spPr>
          <a:xfrm>
            <a:off x="5410200" y="4205288"/>
            <a:ext cx="1295400" cy="457200"/>
          </a:xfrm>
        </p:spPr>
        <p:txBody>
          <a:bodyPr/>
          <a:lstStyle/>
          <a:p>
            <a:endParaRPr lang="pt-BR"/>
          </a:p>
        </p:txBody>
      </p:sp>
      <p:sp>
        <p:nvSpPr>
          <p:cNvPr id="29" name="Espaço Reservado para Número de Slid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42D15EF-D75C-4AAC-97EB-8885F34B81A9}"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5285D9AF-EB35-4505-8FF6-4DDBFC0FB789}" type="datetimeFigureOut">
              <a:rPr lang="pt-BR" smtClean="0"/>
              <a:pPr/>
              <a:t>18/08/2020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42D15EF-D75C-4AAC-97EB-8885F34B81A9}"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143000"/>
            <a:ext cx="6248400" cy="5486400"/>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5285D9AF-EB35-4505-8FF6-4DDBFC0FB789}" type="datetimeFigureOut">
              <a:rPr lang="pt-BR" smtClean="0"/>
              <a:pPr/>
              <a:t>18/08/2020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42D15EF-D75C-4AAC-97EB-8885F34B81A9}"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5285D9AF-EB35-4505-8FF6-4DDBFC0FB789}" type="datetimeFigureOut">
              <a:rPr lang="pt-BR" smtClean="0"/>
              <a:pPr/>
              <a:t>18/08/2020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42D15EF-D75C-4AAC-97EB-8885F34B81A9}"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5285D9AF-EB35-4505-8FF6-4DDBFC0FB789}" type="datetimeFigureOut">
              <a:rPr lang="pt-BR" smtClean="0"/>
              <a:pPr/>
              <a:t>18/08/2020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42D15EF-D75C-4AAC-97EB-8885F34B81A9}"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5285D9AF-EB35-4505-8FF6-4DDBFC0FB789}" type="datetimeFigureOut">
              <a:rPr lang="pt-BR" smtClean="0"/>
              <a:pPr/>
              <a:t>18/08/2020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42D15EF-D75C-4AAC-97EB-8885F34B81A9}"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nchor="ctr"/>
          <a:lstStyle>
            <a:lvl1pPr>
              <a:defRPr sz="4000" b="0" i="0"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Data 25"/>
          <p:cNvSpPr>
            <a:spLocks noGrp="1"/>
          </p:cNvSpPr>
          <p:nvPr>
            <p:ph type="dt" sz="half" idx="10"/>
          </p:nvPr>
        </p:nvSpPr>
        <p:spPr/>
        <p:txBody>
          <a:bodyPr rtlCol="0"/>
          <a:lstStyle/>
          <a:p>
            <a:fld id="{5285D9AF-EB35-4505-8FF6-4DDBFC0FB789}" type="datetimeFigureOut">
              <a:rPr lang="pt-BR" smtClean="0"/>
              <a:pPr/>
              <a:t>18/08/2020</a:t>
            </a:fld>
            <a:endParaRPr lang="pt-BR"/>
          </a:p>
        </p:txBody>
      </p:sp>
      <p:sp>
        <p:nvSpPr>
          <p:cNvPr id="27" name="Espaço Reservado para Número de Slide 26"/>
          <p:cNvSpPr>
            <a:spLocks noGrp="1"/>
          </p:cNvSpPr>
          <p:nvPr>
            <p:ph type="sldNum" sz="quarter" idx="11"/>
          </p:nvPr>
        </p:nvSpPr>
        <p:spPr/>
        <p:txBody>
          <a:bodyPr rtlCol="0"/>
          <a:lstStyle/>
          <a:p>
            <a:fld id="{042D15EF-D75C-4AAC-97EB-8885F34B81A9}" type="slidenum">
              <a:rPr lang="pt-BR" smtClean="0"/>
              <a:pPr/>
              <a:t>‹nº›</a:t>
            </a:fld>
            <a:endParaRPr lang="pt-BR"/>
          </a:p>
        </p:txBody>
      </p:sp>
      <p:sp>
        <p:nvSpPr>
          <p:cNvPr id="28" name="Espaço Reservado para Rodapé 27"/>
          <p:cNvSpPr>
            <a:spLocks noGrp="1"/>
          </p:cNvSpPr>
          <p:nvPr>
            <p:ph type="ftr" sz="quarter" idx="12"/>
          </p:nvPr>
        </p:nvSpPr>
        <p:spPr/>
        <p:txBody>
          <a:bodyPr rtlCol="0"/>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a:xfrm>
            <a:off x="6583680" y="612648"/>
            <a:ext cx="957264" cy="457200"/>
          </a:xfrm>
        </p:spPr>
        <p:txBody>
          <a:bodyPr/>
          <a:lstStyle/>
          <a:p>
            <a:fld id="{5285D9AF-EB35-4505-8FF6-4DDBFC0FB789}" type="datetimeFigureOut">
              <a:rPr lang="pt-BR" smtClean="0"/>
              <a:pPr/>
              <a:t>18/08/2020</a:t>
            </a:fld>
            <a:endParaRPr lang="pt-BR"/>
          </a:p>
        </p:txBody>
      </p:sp>
      <p:sp>
        <p:nvSpPr>
          <p:cNvPr id="4" name="Espaço Reservado para Rodapé 3"/>
          <p:cNvSpPr>
            <a:spLocks noGrp="1"/>
          </p:cNvSpPr>
          <p:nvPr>
            <p:ph type="ftr" sz="quarter" idx="11"/>
          </p:nvPr>
        </p:nvSpPr>
        <p:spPr>
          <a:xfrm>
            <a:off x="5257800" y="612648"/>
            <a:ext cx="1325880" cy="457200"/>
          </a:xfrm>
        </p:spPr>
        <p:txBody>
          <a:bodyPr/>
          <a:lstStyle/>
          <a:p>
            <a:endParaRPr lang="pt-BR"/>
          </a:p>
        </p:txBody>
      </p:sp>
      <p:sp>
        <p:nvSpPr>
          <p:cNvPr id="5" name="Espaço Reservado para Número de Slide 4"/>
          <p:cNvSpPr>
            <a:spLocks noGrp="1"/>
          </p:cNvSpPr>
          <p:nvPr>
            <p:ph type="sldNum" sz="quarter" idx="12"/>
          </p:nvPr>
        </p:nvSpPr>
        <p:spPr>
          <a:xfrm>
            <a:off x="8174736" y="2272"/>
            <a:ext cx="762000" cy="365760"/>
          </a:xfrm>
        </p:spPr>
        <p:txBody>
          <a:bodyPr/>
          <a:lstStyle/>
          <a:p>
            <a:fld id="{042D15EF-D75C-4AAC-97EB-8885F34B81A9}"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285D9AF-EB35-4505-8FF6-4DDBFC0FB789}" type="datetimeFigureOut">
              <a:rPr lang="pt-BR" smtClean="0"/>
              <a:pPr/>
              <a:t>18/08/2020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42D15EF-D75C-4AAC-97EB-8885F34B81A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5285D9AF-EB35-4505-8FF6-4DDBFC0FB789}" type="datetimeFigureOut">
              <a:rPr lang="pt-BR" smtClean="0"/>
              <a:pPr/>
              <a:t>18/08/2020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42D15EF-D75C-4AAC-97EB-8885F34B81A9}"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5285D9AF-EB35-4505-8FF6-4DDBFC0FB789}" type="datetimeFigureOut">
              <a:rPr lang="pt-BR" smtClean="0"/>
              <a:pPr/>
              <a:t>18/08/2020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42D15EF-D75C-4AAC-97EB-8885F34B81A9}"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tângu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tângul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tângul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tângul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tângulo de cantos arredondado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tângulo de cantos arredondado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tângul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tângu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tângu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tângu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tângul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tângul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ço Reservado para Título 21"/>
          <p:cNvSpPr>
            <a:spLocks noGrp="1"/>
          </p:cNvSpPr>
          <p:nvPr>
            <p:ph type="title"/>
          </p:nvPr>
        </p:nvSpPr>
        <p:spPr>
          <a:xfrm>
            <a:off x="457200" y="1143000"/>
            <a:ext cx="8229600" cy="1066800"/>
          </a:xfrm>
          <a:prstGeom prst="rect">
            <a:avLst/>
          </a:prstGeom>
        </p:spPr>
        <p:txBody>
          <a:bodyPr vert="horz" anchor="ctr">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285D9AF-EB35-4505-8FF6-4DDBFC0FB789}" type="datetimeFigureOut">
              <a:rPr lang="pt-BR" smtClean="0"/>
              <a:pPr/>
              <a:t>18/08/2020</a:t>
            </a:fld>
            <a:endParaRPr lang="pt-BR"/>
          </a:p>
        </p:txBody>
      </p:sp>
      <p:sp>
        <p:nvSpPr>
          <p:cNvPr id="3" name="Espaço Reservado para Rodapé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t-BR"/>
          </a:p>
        </p:txBody>
      </p:sp>
      <p:sp>
        <p:nvSpPr>
          <p:cNvPr id="23" name="Espaço Reservado para Número de Slid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42D15EF-D75C-4AAC-97EB-8885F34B81A9}"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pt.wikipedia.org/wiki/Rio_Estrim%C3%A3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editoraunesp.com.br/catalogo/9788539307975,ensaio-sobre-a-historia-da-sociedade-civil"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2657"/>
            <a:ext cx="7772400" cy="2520280"/>
          </a:xfrm>
        </p:spPr>
        <p:txBody>
          <a:bodyPr>
            <a:normAutofit fontScale="90000"/>
          </a:bodyPr>
          <a:lstStyle/>
          <a:p>
            <a:pPr algn="ct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smtClean="0"/>
              <a:t/>
            </a:r>
            <a:br>
              <a:rPr lang="pt-BR" dirty="0" smtClean="0"/>
            </a:br>
            <a:r>
              <a:rPr lang="pt-BR" dirty="0" smtClean="0"/>
              <a:t>Sociologia </a:t>
            </a:r>
            <a:r>
              <a:rPr lang="pt-BR" dirty="0"/>
              <a:t>e Sociedade</a:t>
            </a:r>
            <a:br>
              <a:rPr lang="pt-BR" dirty="0"/>
            </a:br>
            <a:r>
              <a:rPr lang="pt-BR" dirty="0"/>
              <a:t/>
            </a:r>
            <a:br>
              <a:rPr lang="pt-BR" dirty="0"/>
            </a:br>
            <a:endParaRPr lang="pt-BR" dirty="0"/>
          </a:p>
        </p:txBody>
      </p:sp>
      <p:sp>
        <p:nvSpPr>
          <p:cNvPr id="3" name="Subtítulo 2"/>
          <p:cNvSpPr>
            <a:spLocks noGrp="1"/>
          </p:cNvSpPr>
          <p:nvPr>
            <p:ph type="subTitle" idx="1"/>
          </p:nvPr>
        </p:nvSpPr>
        <p:spPr>
          <a:xfrm>
            <a:off x="457200" y="3899938"/>
            <a:ext cx="8219256" cy="1752600"/>
          </a:xfrm>
        </p:spPr>
        <p:txBody>
          <a:bodyPr>
            <a:normAutofit/>
          </a:bodyPr>
          <a:lstStyle/>
          <a:p>
            <a:r>
              <a:rPr lang="pt-BR" sz="4000" b="1" dirty="0" smtClean="0"/>
              <a:t>- A Sociologia definida como Ciência da Sociedade</a:t>
            </a:r>
            <a:endParaRPr lang="pt-BR"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sociologia nasce na Europa.</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Europa (Itália, Inglaterra, Alemanha e França)</a:t>
            </a:r>
          </a:p>
          <a:p>
            <a:pPr>
              <a:buNone/>
            </a:pPr>
            <a:endParaRPr lang="pt-BR" dirty="0" smtClean="0"/>
          </a:p>
          <a:p>
            <a:pPr>
              <a:buNone/>
            </a:pPr>
            <a:r>
              <a:rPr lang="pt-BR" dirty="0" smtClean="0"/>
              <a:t>O que motivou seu surgimento?</a:t>
            </a:r>
          </a:p>
          <a:p>
            <a:r>
              <a:rPr lang="pt-BR" dirty="0" smtClean="0"/>
              <a:t>Foram as mudanças ocorridas com a expansão comercial e marítima na sociedade </a:t>
            </a:r>
            <a:r>
              <a:rPr lang="pt-BR" dirty="0" err="1" smtClean="0"/>
              <a:t>europeia</a:t>
            </a:r>
            <a:r>
              <a:rPr lang="pt-BR" dirty="0" smtClean="0"/>
              <a:t>.</a:t>
            </a:r>
            <a:endParaRPr lang="pt-BR" dirty="0"/>
          </a:p>
          <a:p>
            <a:pPr>
              <a:buNone/>
            </a:pPr>
            <a:endParaRPr lang="pt-BR" dirty="0" smtClean="0"/>
          </a:p>
          <a:p>
            <a:pPr>
              <a:buNone/>
            </a:pPr>
            <a:r>
              <a:rPr lang="pt-BR" dirty="0" smtClean="0"/>
              <a:t>O que tinha antes na Europa?</a:t>
            </a:r>
          </a:p>
          <a:p>
            <a:pPr>
              <a:buNone/>
            </a:pPr>
            <a:r>
              <a:rPr lang="pt-BR" dirty="0" smtClean="0"/>
              <a:t>- Sociedade fechada: Sociedade feudal, </a:t>
            </a:r>
            <a:r>
              <a:rPr lang="pt-BR" dirty="0" err="1" smtClean="0"/>
              <a:t>estamental</a:t>
            </a:r>
            <a:r>
              <a:rPr lang="pt-BR" dirty="0" smtClean="0"/>
              <a:t>, teocêntrica; agrária – sistema de cultivo da terra.</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sociologia nasce na Europa.</a:t>
            </a:r>
          </a:p>
        </p:txBody>
      </p:sp>
      <p:pic>
        <p:nvPicPr>
          <p:cNvPr id="1026" name="Picture 2" descr="Mapa de Europ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2564904"/>
            <a:ext cx="5184575"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0901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A vida na Europa</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latin typeface="Verdana" pitchFamily="34" charset="0"/>
                <a:ea typeface="Verdana" pitchFamily="34" charset="0"/>
                <a:cs typeface="Verdana" pitchFamily="34" charset="0"/>
              </a:rPr>
              <a:t>Na Europa havia uma atividade secundária, pouco significativa chamada de </a:t>
            </a:r>
            <a:r>
              <a:rPr lang="pt-BR" b="1" dirty="0" smtClean="0">
                <a:latin typeface="Verdana" pitchFamily="34" charset="0"/>
                <a:ea typeface="Verdana" pitchFamily="34" charset="0"/>
                <a:cs typeface="Verdana" pitchFamily="34" charset="0"/>
              </a:rPr>
              <a:t>comércio</a:t>
            </a:r>
            <a:r>
              <a:rPr lang="pt-BR" dirty="0" smtClean="0">
                <a:latin typeface="Verdana" pitchFamily="34" charset="0"/>
                <a:ea typeface="Verdana" pitchFamily="34" charset="0"/>
                <a:cs typeface="Verdana" pitchFamily="34" charset="0"/>
              </a:rPr>
              <a:t> entre os povos.</a:t>
            </a:r>
          </a:p>
          <a:p>
            <a:r>
              <a:rPr lang="pt-BR" dirty="0" smtClean="0">
                <a:latin typeface="Verdana" pitchFamily="34" charset="0"/>
                <a:ea typeface="Verdana" pitchFamily="34" charset="0"/>
                <a:cs typeface="Verdana" pitchFamily="34" charset="0"/>
              </a:rPr>
              <a:t>Havia uma intensa </a:t>
            </a:r>
            <a:r>
              <a:rPr lang="pt-BR" b="1" dirty="0" smtClean="0">
                <a:latin typeface="Verdana" pitchFamily="34" charset="0"/>
                <a:ea typeface="Verdana" pitchFamily="34" charset="0"/>
                <a:cs typeface="Verdana" pitchFamily="34" charset="0"/>
              </a:rPr>
              <a:t>guerra de conquista</a:t>
            </a:r>
            <a:r>
              <a:rPr lang="pt-BR" dirty="0" smtClean="0">
                <a:latin typeface="Verdana" pitchFamily="34" charset="0"/>
                <a:ea typeface="Verdana" pitchFamily="34" charset="0"/>
                <a:cs typeface="Verdana" pitchFamily="34" charset="0"/>
              </a:rPr>
              <a:t> por território, que levava a um esgotamento de espaço, de alimentação.</a:t>
            </a:r>
          </a:p>
          <a:p>
            <a:r>
              <a:rPr lang="pt-BR" dirty="0" smtClean="0">
                <a:latin typeface="Verdana" pitchFamily="34" charset="0"/>
                <a:ea typeface="Verdana" pitchFamily="34" charset="0"/>
                <a:cs typeface="Verdana" pitchFamily="34" charset="0"/>
              </a:rPr>
              <a:t>Começou a aumentar o número de pessoas.</a:t>
            </a:r>
          </a:p>
          <a:p>
            <a:pPr>
              <a:buNone/>
            </a:pPr>
            <a:r>
              <a:rPr lang="pt-BR" dirty="0" smtClean="0">
                <a:latin typeface="Verdana" pitchFamily="34" charset="0"/>
                <a:ea typeface="Verdana" pitchFamily="34" charset="0"/>
                <a:cs typeface="Verdana" pitchFamily="34" charset="0"/>
              </a:rPr>
              <a:t>Isso exigiu novos comportamentos , e um deles foi  procurar outros espaços/lugares. </a:t>
            </a:r>
            <a:endParaRPr lang="pt-BR" dirty="0">
              <a:latin typeface="Verdana" pitchFamily="34" charset="0"/>
              <a:ea typeface="Verdana" pitchFamily="34" charset="0"/>
              <a:cs typeface="Verdan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Expansão comercial:</a:t>
            </a:r>
            <a:endParaRPr lang="pt-BR" dirty="0"/>
          </a:p>
        </p:txBody>
      </p:sp>
      <p:sp>
        <p:nvSpPr>
          <p:cNvPr id="3" name="Espaço Reservado para Conteúdo 2"/>
          <p:cNvSpPr>
            <a:spLocks noGrp="1"/>
          </p:cNvSpPr>
          <p:nvPr>
            <p:ph idx="1"/>
          </p:nvPr>
        </p:nvSpPr>
        <p:spPr/>
        <p:txBody>
          <a:bodyPr>
            <a:noAutofit/>
          </a:bodyPr>
          <a:lstStyle/>
          <a:p>
            <a:r>
              <a:rPr lang="pt-BR" dirty="0" smtClean="0">
                <a:latin typeface="Verdana" pitchFamily="34" charset="0"/>
                <a:ea typeface="Verdana" pitchFamily="34" charset="0"/>
                <a:cs typeface="Verdana" pitchFamily="34" charset="0"/>
              </a:rPr>
              <a:t>A humanidade fazia contatos entre si.</a:t>
            </a:r>
          </a:p>
          <a:p>
            <a:r>
              <a:rPr lang="pt-BR" dirty="0" smtClean="0">
                <a:latin typeface="Verdana" pitchFamily="34" charset="0"/>
                <a:ea typeface="Verdana" pitchFamily="34" charset="0"/>
                <a:cs typeface="Verdana" pitchFamily="34" charset="0"/>
              </a:rPr>
              <a:t>A Antiguidade registra outros povos fora da Europa: Os gregos, os egípcios, os fenícios. Esses eram povos navegadores e tinham conhecimentos sobre vários aspectos da realidade. Desde o século V, antes de Cristo , principalmente os gregos criaram outra forma de pensar  a filosofia, a astronomia, a matemática.</a:t>
            </a:r>
            <a:endParaRPr lang="pt-BR" dirty="0">
              <a:latin typeface="Verdana" pitchFamily="34" charset="0"/>
              <a:ea typeface="Verdana" pitchFamily="34" charset="0"/>
              <a:cs typeface="Verdan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 Precursores da Sociologia</a:t>
            </a:r>
            <a:endParaRPr lang="pt-BR" dirty="0"/>
          </a:p>
        </p:txBody>
      </p:sp>
      <p:sp>
        <p:nvSpPr>
          <p:cNvPr id="3" name="Espaço Reservado para Conteúdo 2"/>
          <p:cNvSpPr>
            <a:spLocks noGrp="1"/>
          </p:cNvSpPr>
          <p:nvPr>
            <p:ph idx="1"/>
          </p:nvPr>
        </p:nvSpPr>
        <p:spPr>
          <a:xfrm>
            <a:off x="457200" y="2060848"/>
            <a:ext cx="8229600" cy="4513688"/>
          </a:xfrm>
        </p:spPr>
        <p:txBody>
          <a:bodyPr>
            <a:normAutofit fontScale="70000" lnSpcReduction="20000"/>
          </a:bodyPr>
          <a:lstStyle/>
          <a:p>
            <a:pPr>
              <a:buNone/>
            </a:pPr>
            <a:r>
              <a:rPr lang="pt-BR" dirty="0" smtClean="0"/>
              <a:t>Grécia:</a:t>
            </a:r>
          </a:p>
          <a:p>
            <a:pPr>
              <a:buNone/>
            </a:pPr>
            <a:r>
              <a:rPr lang="pt-BR" b="1" dirty="0" smtClean="0"/>
              <a:t>     Atenas</a:t>
            </a:r>
            <a:r>
              <a:rPr lang="pt-BR" dirty="0"/>
              <a:t> alcançou seu auge durante o </a:t>
            </a:r>
            <a:r>
              <a:rPr lang="pt-BR" dirty="0" smtClean="0"/>
              <a:t>período c</a:t>
            </a:r>
            <a:r>
              <a:rPr lang="pt-BR" sz="3100" dirty="0" smtClean="0"/>
              <a:t>lássico</a:t>
            </a:r>
            <a:r>
              <a:rPr lang="pt-BR" sz="3100" dirty="0"/>
              <a:t> da </a:t>
            </a:r>
            <a:r>
              <a:rPr lang="pt-BR" sz="3100" dirty="0" smtClean="0"/>
              <a:t>Grécia Antiga </a:t>
            </a:r>
            <a:r>
              <a:rPr lang="pt-BR" sz="3100" dirty="0"/>
              <a:t>(508–322 a.C.) quando era o principal centro urbano da importante </a:t>
            </a:r>
            <a:r>
              <a:rPr lang="pt-BR" sz="3100" dirty="0" err="1"/>
              <a:t>pólis</a:t>
            </a:r>
            <a:r>
              <a:rPr lang="pt-BR" sz="3100" dirty="0"/>
              <a:t> (Cidade - Estado) de mesmo nome, localizado em Ática, na Grécia. A cidade tem sido continuamente habitada há cerca de 4000 anos e tornou-se a principal cidade grega da época, sendo a líder da Liga de </a:t>
            </a:r>
            <a:r>
              <a:rPr lang="pt-BR" sz="3100" dirty="0" err="1"/>
              <a:t>Delos</a:t>
            </a:r>
            <a:r>
              <a:rPr lang="pt-BR" sz="3100" dirty="0"/>
              <a:t> durante a Guerra do Peloponeso contra Esparta e a Liga do Peloponeso.</a:t>
            </a:r>
          </a:p>
          <a:p>
            <a:r>
              <a:rPr lang="pt-BR" sz="3100" dirty="0" smtClean="0"/>
              <a:t>Platão (465 -395 a.C). Obra: </a:t>
            </a:r>
            <a:r>
              <a:rPr lang="pt-BR" sz="3100" dirty="0" smtClean="0">
                <a:solidFill>
                  <a:srgbClr val="FF0000"/>
                </a:solidFill>
              </a:rPr>
              <a:t>A República</a:t>
            </a:r>
            <a:r>
              <a:rPr lang="pt-BR" sz="3100" dirty="0" smtClean="0"/>
              <a:t> – trata das leis e do Governante. Explanações sobre a organização da vida social.</a:t>
            </a:r>
          </a:p>
          <a:p>
            <a:r>
              <a:rPr lang="pt-BR" sz="3100" dirty="0" smtClean="0"/>
              <a:t>As influências </a:t>
            </a:r>
            <a:r>
              <a:rPr lang="pt-BR" sz="3100" dirty="0"/>
              <a:t>filosóficas mais decisivas tenham sido da mesma linha de Sócrates, </a:t>
            </a:r>
            <a:r>
              <a:rPr lang="pt-BR" sz="3100" dirty="0" smtClean="0"/>
              <a:t>e do  </a:t>
            </a:r>
            <a:r>
              <a:rPr lang="pt-BR" sz="3100" dirty="0" err="1" smtClean="0"/>
              <a:t>pré</a:t>
            </a:r>
            <a:r>
              <a:rPr lang="pt-BR" sz="3100" dirty="0" smtClean="0"/>
              <a:t>- socrático  Pitágoras, </a:t>
            </a:r>
            <a:r>
              <a:rPr lang="pt-BR" sz="3100" dirty="0"/>
              <a:t> </a:t>
            </a:r>
            <a:r>
              <a:rPr lang="pt-BR" sz="3100" dirty="0" smtClean="0"/>
              <a:t>Heráclito</a:t>
            </a:r>
            <a:r>
              <a:rPr lang="pt-BR" sz="3100" dirty="0"/>
              <a:t> e </a:t>
            </a:r>
            <a:r>
              <a:rPr lang="pt-BR" sz="3100" dirty="0" smtClean="0"/>
              <a:t>Parmênides.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Precursores da Sociologia</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a:t> </a:t>
            </a:r>
            <a:r>
              <a:rPr lang="pt-BR" dirty="0" smtClean="0"/>
              <a:t>Aristóteles  nasceu em </a:t>
            </a:r>
            <a:r>
              <a:rPr lang="pt-BR" dirty="0" err="1" smtClean="0"/>
              <a:t>Estagira</a:t>
            </a:r>
            <a:r>
              <a:rPr lang="pt-BR" dirty="0" smtClean="0"/>
              <a:t> (</a:t>
            </a:r>
            <a:r>
              <a:rPr lang="pt-BR" dirty="0"/>
              <a:t>384 – 322 a. C</a:t>
            </a:r>
            <a:r>
              <a:rPr lang="pt-BR" dirty="0" smtClean="0"/>
              <a:t>). É </a:t>
            </a:r>
            <a:r>
              <a:rPr lang="pt-BR" dirty="0"/>
              <a:t>uma antiga cidade da </a:t>
            </a:r>
            <a:r>
              <a:rPr lang="pt-BR" dirty="0" smtClean="0"/>
              <a:t>Macedônia, </a:t>
            </a:r>
            <a:r>
              <a:rPr lang="pt-BR" dirty="0"/>
              <a:t>situada hoje na </a:t>
            </a:r>
            <a:r>
              <a:rPr lang="pt-BR" dirty="0" smtClean="0"/>
              <a:t>Grécia, </a:t>
            </a:r>
            <a:r>
              <a:rPr lang="pt-BR" dirty="0"/>
              <a:t>na região da </a:t>
            </a:r>
            <a:r>
              <a:rPr lang="pt-BR" dirty="0" err="1" smtClean="0"/>
              <a:t>Calcídica</a:t>
            </a:r>
            <a:r>
              <a:rPr lang="pt-BR" dirty="0" smtClean="0"/>
              <a:t>, </a:t>
            </a:r>
            <a:r>
              <a:rPr lang="pt-BR" dirty="0"/>
              <a:t>no golfo do </a:t>
            </a:r>
            <a:r>
              <a:rPr lang="pt-BR" dirty="0" smtClean="0"/>
              <a:t>rio</a:t>
            </a:r>
            <a:r>
              <a:rPr lang="pt-BR" dirty="0" smtClean="0">
                <a:hlinkClick r:id="rId2" tooltip="Rio Estrimão"/>
              </a:rPr>
              <a:t> </a:t>
            </a:r>
            <a:r>
              <a:rPr lang="pt-BR" dirty="0" err="1" smtClean="0"/>
              <a:t>Estrimão</a:t>
            </a:r>
            <a:r>
              <a:rPr lang="pt-BR" dirty="0" smtClean="0"/>
              <a:t>. </a:t>
            </a:r>
            <a:r>
              <a:rPr lang="pt-BR" dirty="0"/>
              <a:t>A cidade é particularmente conhecida por ser o local de </a:t>
            </a:r>
            <a:r>
              <a:rPr lang="pt-BR" dirty="0" smtClean="0"/>
              <a:t>seu nascimento  e, </a:t>
            </a:r>
            <a:r>
              <a:rPr lang="pt-BR" dirty="0"/>
              <a:t>por essa razão, é muitas vezes referido como "o </a:t>
            </a:r>
            <a:r>
              <a:rPr lang="pt-BR" dirty="0" err="1"/>
              <a:t>Estagirita</a:t>
            </a:r>
            <a:r>
              <a:rPr lang="pt-BR" dirty="0"/>
              <a:t>".</a:t>
            </a:r>
          </a:p>
          <a:p>
            <a:r>
              <a:rPr lang="pt-BR" dirty="0" smtClean="0"/>
              <a:t>Obra: </a:t>
            </a:r>
            <a:r>
              <a:rPr lang="pt-BR" dirty="0" smtClean="0">
                <a:solidFill>
                  <a:srgbClr val="FF0000"/>
                </a:solidFill>
              </a:rPr>
              <a:t>A </a:t>
            </a:r>
            <a:r>
              <a:rPr lang="pt-BR" dirty="0">
                <a:solidFill>
                  <a:srgbClr val="FF0000"/>
                </a:solidFill>
              </a:rPr>
              <a:t>política</a:t>
            </a:r>
            <a:r>
              <a:rPr lang="pt-BR" dirty="0"/>
              <a:t> – estudo de 150 constituições políticas das cidades gregas e outras. Examina nessa obra as diferentes  formas de mudança e a passagem de uma economia natural para uma economia mercantilista.</a:t>
            </a:r>
          </a:p>
          <a:p>
            <a:endParaRPr lang="pt-BR" dirty="0"/>
          </a:p>
        </p:txBody>
      </p:sp>
    </p:spTree>
    <p:extLst>
      <p:ext uri="{BB962C8B-B14F-4D97-AF65-F5344CB8AC3E}">
        <p14:creationId xmlns:p14="http://schemas.microsoft.com/office/powerpoint/2010/main" val="2380706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Precursores da </a:t>
            </a:r>
            <a:r>
              <a:rPr lang="pt-BR" dirty="0" smtClean="0"/>
              <a:t>Sociologia na Grécia</a:t>
            </a:r>
            <a:endParaRPr lang="pt-BR" dirty="0"/>
          </a:p>
        </p:txBody>
      </p:sp>
      <p:pic>
        <p:nvPicPr>
          <p:cNvPr id="5" name="Picture 2" descr="Resultado de imagem para mapa da grecia antiga">
            <a:extLst>
              <a:ext uri="{FF2B5EF4-FFF2-40B4-BE49-F238E27FC236}">
                <a16:creationId xmlns:a16="http://schemas.microsoft.com/office/drawing/2014/main" xmlns="" id="{243CECC3-2447-487D-9ED7-2A0A584291A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2209800"/>
            <a:ext cx="7200800" cy="4315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515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Europa = Idade Média - </a:t>
            </a:r>
            <a:r>
              <a:rPr lang="pt-BR" dirty="0"/>
              <a:t>Feudalismo</a:t>
            </a:r>
          </a:p>
        </p:txBody>
      </p:sp>
      <p:sp>
        <p:nvSpPr>
          <p:cNvPr id="3" name="Espaço Reservado para Conteúdo 2"/>
          <p:cNvSpPr>
            <a:spLocks noGrp="1"/>
          </p:cNvSpPr>
          <p:nvPr>
            <p:ph idx="1"/>
          </p:nvPr>
        </p:nvSpPr>
        <p:spPr/>
        <p:txBody>
          <a:bodyPr/>
          <a:lstStyle/>
          <a:p>
            <a:pPr marL="109728" indent="0">
              <a:buNone/>
            </a:pPr>
            <a:r>
              <a:rPr lang="pt-BR" dirty="0" smtClean="0"/>
              <a:t>No </a:t>
            </a:r>
            <a:r>
              <a:rPr lang="pt-BR" dirty="0"/>
              <a:t>topo da sociedade feudal encontramos os </a:t>
            </a:r>
            <a:r>
              <a:rPr lang="pt-BR" dirty="0">
                <a:solidFill>
                  <a:srgbClr val="FF0000"/>
                </a:solidFill>
              </a:rPr>
              <a:t>senhores feudais</a:t>
            </a:r>
            <a:r>
              <a:rPr lang="pt-BR" dirty="0"/>
              <a:t>, a camada dominante, e na sua base, os </a:t>
            </a:r>
            <a:r>
              <a:rPr lang="pt-BR" dirty="0">
                <a:solidFill>
                  <a:srgbClr val="FF0000"/>
                </a:solidFill>
              </a:rPr>
              <a:t>servos</a:t>
            </a:r>
            <a:r>
              <a:rPr lang="pt-BR" dirty="0"/>
              <a:t>, a camada produtiva</a:t>
            </a:r>
            <a:r>
              <a:rPr lang="pt-BR" dirty="0" smtClean="0"/>
              <a:t>.</a:t>
            </a:r>
          </a:p>
          <a:p>
            <a:pPr marL="109728" indent="0">
              <a:buNone/>
            </a:pPr>
            <a:r>
              <a:rPr lang="pt-BR" dirty="0" smtClean="0"/>
              <a:t>O </a:t>
            </a:r>
            <a:r>
              <a:rPr lang="pt-BR" dirty="0"/>
              <a:t>senhor feudal ou </a:t>
            </a:r>
            <a:r>
              <a:rPr lang="pt-BR" dirty="0" err="1" smtClean="0"/>
              <a:t>susserano</a:t>
            </a:r>
            <a:r>
              <a:rPr lang="pt-BR" dirty="0" smtClean="0"/>
              <a:t> </a:t>
            </a:r>
            <a:r>
              <a:rPr lang="pt-BR" dirty="0"/>
              <a:t>(rei, nobre ou alto clero) tinha a </a:t>
            </a:r>
            <a:r>
              <a:rPr lang="pt-BR" dirty="0">
                <a:solidFill>
                  <a:srgbClr val="FF0000"/>
                </a:solidFill>
              </a:rPr>
              <a:t>posse legal da terra</a:t>
            </a:r>
            <a:r>
              <a:rPr lang="pt-BR" dirty="0"/>
              <a:t>. ... Os servos (camponeses) formavam a maioria da população do feudo.</a:t>
            </a:r>
          </a:p>
        </p:txBody>
      </p:sp>
    </p:spTree>
    <p:extLst>
      <p:ext uri="{BB962C8B-B14F-4D97-AF65-F5344CB8AC3E}">
        <p14:creationId xmlns:p14="http://schemas.microsoft.com/office/powerpoint/2010/main" val="3876439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Rota comercial do Mediterrâneo</a:t>
            </a:r>
            <a:endParaRPr lang="pt-BR" dirty="0"/>
          </a:p>
        </p:txBody>
      </p:sp>
      <p:pic>
        <p:nvPicPr>
          <p:cNvPr id="3074" name="Picture 2" descr="Resultado de imagem para rotas comerciais idade medi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2420888"/>
            <a:ext cx="7056784"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9204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Rotas Comerciais</a:t>
            </a:r>
            <a:endParaRPr lang="pt-BR" dirty="0"/>
          </a:p>
        </p:txBody>
      </p:sp>
      <p:sp>
        <p:nvSpPr>
          <p:cNvPr id="5" name="Espaço Reservado para Texto 4"/>
          <p:cNvSpPr>
            <a:spLocks noGrp="1"/>
          </p:cNvSpPr>
          <p:nvPr>
            <p:ph type="body" idx="1"/>
          </p:nvPr>
        </p:nvSpPr>
        <p:spPr>
          <a:xfrm>
            <a:off x="381000" y="2244970"/>
            <a:ext cx="4041648" cy="751982"/>
          </a:xfrm>
        </p:spPr>
        <p:txBody>
          <a:bodyPr/>
          <a:lstStyle/>
          <a:p>
            <a:r>
              <a:rPr lang="pt-BR" sz="1800" dirty="0" smtClean="0"/>
              <a:t>Rota Comercial na Baixa Idade Média – Séc. XI ao Séc. XVI</a:t>
            </a:r>
            <a:endParaRPr lang="pt-BR" sz="1800" dirty="0"/>
          </a:p>
        </p:txBody>
      </p:sp>
      <p:sp>
        <p:nvSpPr>
          <p:cNvPr id="7" name="Espaço Reservado para Texto 6"/>
          <p:cNvSpPr>
            <a:spLocks noGrp="1"/>
          </p:cNvSpPr>
          <p:nvPr>
            <p:ph type="body" sz="half" idx="3"/>
          </p:nvPr>
        </p:nvSpPr>
        <p:spPr/>
        <p:txBody>
          <a:bodyPr/>
          <a:lstStyle/>
          <a:p>
            <a:r>
              <a:rPr lang="pt-BR" dirty="0" smtClean="0"/>
              <a:t>Rota Entre Europa e Oriente.</a:t>
            </a:r>
            <a:endParaRPr lang="pt-BR" dirty="0"/>
          </a:p>
        </p:txBody>
      </p:sp>
      <p:pic>
        <p:nvPicPr>
          <p:cNvPr id="1026" name="Picture 2" descr="http://3.bp.blogspot.com/-bdNwDq4ZtZ8/TiCqWRZPdKI/AAAAAAAAAqE/fC28SmH0kxo/s1600/1.JPG"/>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4718050" y="3212976"/>
            <a:ext cx="4041775" cy="338174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sultado de imagem para rotas comerciais idade media"/>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bwMode="auto">
          <a:xfrm>
            <a:off x="381000" y="3212976"/>
            <a:ext cx="4041775"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654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Sociologia</a:t>
            </a:r>
            <a:endParaRPr lang="pt-BR" dirty="0"/>
          </a:p>
        </p:txBody>
      </p:sp>
      <p:sp>
        <p:nvSpPr>
          <p:cNvPr id="3" name="Espaço Reservado para Conteúdo 2"/>
          <p:cNvSpPr>
            <a:spLocks noGrp="1"/>
          </p:cNvSpPr>
          <p:nvPr>
            <p:ph idx="1"/>
          </p:nvPr>
        </p:nvSpPr>
        <p:spPr>
          <a:xfrm>
            <a:off x="457200" y="1988840"/>
            <a:ext cx="8229600" cy="4585696"/>
          </a:xfrm>
        </p:spPr>
        <p:txBody>
          <a:bodyPr>
            <a:noAutofit/>
          </a:bodyPr>
          <a:lstStyle/>
          <a:p>
            <a:r>
              <a:rPr lang="pt-BR" sz="3200" dirty="0" smtClean="0"/>
              <a:t>Século XIX – foi criada ou reconhecida como </a:t>
            </a:r>
            <a:r>
              <a:rPr lang="pt-BR" sz="3200" dirty="0" smtClean="0">
                <a:solidFill>
                  <a:srgbClr val="FF0000"/>
                </a:solidFill>
              </a:rPr>
              <a:t>campo de conhecimento explorável</a:t>
            </a:r>
            <a:r>
              <a:rPr lang="pt-BR" sz="3200" dirty="0" smtClean="0"/>
              <a:t> pelo </a:t>
            </a:r>
            <a:r>
              <a:rPr lang="pt-BR" sz="3200" dirty="0" smtClean="0">
                <a:solidFill>
                  <a:srgbClr val="FF0000"/>
                </a:solidFill>
              </a:rPr>
              <a:t>procedimento científico</a:t>
            </a:r>
            <a:r>
              <a:rPr lang="pt-BR" sz="3200" dirty="0" smtClean="0"/>
              <a:t>, até a atualidade, inúmeros estudos se desenvolveram.</a:t>
            </a:r>
          </a:p>
          <a:p>
            <a:r>
              <a:rPr lang="pt-BR" sz="3200" dirty="0" smtClean="0"/>
              <a:t>Sociologia é uma ciência social de </a:t>
            </a:r>
            <a:r>
              <a:rPr lang="pt-BR" sz="3200" dirty="0" smtClean="0">
                <a:solidFill>
                  <a:srgbClr val="FF0000"/>
                </a:solidFill>
              </a:rPr>
              <a:t>natureza empírica</a:t>
            </a:r>
            <a:r>
              <a:rPr lang="pt-BR" sz="3200" dirty="0" smtClean="0"/>
              <a:t>, porque trata dos </a:t>
            </a:r>
            <a:r>
              <a:rPr lang="pt-BR" sz="3200" dirty="0" smtClean="0">
                <a:solidFill>
                  <a:srgbClr val="FF0000"/>
                </a:solidFill>
              </a:rPr>
              <a:t>fatos e fenômenos sociais</a:t>
            </a:r>
            <a:r>
              <a:rPr lang="pt-BR" sz="3200" dirty="0" smtClean="0"/>
              <a:t> como realidades sociais. </a:t>
            </a:r>
            <a:endParaRPr lang="pt-BR"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lstStyle/>
          <a:p>
            <a:r>
              <a:rPr lang="pt-BR" dirty="0" smtClean="0"/>
              <a:t>Dinâmica social dos feudos</a:t>
            </a:r>
            <a:endParaRPr lang="pt-BR" dirty="0"/>
          </a:p>
        </p:txBody>
      </p:sp>
      <p:sp>
        <p:nvSpPr>
          <p:cNvPr id="8" name="Espaço Reservado para Conteúdo 7"/>
          <p:cNvSpPr>
            <a:spLocks noGrp="1"/>
          </p:cNvSpPr>
          <p:nvPr>
            <p:ph idx="1"/>
          </p:nvPr>
        </p:nvSpPr>
        <p:spPr/>
        <p:txBody>
          <a:bodyPr>
            <a:normAutofit/>
          </a:bodyPr>
          <a:lstStyle/>
          <a:p>
            <a:r>
              <a:rPr lang="pt-BR" dirty="0"/>
              <a:t>O clero tinha grande importância no interior dos feudos nessa época. Sendo a única classe letrada do período, a Igreja tinha grande influência nos costumes e formas de agir do mundo medieval. Os clérigos eram divididos entre alto e baixo clero. O primeiro era composto por bispos, abades e cônegos que influenciavam fortemente as decisões políticas dos reis e senhores feudais. </a:t>
            </a:r>
          </a:p>
        </p:txBody>
      </p:sp>
    </p:spTree>
    <p:extLst>
      <p:ext uri="{BB962C8B-B14F-4D97-AF65-F5344CB8AC3E}">
        <p14:creationId xmlns:p14="http://schemas.microsoft.com/office/powerpoint/2010/main" val="270797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Dinâmica social dos feudos</a:t>
            </a:r>
          </a:p>
        </p:txBody>
      </p:sp>
      <p:sp>
        <p:nvSpPr>
          <p:cNvPr id="3" name="Espaço Reservado para Conteúdo 2"/>
          <p:cNvSpPr>
            <a:spLocks noGrp="1"/>
          </p:cNvSpPr>
          <p:nvPr>
            <p:ph idx="1"/>
          </p:nvPr>
        </p:nvSpPr>
        <p:spPr/>
        <p:txBody>
          <a:bodyPr/>
          <a:lstStyle/>
          <a:p>
            <a:r>
              <a:rPr lang="pt-BR" dirty="0"/>
              <a:t>O baixo clero era composto por padres e monges que cuidavam diretamente da vivência religiosa das populações feudais ou viviam enclausurados em mosteiros.</a:t>
            </a:r>
            <a:endParaRPr lang="pt-BR" dirty="0" smtClean="0"/>
          </a:p>
          <a:p>
            <a:r>
              <a:rPr lang="pt-BR" dirty="0" smtClean="0"/>
              <a:t>O </a:t>
            </a:r>
            <a:r>
              <a:rPr lang="pt-BR" dirty="0"/>
              <a:t>clero tinha grande importância no interior dos feudos nessa época. Sendo a única classe letrada do período, a Igreja tinha grande influência nos costumes e formas de agir do mundo medieval.</a:t>
            </a:r>
          </a:p>
        </p:txBody>
      </p:sp>
    </p:spTree>
    <p:extLst>
      <p:ext uri="{BB962C8B-B14F-4D97-AF65-F5344CB8AC3E}">
        <p14:creationId xmlns:p14="http://schemas.microsoft.com/office/powerpoint/2010/main" val="2376895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Dinâmica social dos feudos</a:t>
            </a:r>
          </a:p>
        </p:txBody>
      </p:sp>
      <p:sp>
        <p:nvSpPr>
          <p:cNvPr id="3" name="Espaço Reservado para Conteúdo 2"/>
          <p:cNvSpPr>
            <a:spLocks noGrp="1"/>
          </p:cNvSpPr>
          <p:nvPr>
            <p:ph idx="1"/>
          </p:nvPr>
        </p:nvSpPr>
        <p:spPr/>
        <p:txBody>
          <a:bodyPr/>
          <a:lstStyle/>
          <a:p>
            <a:r>
              <a:rPr lang="pt-BR" dirty="0"/>
              <a:t>Os clérigos eram divididos entre alto e baixo clero. O primeiro era composto por bispos, abades e cônegos que influenciavam fortemente as decisões políticas dos reis e senhores feudais. O baixo clero era composto por padres e monges que cuidavam diretamente da vivência religiosa das populações feudais ou viviam enclausurados em mosteiros</a:t>
            </a:r>
            <a:r>
              <a:rPr lang="pt-BR" dirty="0" smtClean="0"/>
              <a:t>.</a:t>
            </a:r>
            <a:endParaRPr lang="pt-BR" dirty="0"/>
          </a:p>
        </p:txBody>
      </p:sp>
    </p:spTree>
    <p:extLst>
      <p:ext uri="{BB962C8B-B14F-4D97-AF65-F5344CB8AC3E}">
        <p14:creationId xmlns:p14="http://schemas.microsoft.com/office/powerpoint/2010/main" val="3628585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Dinâmica social dos feudos</a:t>
            </a:r>
          </a:p>
        </p:txBody>
      </p:sp>
      <p:sp>
        <p:nvSpPr>
          <p:cNvPr id="3" name="Espaço Reservado para Conteúdo 2"/>
          <p:cNvSpPr>
            <a:spLocks noGrp="1"/>
          </p:cNvSpPr>
          <p:nvPr>
            <p:ph idx="1"/>
          </p:nvPr>
        </p:nvSpPr>
        <p:spPr/>
        <p:txBody>
          <a:bodyPr>
            <a:normAutofit fontScale="92500" lnSpcReduction="20000"/>
          </a:bodyPr>
          <a:lstStyle/>
          <a:p>
            <a:r>
              <a:rPr lang="pt-BR" dirty="0"/>
              <a:t>Os </a:t>
            </a:r>
            <a:r>
              <a:rPr lang="pt-BR" dirty="0">
                <a:solidFill>
                  <a:srgbClr val="FF0000"/>
                </a:solidFill>
              </a:rPr>
              <a:t>nobres</a:t>
            </a:r>
            <a:r>
              <a:rPr lang="pt-BR" dirty="0"/>
              <a:t> eram representados pela figura do senhor feudal. Detentor de terras, o senhor feudal tinha autoridade dentro de suas posses. Devido </a:t>
            </a:r>
            <a:r>
              <a:rPr lang="pt-BR" dirty="0">
                <a:solidFill>
                  <a:srgbClr val="FF0000"/>
                </a:solidFill>
              </a:rPr>
              <a:t>o direito do primogênito,</a:t>
            </a:r>
            <a:r>
              <a:rPr lang="pt-BR" dirty="0"/>
              <a:t> muitos dos filhos dos senhores feudais acabavam ocupando outras funções. Boa parte deles formava a classe dos cavaleiros, designados para garantir a proteção militar do feudo. Em </a:t>
            </a:r>
            <a:r>
              <a:rPr lang="pt-BR" dirty="0">
                <a:solidFill>
                  <a:srgbClr val="FF0000"/>
                </a:solidFill>
              </a:rPr>
              <a:t>outros casos</a:t>
            </a:r>
            <a:r>
              <a:rPr lang="pt-BR" dirty="0"/>
              <a:t>, um nobre poderia se ocupar da administração das terras de um feudo ou </a:t>
            </a:r>
            <a:r>
              <a:rPr lang="pt-BR" dirty="0" smtClean="0"/>
              <a:t>voltar-se </a:t>
            </a:r>
            <a:r>
              <a:rPr lang="pt-BR" dirty="0"/>
              <a:t>para a vida religiosa, ocupando algum tipo de cargo clerical. Esse tipo de prática viria a mesclar as origens das ordens clericais e nobiliárquicas.</a:t>
            </a:r>
          </a:p>
        </p:txBody>
      </p:sp>
    </p:spTree>
    <p:extLst>
      <p:ext uri="{BB962C8B-B14F-4D97-AF65-F5344CB8AC3E}">
        <p14:creationId xmlns:p14="http://schemas.microsoft.com/office/powerpoint/2010/main" val="42814158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Dinâmica social dos feudos</a:t>
            </a:r>
          </a:p>
        </p:txBody>
      </p:sp>
      <p:sp>
        <p:nvSpPr>
          <p:cNvPr id="3" name="Espaço Reservado para Conteúdo 2"/>
          <p:cNvSpPr>
            <a:spLocks noGrp="1"/>
          </p:cNvSpPr>
          <p:nvPr>
            <p:ph idx="1"/>
          </p:nvPr>
        </p:nvSpPr>
        <p:spPr/>
        <p:txBody>
          <a:bodyPr>
            <a:normAutofit lnSpcReduction="10000"/>
          </a:bodyPr>
          <a:lstStyle/>
          <a:p>
            <a:r>
              <a:rPr lang="pt-BR" dirty="0"/>
              <a:t>Em alguns casos um nobre detentor de um extenso número de terras poderia conceder parte delas para um outro nobre. Na chamada cerimônia de homenagem o nobre proprietário de terras (</a:t>
            </a:r>
            <a:r>
              <a:rPr lang="pt-BR" dirty="0" err="1"/>
              <a:t>susserano</a:t>
            </a:r>
            <a:r>
              <a:rPr lang="pt-BR" dirty="0"/>
              <a:t>) concedia parte de suas terras ou algum tipo de privilégio econômico a outro nobre (vassalo). Em troca, o vassalo prometia oferecer auxílio militar para a proteção das propriedades pertencentes ao seu senhor. O chamado contrato feudo-</a:t>
            </a:r>
            <a:r>
              <a:rPr lang="pt-BR" dirty="0" err="1"/>
              <a:t>vassálico</a:t>
            </a:r>
            <a:r>
              <a:rPr lang="pt-BR" dirty="0"/>
              <a:t> acontecia apenas entre indivíduos pertencentes à nobreza.</a:t>
            </a:r>
          </a:p>
        </p:txBody>
      </p:sp>
    </p:spTree>
    <p:extLst>
      <p:ext uri="{BB962C8B-B14F-4D97-AF65-F5344CB8AC3E}">
        <p14:creationId xmlns:p14="http://schemas.microsoft.com/office/powerpoint/2010/main" val="1651336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Dinâmica social dos feudos</a:t>
            </a:r>
          </a:p>
        </p:txBody>
      </p:sp>
      <p:sp>
        <p:nvSpPr>
          <p:cNvPr id="3" name="Espaço Reservado para Conteúdo 2"/>
          <p:cNvSpPr>
            <a:spLocks noGrp="1"/>
          </p:cNvSpPr>
          <p:nvPr>
            <p:ph idx="1"/>
          </p:nvPr>
        </p:nvSpPr>
        <p:spPr>
          <a:xfrm>
            <a:off x="457200" y="1988840"/>
            <a:ext cx="8229600" cy="4585696"/>
          </a:xfrm>
        </p:spPr>
        <p:txBody>
          <a:bodyPr>
            <a:noAutofit/>
          </a:bodyPr>
          <a:lstStyle/>
          <a:p>
            <a:r>
              <a:rPr lang="pt-BR" dirty="0"/>
              <a:t>Ocupando </a:t>
            </a:r>
            <a:r>
              <a:rPr lang="pt-BR" dirty="0">
                <a:solidFill>
                  <a:srgbClr val="FF0000"/>
                </a:solidFill>
              </a:rPr>
              <a:t>classes intermediárias</a:t>
            </a:r>
            <a:r>
              <a:rPr lang="pt-BR" dirty="0"/>
              <a:t> na sociedade feudal, havia os vilões e ministeriais. Os vilões era uma classe de homens livres que não tinham a obrigação de estarem presos ao trabalho nas terras. Em geral, prestavam pequenos serviços para o senhor feudal e poderiam se mudar para outro feudo a hora que bem entendessem. Os ministeriais exerciam funções administrativas e, em alguns casos, podiam ascender socialmente ocupando o cargo de cavaleiro.</a:t>
            </a:r>
            <a:br>
              <a:rPr lang="pt-BR" dirty="0"/>
            </a:br>
            <a:endParaRPr lang="pt-BR" dirty="0"/>
          </a:p>
        </p:txBody>
      </p:sp>
    </p:spTree>
    <p:extLst>
      <p:ext uri="{BB962C8B-B14F-4D97-AF65-F5344CB8AC3E}">
        <p14:creationId xmlns:p14="http://schemas.microsoft.com/office/powerpoint/2010/main" val="38307591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Dinâmica social dos feudos</a:t>
            </a:r>
          </a:p>
        </p:txBody>
      </p:sp>
      <p:sp>
        <p:nvSpPr>
          <p:cNvPr id="3" name="Espaço Reservado para Conteúdo 2"/>
          <p:cNvSpPr>
            <a:spLocks noGrp="1"/>
          </p:cNvSpPr>
          <p:nvPr>
            <p:ph idx="1"/>
          </p:nvPr>
        </p:nvSpPr>
        <p:spPr/>
        <p:txBody>
          <a:bodyPr>
            <a:normAutofit fontScale="85000" lnSpcReduction="20000"/>
          </a:bodyPr>
          <a:lstStyle/>
          <a:p>
            <a:r>
              <a:rPr lang="pt-BR" dirty="0">
                <a:solidFill>
                  <a:srgbClr val="FF0000"/>
                </a:solidFill>
              </a:rPr>
              <a:t>A classe servil</a:t>
            </a:r>
            <a:r>
              <a:rPr lang="pt-BR" dirty="0"/>
              <a:t> era composta por camponeses destinados a trabalharem nas terras cultiváveis do feudo. Entre suas obrigações para com um senhor feudal, um servo deveria trabalhar compulsoriamente nas terras do senhor feudal (</a:t>
            </a:r>
            <a:r>
              <a:rPr lang="pt-BR" dirty="0" err="1"/>
              <a:t>corvéia</a:t>
            </a:r>
            <a:r>
              <a:rPr lang="pt-BR" dirty="0"/>
              <a:t>) e pagar as exigências feudais (</a:t>
            </a:r>
            <a:r>
              <a:rPr lang="pt-BR" dirty="0" err="1"/>
              <a:t>redevances</a:t>
            </a:r>
            <a:r>
              <a:rPr lang="pt-BR" dirty="0"/>
              <a:t>) que constituíam em um conjunto de impostos cobrados pelo senhor das terras. Entre outras exigências, senhor feudal poderia requerer parte da produção agrícola do servo (talha), cobrar um imposto pelo número de servos presentes no feudo (capitação), cobrar pelo uso das instalações e ferramentas do feudo (banalidades), entre outras cobranças.</a:t>
            </a:r>
            <a:br>
              <a:rPr lang="pt-BR" dirty="0"/>
            </a:br>
            <a:endParaRPr lang="pt-BR" dirty="0"/>
          </a:p>
        </p:txBody>
      </p:sp>
    </p:spTree>
    <p:extLst>
      <p:ext uri="{BB962C8B-B14F-4D97-AF65-F5344CB8AC3E}">
        <p14:creationId xmlns:p14="http://schemas.microsoft.com/office/powerpoint/2010/main" val="1356781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Europa na Idade Média</a:t>
            </a:r>
            <a:endParaRPr lang="pt-BR" dirty="0"/>
          </a:p>
        </p:txBody>
      </p:sp>
      <p:sp>
        <p:nvSpPr>
          <p:cNvPr id="3" name="Espaço Reservado para Conteúdo 2"/>
          <p:cNvSpPr>
            <a:spLocks noGrp="1"/>
          </p:cNvSpPr>
          <p:nvPr>
            <p:ph idx="1"/>
          </p:nvPr>
        </p:nvSpPr>
        <p:spPr>
          <a:xfrm>
            <a:off x="457200" y="2344248"/>
            <a:ext cx="8229600" cy="4325112"/>
          </a:xfrm>
        </p:spPr>
        <p:txBody>
          <a:bodyPr>
            <a:normAutofit fontScale="40000" lnSpcReduction="20000"/>
          </a:bodyPr>
          <a:lstStyle/>
          <a:p>
            <a:r>
              <a:rPr lang="pt-BR" sz="7000" dirty="0" smtClean="0">
                <a:latin typeface="Verdana" pitchFamily="34" charset="0"/>
                <a:ea typeface="Verdana" pitchFamily="34" charset="0"/>
                <a:cs typeface="Verdana" pitchFamily="34" charset="0"/>
              </a:rPr>
              <a:t>As mudanças favorecem a concepção histórica das relações humanas. Sob inspiração divina as pessoas deveriam orientar suas ações à formação de uma consciência única.</a:t>
            </a:r>
          </a:p>
          <a:p>
            <a:pPr marL="0" indent="0">
              <a:buNone/>
            </a:pPr>
            <a:endParaRPr lang="pt-BR" sz="7000" dirty="0" smtClean="0">
              <a:latin typeface="Verdana" pitchFamily="34" charset="0"/>
              <a:ea typeface="Verdana" pitchFamily="34" charset="0"/>
              <a:cs typeface="Verdana" pitchFamily="34" charset="0"/>
            </a:endParaRPr>
          </a:p>
          <a:p>
            <a:r>
              <a:rPr lang="pt-BR" sz="7000" dirty="0" smtClean="0">
                <a:latin typeface="Verdana" pitchFamily="34" charset="0"/>
                <a:ea typeface="Verdana" pitchFamily="34" charset="0"/>
                <a:cs typeface="Verdana" pitchFamily="34" charset="0"/>
              </a:rPr>
              <a:t>Santo Agostinho (354 -430) Obra: Cidade de Deus. Descreve a luta entre a sociedade humana e a sociedade divina que se estende através da história.</a:t>
            </a:r>
          </a:p>
          <a:p>
            <a:pPr marL="0" indent="0">
              <a:buNone/>
            </a:pPr>
            <a:endParaRPr lang="pt-BR" dirty="0" smtClean="0"/>
          </a:p>
          <a:p>
            <a:pPr marL="0" indent="0">
              <a:buNone/>
            </a:pPr>
            <a:r>
              <a:rPr lang="pt-BR" dirty="0" smtClean="0"/>
              <a:t> </a:t>
            </a:r>
            <a:endParaRPr lang="pt-B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Europa na Idade Média</a:t>
            </a:r>
            <a:endParaRPr lang="pt-BR" dirty="0"/>
          </a:p>
        </p:txBody>
      </p:sp>
      <p:sp>
        <p:nvSpPr>
          <p:cNvPr id="3" name="Espaço Reservado para Conteúdo 2"/>
          <p:cNvSpPr>
            <a:spLocks noGrp="1"/>
          </p:cNvSpPr>
          <p:nvPr>
            <p:ph idx="1"/>
          </p:nvPr>
        </p:nvSpPr>
        <p:spPr/>
        <p:txBody>
          <a:bodyPr>
            <a:normAutofit fontScale="92500"/>
          </a:bodyPr>
          <a:lstStyle/>
          <a:p>
            <a:pPr>
              <a:buNone/>
            </a:pPr>
            <a:r>
              <a:rPr lang="pt-BR" dirty="0" smtClean="0"/>
              <a:t> </a:t>
            </a:r>
            <a:r>
              <a:rPr lang="pt-BR" sz="3600" dirty="0" smtClean="0"/>
              <a:t>Santo </a:t>
            </a:r>
            <a:r>
              <a:rPr lang="pt-BR" sz="3600" dirty="0" err="1" smtClean="0"/>
              <a:t>Thomás</a:t>
            </a:r>
            <a:r>
              <a:rPr lang="pt-BR" sz="3600" dirty="0" smtClean="0"/>
              <a:t> de Aquino (</a:t>
            </a:r>
            <a:r>
              <a:rPr lang="pt-BR" sz="3600" dirty="0" err="1" smtClean="0"/>
              <a:t>Summa</a:t>
            </a:r>
            <a:r>
              <a:rPr lang="pt-BR" sz="3600" dirty="0" smtClean="0"/>
              <a:t> Teológica). </a:t>
            </a:r>
          </a:p>
          <a:p>
            <a:r>
              <a:rPr lang="pt-BR" sz="3600" dirty="0" smtClean="0"/>
              <a:t>A sociedade é o meio natural do homem, para atender as suas finalidades;</a:t>
            </a:r>
          </a:p>
          <a:p>
            <a:r>
              <a:rPr lang="pt-BR" sz="3600" dirty="0" smtClean="0"/>
              <a:t>A Cidade é a comunidade perfeita, ordenada para o “bem comum”. </a:t>
            </a:r>
          </a:p>
          <a:p>
            <a:r>
              <a:rPr lang="pt-BR" sz="3600" dirty="0" smtClean="0"/>
              <a:t>Trata das relações entre a ciência e fé e entre filosofia e teologia.</a:t>
            </a:r>
          </a:p>
          <a:p>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a:t>
            </a:r>
            <a:r>
              <a:rPr lang="pt-BR" dirty="0" smtClean="0"/>
              <a:t> Europa na Idade Média</a:t>
            </a:r>
            <a:endParaRPr lang="pt-BR" dirty="0"/>
          </a:p>
        </p:txBody>
      </p:sp>
      <p:sp>
        <p:nvSpPr>
          <p:cNvPr id="3" name="Espaço Reservado para Conteúdo 2"/>
          <p:cNvSpPr>
            <a:spLocks noGrp="1"/>
          </p:cNvSpPr>
          <p:nvPr>
            <p:ph idx="1"/>
          </p:nvPr>
        </p:nvSpPr>
        <p:spPr/>
        <p:txBody>
          <a:bodyPr>
            <a:normAutofit/>
          </a:bodyPr>
          <a:lstStyle/>
          <a:p>
            <a:r>
              <a:rPr lang="pt-BR" dirty="0" err="1" smtClean="0">
                <a:latin typeface="Verdana" pitchFamily="34" charset="0"/>
                <a:ea typeface="Verdana" pitchFamily="34" charset="0"/>
                <a:cs typeface="Verdana" pitchFamily="34" charset="0"/>
              </a:rPr>
              <a:t>Abd</a:t>
            </a:r>
            <a:r>
              <a:rPr lang="pt-BR" dirty="0" smtClean="0">
                <a:latin typeface="Verdana" pitchFamily="34" charset="0"/>
                <a:ea typeface="Verdana" pitchFamily="34" charset="0"/>
                <a:cs typeface="Verdana" pitchFamily="34" charset="0"/>
              </a:rPr>
              <a:t> </a:t>
            </a:r>
            <a:r>
              <a:rPr lang="pt-BR" dirty="0" err="1" smtClean="0">
                <a:latin typeface="Verdana" pitchFamily="34" charset="0"/>
                <a:ea typeface="Verdana" pitchFamily="34" charset="0"/>
                <a:cs typeface="Verdana" pitchFamily="34" charset="0"/>
              </a:rPr>
              <a:t>er-Rhaman</a:t>
            </a:r>
            <a:r>
              <a:rPr lang="pt-BR" dirty="0" smtClean="0">
                <a:latin typeface="Verdana" pitchFamily="34" charset="0"/>
                <a:ea typeface="Verdana" pitchFamily="34" charset="0"/>
                <a:cs typeface="Verdana" pitchFamily="34" charset="0"/>
              </a:rPr>
              <a:t> </a:t>
            </a:r>
            <a:r>
              <a:rPr lang="pt-BR" dirty="0" err="1" smtClean="0">
                <a:latin typeface="Verdana" pitchFamily="34" charset="0"/>
                <a:ea typeface="Verdana" pitchFamily="34" charset="0"/>
                <a:cs typeface="Verdana" pitchFamily="34" charset="0"/>
              </a:rPr>
              <a:t>Ibn</a:t>
            </a:r>
            <a:r>
              <a:rPr lang="pt-BR" dirty="0" smtClean="0">
                <a:latin typeface="Verdana" pitchFamily="34" charset="0"/>
                <a:ea typeface="Verdana" pitchFamily="34" charset="0"/>
                <a:cs typeface="Verdana" pitchFamily="34" charset="0"/>
              </a:rPr>
              <a:t> </a:t>
            </a:r>
            <a:r>
              <a:rPr lang="pt-BR" dirty="0" err="1" smtClean="0">
                <a:latin typeface="Verdana" pitchFamily="34" charset="0"/>
                <a:ea typeface="Verdana" pitchFamily="34" charset="0"/>
                <a:cs typeface="Verdana" pitchFamily="34" charset="0"/>
              </a:rPr>
              <a:t>Kaldun</a:t>
            </a:r>
            <a:r>
              <a:rPr lang="pt-BR" dirty="0" smtClean="0">
                <a:latin typeface="Verdana" pitchFamily="34" charset="0"/>
                <a:ea typeface="Verdana" pitchFamily="34" charset="0"/>
                <a:cs typeface="Verdana" pitchFamily="34" charset="0"/>
              </a:rPr>
              <a:t> (1332 – 1406). Obra: </a:t>
            </a:r>
            <a:r>
              <a:rPr lang="pt-BR" dirty="0" err="1" smtClean="0">
                <a:latin typeface="Verdana" pitchFamily="34" charset="0"/>
                <a:ea typeface="Verdana" pitchFamily="34" charset="0"/>
                <a:cs typeface="Verdana" pitchFamily="34" charset="0"/>
              </a:rPr>
              <a:t>Prolegômenos</a:t>
            </a:r>
            <a:r>
              <a:rPr lang="pt-BR" dirty="0" smtClean="0">
                <a:latin typeface="Verdana" pitchFamily="34" charset="0"/>
                <a:ea typeface="Verdana" pitchFamily="34" charset="0"/>
                <a:cs typeface="Verdana" pitchFamily="34" charset="0"/>
              </a:rPr>
              <a:t>  sobre a História Universal.</a:t>
            </a:r>
          </a:p>
          <a:p>
            <a:r>
              <a:rPr lang="pt-BR" dirty="0" smtClean="0">
                <a:latin typeface="Verdana" pitchFamily="34" charset="0"/>
                <a:ea typeface="Verdana" pitchFamily="34" charset="0"/>
                <a:cs typeface="Verdana" pitchFamily="34" charset="0"/>
              </a:rPr>
              <a:t>Descobriu como cada povo provê sua subsistência, diz que nisso estão presentes os fatores gerais da evolução histórica. Chegou a considerar que todos os elementos da vida política e intelectual estão em função da evolução econômica.</a:t>
            </a:r>
            <a:endParaRPr lang="pt-BR" dirty="0">
              <a:latin typeface="Verdana" pitchFamily="34" charset="0"/>
              <a:ea typeface="Verdana" pitchFamily="34" charset="0"/>
              <a:cs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Sociologia é uma Ciência Social</a:t>
            </a:r>
          </a:p>
        </p:txBody>
      </p:sp>
      <p:pic>
        <p:nvPicPr>
          <p:cNvPr id="3074" name="Picture 2" descr="Resultado de imagem para imagens de pesquisador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636912"/>
            <a:ext cx="8229600" cy="3295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782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Comércio na Idade Média</a:t>
            </a:r>
            <a:endParaRPr lang="pt-BR" dirty="0"/>
          </a:p>
        </p:txBody>
      </p:sp>
      <p:pic>
        <p:nvPicPr>
          <p:cNvPr id="5126" name="Picture 6" descr="Resultado de imagem para rotas de comércio na idade média"/>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047750" y="2249423"/>
            <a:ext cx="3452242" cy="3672307"/>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Resultado de imagem para rotas de comércio na idade média"/>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209800"/>
            <a:ext cx="4038600" cy="3711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63484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Renascimento</a:t>
            </a:r>
            <a:endParaRPr lang="pt-BR" dirty="0"/>
          </a:p>
        </p:txBody>
      </p:sp>
      <p:sp>
        <p:nvSpPr>
          <p:cNvPr id="3" name="Espaço Reservado para Conteúdo 2"/>
          <p:cNvSpPr>
            <a:spLocks noGrp="1"/>
          </p:cNvSpPr>
          <p:nvPr>
            <p:ph idx="1"/>
          </p:nvPr>
        </p:nvSpPr>
        <p:spPr>
          <a:xfrm>
            <a:off x="457200" y="2060848"/>
            <a:ext cx="8229600" cy="4513688"/>
          </a:xfrm>
        </p:spPr>
        <p:txBody>
          <a:bodyPr>
            <a:noAutofit/>
          </a:bodyPr>
          <a:lstStyle/>
          <a:p>
            <a:r>
              <a:rPr lang="pt-BR" sz="3200" dirty="0" smtClean="0"/>
              <a:t>Período de grande desenvolvimento que tiveram as ciências, as letras e as artes, difundindo, entre os leigos, a cultura que fora privilégio dos eclesiásticos.</a:t>
            </a:r>
          </a:p>
          <a:p>
            <a:r>
              <a:rPr lang="pt-BR" sz="3200" dirty="0" smtClean="0"/>
              <a:t>O movimento chamado humanismo em muito contribuiu para o Renascimento, colecionando antigos manuscritos, fundando bibliotecas e academias e propagando o livre exame (espírito crítico)</a:t>
            </a:r>
            <a:endParaRPr lang="pt-BR" sz="3200" dirty="0"/>
          </a:p>
        </p:txBody>
      </p:sp>
    </p:spTree>
    <p:extLst>
      <p:ext uri="{BB962C8B-B14F-4D97-AF65-F5344CB8AC3E}">
        <p14:creationId xmlns:p14="http://schemas.microsoft.com/office/powerpoint/2010/main" val="42485070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Expansão comercial na Europa</a:t>
            </a:r>
            <a:endParaRPr lang="pt-BR" dirty="0"/>
          </a:p>
        </p:txBody>
      </p:sp>
      <p:sp>
        <p:nvSpPr>
          <p:cNvPr id="3" name="Espaço Reservado para Conteúdo 2"/>
          <p:cNvSpPr>
            <a:spLocks noGrp="1"/>
          </p:cNvSpPr>
          <p:nvPr>
            <p:ph idx="1"/>
          </p:nvPr>
        </p:nvSpPr>
        <p:spPr/>
        <p:txBody>
          <a:bodyPr>
            <a:normAutofit/>
          </a:bodyPr>
          <a:lstStyle/>
          <a:p>
            <a:r>
              <a:rPr lang="pt-BR" dirty="0" smtClean="0"/>
              <a:t>A Itália nas suas guerras de conquista chega ao Egito. O poder do César trouxe os militares, o que favoreceu o conhecimento de outros costumes, línguas, divindades entre os povos.</a:t>
            </a:r>
          </a:p>
          <a:p>
            <a:r>
              <a:rPr lang="pt-BR" dirty="0" smtClean="0"/>
              <a:t>Com o militarismo e o cristianismo, o contato entre a Europa e os povos helênicos ficaram mais intensos.</a:t>
            </a:r>
          </a:p>
          <a:p>
            <a:r>
              <a:rPr lang="pt-BR" dirty="0" smtClean="0"/>
              <a:t>A descoberta de produtos diferentes fez com que aumentassem as trocas (ouro, prata, tapetes).</a:t>
            </a:r>
            <a:endParaRPr lang="pt-B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Expansão comercial</a:t>
            </a:r>
            <a:endParaRPr lang="pt-BR" dirty="0"/>
          </a:p>
        </p:txBody>
      </p:sp>
      <p:sp>
        <p:nvSpPr>
          <p:cNvPr id="3" name="Espaço Reservado para Conteúdo 2"/>
          <p:cNvSpPr>
            <a:spLocks noGrp="1"/>
          </p:cNvSpPr>
          <p:nvPr>
            <p:ph idx="1"/>
          </p:nvPr>
        </p:nvSpPr>
        <p:spPr/>
        <p:txBody>
          <a:bodyPr/>
          <a:lstStyle/>
          <a:p>
            <a:r>
              <a:rPr lang="pt-BR" dirty="0" smtClean="0">
                <a:latin typeface="Verdana" pitchFamily="34" charset="0"/>
                <a:ea typeface="Verdana" pitchFamily="34" charset="0"/>
                <a:cs typeface="Verdana" pitchFamily="34" charset="0"/>
              </a:rPr>
              <a:t>E aquela atividade do </a:t>
            </a:r>
            <a:r>
              <a:rPr lang="pt-BR" dirty="0">
                <a:latin typeface="Verdana" pitchFamily="34" charset="0"/>
                <a:ea typeface="Verdana" pitchFamily="34" charset="0"/>
                <a:cs typeface="Verdana" pitchFamily="34" charset="0"/>
              </a:rPr>
              <a:t>comércio que era </a:t>
            </a:r>
            <a:r>
              <a:rPr lang="pt-BR" dirty="0" smtClean="0">
                <a:latin typeface="Verdana" pitchFamily="34" charset="0"/>
                <a:ea typeface="Verdana" pitchFamily="34" charset="0"/>
                <a:cs typeface="Verdana" pitchFamily="34" charset="0"/>
              </a:rPr>
              <a:t>insignificante se fortaleceu.</a:t>
            </a:r>
          </a:p>
          <a:p>
            <a:r>
              <a:rPr lang="pt-BR" dirty="0" smtClean="0">
                <a:latin typeface="Verdana" pitchFamily="34" charset="0"/>
                <a:ea typeface="Verdana" pitchFamily="34" charset="0"/>
                <a:cs typeface="Verdana" pitchFamily="34" charset="0"/>
              </a:rPr>
              <a:t>Chegou a ser uma atividade tão poderosa que alterou o costume da Itália. É o renascimento.</a:t>
            </a:r>
          </a:p>
          <a:p>
            <a:r>
              <a:rPr lang="pt-BR" dirty="0" smtClean="0">
                <a:latin typeface="Verdana" pitchFamily="34" charset="0"/>
                <a:ea typeface="Verdana" pitchFamily="34" charset="0"/>
                <a:cs typeface="Verdana" pitchFamily="34" charset="0"/>
              </a:rPr>
              <a:t>O comércio fortaleceu as navegações, e com isso inicia um novo processo dentro da Europa. Estamos por volta do século XVI e XVII.</a:t>
            </a:r>
          </a:p>
          <a:p>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Expansão comercial</a:t>
            </a:r>
            <a:endParaRPr lang="pt-BR" dirty="0"/>
          </a:p>
        </p:txBody>
      </p:sp>
      <p:sp>
        <p:nvSpPr>
          <p:cNvPr id="5" name="Espaço Reservado para Texto 4"/>
          <p:cNvSpPr>
            <a:spLocks noGrp="1"/>
          </p:cNvSpPr>
          <p:nvPr>
            <p:ph type="body" idx="1"/>
          </p:nvPr>
        </p:nvSpPr>
        <p:spPr/>
        <p:txBody>
          <a:bodyPr/>
          <a:lstStyle/>
          <a:p>
            <a:r>
              <a:rPr lang="pt-BR" dirty="0" smtClean="0"/>
              <a:t>Comércio marítimo</a:t>
            </a:r>
            <a:endParaRPr lang="pt-BR" dirty="0"/>
          </a:p>
        </p:txBody>
      </p:sp>
      <p:sp>
        <p:nvSpPr>
          <p:cNvPr id="7" name="Espaço Reservado para Texto 6"/>
          <p:cNvSpPr>
            <a:spLocks noGrp="1"/>
          </p:cNvSpPr>
          <p:nvPr>
            <p:ph type="body" sz="half" idx="3"/>
          </p:nvPr>
        </p:nvSpPr>
        <p:spPr/>
        <p:txBody>
          <a:bodyPr/>
          <a:lstStyle/>
          <a:p>
            <a:r>
              <a:rPr lang="pt-BR" dirty="0" smtClean="0"/>
              <a:t>Comércio nos burgos</a:t>
            </a:r>
            <a:endParaRPr lang="pt-BR" dirty="0"/>
          </a:p>
        </p:txBody>
      </p:sp>
      <p:pic>
        <p:nvPicPr>
          <p:cNvPr id="1032" name="Picture 8" descr="Renascimento comercial e urbano"/>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4718050" y="2924944"/>
            <a:ext cx="4041775" cy="324035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Expansão Marítima Europeia"/>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bwMode="auto">
          <a:xfrm>
            <a:off x="496887" y="2924943"/>
            <a:ext cx="3810000" cy="3240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20139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Expansão comercial:</a:t>
            </a:r>
            <a:endParaRPr lang="pt-BR" dirty="0"/>
          </a:p>
        </p:txBody>
      </p:sp>
      <p:sp>
        <p:nvSpPr>
          <p:cNvPr id="3" name="Espaço Reservado para Conteúdo 2"/>
          <p:cNvSpPr>
            <a:spLocks noGrp="1"/>
          </p:cNvSpPr>
          <p:nvPr>
            <p:ph idx="1"/>
          </p:nvPr>
        </p:nvSpPr>
        <p:spPr>
          <a:xfrm>
            <a:off x="457200" y="1988840"/>
            <a:ext cx="8229600" cy="4585696"/>
          </a:xfrm>
        </p:spPr>
        <p:txBody>
          <a:bodyPr>
            <a:noAutofit/>
          </a:bodyPr>
          <a:lstStyle/>
          <a:p>
            <a:r>
              <a:rPr lang="pt-BR" sz="2400" dirty="0" smtClean="0">
                <a:ea typeface="Verdana" pitchFamily="34" charset="0"/>
                <a:cs typeface="Verdana" pitchFamily="34" charset="0"/>
              </a:rPr>
              <a:t>Cria um novo  processo.</a:t>
            </a:r>
          </a:p>
          <a:p>
            <a:r>
              <a:rPr lang="pt-BR" sz="2400" dirty="0" smtClean="0">
                <a:ea typeface="Verdana" pitchFamily="34" charset="0"/>
                <a:cs typeface="Verdana" pitchFamily="34" charset="0"/>
              </a:rPr>
              <a:t>Desmoronou o mundo teológico-metafísico junto com a ordem social coletiva (feudalismo) do período medieval na Europa.</a:t>
            </a:r>
          </a:p>
          <a:p>
            <a:r>
              <a:rPr lang="pt-BR" sz="2400" dirty="0" smtClean="0">
                <a:ea typeface="Verdana" pitchFamily="34" charset="0"/>
                <a:cs typeface="Verdana" pitchFamily="34" charset="0"/>
              </a:rPr>
              <a:t>As rotas comerciais se ampliam</a:t>
            </a:r>
          </a:p>
          <a:p>
            <a:r>
              <a:rPr lang="pt-BR" sz="2400" dirty="0" smtClean="0">
                <a:ea typeface="Verdana" pitchFamily="34" charset="0"/>
                <a:cs typeface="Verdana" pitchFamily="34" charset="0"/>
              </a:rPr>
              <a:t>Cidades portuárias (Veneza e Gênova) vão crescendo e outras cidades vão surgindo. (Mediterrâneo)</a:t>
            </a:r>
          </a:p>
          <a:p>
            <a:r>
              <a:rPr lang="pt-BR" sz="2400" dirty="0" smtClean="0">
                <a:ea typeface="Verdana" pitchFamily="34" charset="0"/>
                <a:cs typeface="Verdana" pitchFamily="34" charset="0"/>
              </a:rPr>
              <a:t>Norte da Europa, região de Flandres = tecidos, peles, peixes secos e madeiras vindos dos países nórdicos. (Mar do Norte e mar Báltico)</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Mudanças provocadas pela expansão comercial.</a:t>
            </a:r>
            <a:endParaRPr lang="pt-BR" dirty="0"/>
          </a:p>
        </p:txBody>
      </p:sp>
      <p:sp>
        <p:nvSpPr>
          <p:cNvPr id="3" name="Espaço Reservado para Conteúdo 2"/>
          <p:cNvSpPr>
            <a:spLocks noGrp="1"/>
          </p:cNvSpPr>
          <p:nvPr>
            <p:ph idx="1"/>
          </p:nvPr>
        </p:nvSpPr>
        <p:spPr/>
        <p:txBody>
          <a:bodyPr>
            <a:normAutofit fontScale="92500" lnSpcReduction="20000"/>
          </a:bodyPr>
          <a:lstStyle/>
          <a:p>
            <a:pPr>
              <a:buNone/>
            </a:pPr>
            <a:r>
              <a:rPr lang="pt-BR" dirty="0" smtClean="0">
                <a:ea typeface="Verdana" pitchFamily="34" charset="0"/>
                <a:cs typeface="Verdana" pitchFamily="34" charset="0"/>
              </a:rPr>
              <a:t>Os cidadãos protegiam seus artesanato e o seu comércio da possível concorrência com outras cidades. Foram criadas </a:t>
            </a:r>
            <a:r>
              <a:rPr lang="pt-BR" b="1" dirty="0" smtClean="0">
                <a:ea typeface="Verdana" pitchFamily="34" charset="0"/>
                <a:cs typeface="Verdana" pitchFamily="34" charset="0"/>
              </a:rPr>
              <a:t>corporações de ofício </a:t>
            </a:r>
            <a:r>
              <a:rPr lang="pt-BR" dirty="0" smtClean="0">
                <a:ea typeface="Verdana" pitchFamily="34" charset="0"/>
                <a:cs typeface="Verdana" pitchFamily="34" charset="0"/>
              </a:rPr>
              <a:t>que controlava o horário de trabalho nas oficinas, a qualidade dos produtos e o preço.</a:t>
            </a:r>
          </a:p>
          <a:p>
            <a:pPr>
              <a:buNone/>
            </a:pPr>
            <a:r>
              <a:rPr lang="pt-BR" dirty="0" smtClean="0">
                <a:ea typeface="Verdana" pitchFamily="34" charset="0"/>
                <a:cs typeface="Verdana" pitchFamily="34" charset="0"/>
              </a:rPr>
              <a:t>Essa corporações possuíam uma hierarquia rígida: </a:t>
            </a:r>
            <a:r>
              <a:rPr lang="pt-BR" b="1" dirty="0" smtClean="0">
                <a:ea typeface="Verdana" pitchFamily="34" charset="0"/>
                <a:cs typeface="Verdana" pitchFamily="34" charset="0"/>
              </a:rPr>
              <a:t>mestre artesão</a:t>
            </a:r>
            <a:r>
              <a:rPr lang="pt-BR" dirty="0" smtClean="0">
                <a:ea typeface="Verdana" pitchFamily="34" charset="0"/>
                <a:cs typeface="Verdana" pitchFamily="34" charset="0"/>
              </a:rPr>
              <a:t> (dono da oficina); o </a:t>
            </a:r>
            <a:r>
              <a:rPr lang="pt-BR" b="1" dirty="0" smtClean="0">
                <a:ea typeface="Verdana" pitchFamily="34" charset="0"/>
                <a:cs typeface="Verdana" pitchFamily="34" charset="0"/>
              </a:rPr>
              <a:t>companheiro</a:t>
            </a:r>
            <a:r>
              <a:rPr lang="pt-BR" dirty="0" smtClean="0">
                <a:ea typeface="Verdana" pitchFamily="34" charset="0"/>
                <a:cs typeface="Verdana" pitchFamily="34" charset="0"/>
              </a:rPr>
              <a:t> artesão formado na prática com um mestre – era assalariado; O </a:t>
            </a:r>
            <a:r>
              <a:rPr lang="pt-BR" b="1" dirty="0" smtClean="0">
                <a:ea typeface="Verdana" pitchFamily="34" charset="0"/>
                <a:cs typeface="Verdana" pitchFamily="34" charset="0"/>
              </a:rPr>
              <a:t>aprendiz</a:t>
            </a:r>
            <a:r>
              <a:rPr lang="pt-BR" dirty="0" smtClean="0">
                <a:ea typeface="Verdana" pitchFamily="34" charset="0"/>
                <a:cs typeface="Verdana" pitchFamily="34" charset="0"/>
              </a:rPr>
              <a:t> era um jovem que ajudava o mestre – Ganhava casa e comida); o </a:t>
            </a:r>
            <a:r>
              <a:rPr lang="pt-BR" b="1" dirty="0" smtClean="0">
                <a:ea typeface="Verdana" pitchFamily="34" charset="0"/>
                <a:cs typeface="Verdana" pitchFamily="34" charset="0"/>
              </a:rPr>
              <a:t>jornaleiro</a:t>
            </a:r>
            <a:r>
              <a:rPr lang="pt-BR" dirty="0" smtClean="0">
                <a:ea typeface="Verdana" pitchFamily="34" charset="0"/>
                <a:cs typeface="Verdana" pitchFamily="34" charset="0"/>
              </a:rPr>
              <a:t> trabalhava por jornada. Recebia um pequeno salário.</a:t>
            </a:r>
          </a:p>
          <a:p>
            <a:endParaRPr lang="pt-BR" dirty="0"/>
          </a:p>
        </p:txBody>
      </p:sp>
    </p:spTree>
    <p:extLst>
      <p:ext uri="{BB962C8B-B14F-4D97-AF65-F5344CB8AC3E}">
        <p14:creationId xmlns:p14="http://schemas.microsoft.com/office/powerpoint/2010/main" val="26365581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Renascimento </a:t>
            </a:r>
            <a:endParaRPr lang="pt-BR" dirty="0"/>
          </a:p>
        </p:txBody>
      </p:sp>
      <p:sp>
        <p:nvSpPr>
          <p:cNvPr id="3" name="Espaço Reservado para Conteúdo 2"/>
          <p:cNvSpPr>
            <a:spLocks noGrp="1"/>
          </p:cNvSpPr>
          <p:nvPr>
            <p:ph idx="1"/>
          </p:nvPr>
        </p:nvSpPr>
        <p:spPr/>
        <p:txBody>
          <a:bodyPr>
            <a:normAutofit fontScale="92500" lnSpcReduction="10000"/>
          </a:bodyPr>
          <a:lstStyle/>
          <a:p>
            <a:pPr>
              <a:buNone/>
            </a:pPr>
            <a:r>
              <a:rPr lang="pt-BR" dirty="0">
                <a:ea typeface="Verdana" pitchFamily="34" charset="0"/>
                <a:cs typeface="Verdana" pitchFamily="34" charset="0"/>
              </a:rPr>
              <a:t>O rompimento com os velhos comportamentos apresenta seus representantes:</a:t>
            </a:r>
          </a:p>
          <a:p>
            <a:pPr>
              <a:buFont typeface="Symbol" panose="05050102010706020507" pitchFamily="18" charset="2"/>
              <a:buChar char="Þ"/>
            </a:pPr>
            <a:r>
              <a:rPr lang="pt-BR" dirty="0" smtClean="0">
                <a:solidFill>
                  <a:srgbClr val="FF0000"/>
                </a:solidFill>
                <a:ea typeface="Verdana" pitchFamily="34" charset="0"/>
                <a:cs typeface="Verdana" pitchFamily="34" charset="0"/>
              </a:rPr>
              <a:t>Nicolau </a:t>
            </a:r>
            <a:r>
              <a:rPr lang="pt-BR" dirty="0">
                <a:solidFill>
                  <a:srgbClr val="FF0000"/>
                </a:solidFill>
                <a:ea typeface="Verdana" pitchFamily="34" charset="0"/>
                <a:cs typeface="Verdana" pitchFamily="34" charset="0"/>
              </a:rPr>
              <a:t>Maquiavel</a:t>
            </a:r>
            <a:r>
              <a:rPr lang="pt-BR" dirty="0">
                <a:ea typeface="Verdana" pitchFamily="34" charset="0"/>
                <a:cs typeface="Verdana" pitchFamily="34" charset="0"/>
              </a:rPr>
              <a:t> (1469 – 1527). Italiano. Escreve: O Príncipe, O Discurso e Obras sobre o Estado/governo</a:t>
            </a:r>
            <a:r>
              <a:rPr lang="pt-BR" dirty="0" smtClean="0">
                <a:ea typeface="Verdana" pitchFamily="34" charset="0"/>
                <a:cs typeface="Verdana" pitchFamily="34" charset="0"/>
              </a:rPr>
              <a:t>. </a:t>
            </a:r>
          </a:p>
          <a:p>
            <a:pPr>
              <a:buFont typeface="Symbol" panose="05050102010706020507" pitchFamily="18" charset="2"/>
              <a:buChar char="Þ"/>
            </a:pPr>
            <a:r>
              <a:rPr lang="pt-BR" dirty="0"/>
              <a:t> </a:t>
            </a:r>
            <a:r>
              <a:rPr lang="pt-BR" dirty="0" smtClean="0"/>
              <a:t>Filósofo</a:t>
            </a:r>
            <a:r>
              <a:rPr lang="pt-BR" dirty="0"/>
              <a:t>, historiador, poeta, diplomata e músico de origem florentina do Renascimento. É reconhecido como fundador do pensamento e da ciência política moderna, pelo fato de ter escrito sobre o Estado e o governo como realmente são, e não como deveriam ser.</a:t>
            </a:r>
            <a:endParaRPr lang="pt-BR" dirty="0">
              <a:ea typeface="Verdana" pitchFamily="34" charset="0"/>
              <a:cs typeface="Verdana" pitchFamily="34" charset="0"/>
            </a:endParaRPr>
          </a:p>
          <a:p>
            <a:endParaRPr lang="pt-BR" dirty="0"/>
          </a:p>
        </p:txBody>
      </p:sp>
    </p:spTree>
    <p:extLst>
      <p:ext uri="{BB962C8B-B14F-4D97-AF65-F5344CB8AC3E}">
        <p14:creationId xmlns:p14="http://schemas.microsoft.com/office/powerpoint/2010/main" val="40630104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64704"/>
            <a:ext cx="8229600" cy="648072"/>
          </a:xfrm>
        </p:spPr>
        <p:txBody>
          <a:bodyPr>
            <a:normAutofit fontScale="90000"/>
          </a:bodyPr>
          <a:lstStyle/>
          <a:p>
            <a:r>
              <a:rPr lang="pt-BR" dirty="0" smtClean="0"/>
              <a:t>Renascimento científico</a:t>
            </a:r>
            <a:endParaRPr lang="pt-BR" dirty="0"/>
          </a:p>
        </p:txBody>
      </p:sp>
      <p:sp>
        <p:nvSpPr>
          <p:cNvPr id="3" name="Espaço Reservado para Conteúdo 2"/>
          <p:cNvSpPr>
            <a:spLocks noGrp="1"/>
          </p:cNvSpPr>
          <p:nvPr>
            <p:ph idx="1"/>
          </p:nvPr>
        </p:nvSpPr>
        <p:spPr>
          <a:xfrm>
            <a:off x="457200" y="1556792"/>
            <a:ext cx="8229600" cy="5017744"/>
          </a:xfrm>
        </p:spPr>
        <p:txBody>
          <a:bodyPr>
            <a:noAutofit/>
          </a:bodyPr>
          <a:lstStyle/>
          <a:p>
            <a:r>
              <a:rPr lang="pt-BR" sz="2400" dirty="0" smtClean="0">
                <a:solidFill>
                  <a:srgbClr val="FF0000"/>
                </a:solidFill>
              </a:rPr>
              <a:t>Copérnico</a:t>
            </a:r>
            <a:r>
              <a:rPr lang="pt-BR" sz="2400" dirty="0" smtClean="0"/>
              <a:t> – polonês </a:t>
            </a:r>
            <a:r>
              <a:rPr lang="pt-BR" sz="2400" dirty="0"/>
              <a:t>(1473-1543) foi um astrônomo, matemático, médico e religioso polonês. Desenvolveu a teoria heliocêntrica, na qual colocava o sol no centro do Sistema Solar. Explicou como ocorrem as estações. </a:t>
            </a:r>
            <a:endParaRPr lang="pt-BR" sz="2400" dirty="0" smtClean="0"/>
          </a:p>
          <a:p>
            <a:endParaRPr lang="pt-BR" sz="2400" dirty="0" smtClean="0"/>
          </a:p>
          <a:p>
            <a:r>
              <a:rPr lang="pt-BR" sz="2400" dirty="0" smtClean="0">
                <a:solidFill>
                  <a:srgbClr val="FF0000"/>
                </a:solidFill>
              </a:rPr>
              <a:t>Galileu</a:t>
            </a:r>
            <a:r>
              <a:rPr lang="pt-BR" sz="2400" dirty="0" smtClean="0"/>
              <a:t> – </a:t>
            </a:r>
            <a:r>
              <a:rPr lang="pt-BR" sz="2400" dirty="0"/>
              <a:t>(</a:t>
            </a:r>
            <a:r>
              <a:rPr lang="pt-BR" sz="2400" dirty="0" smtClean="0"/>
              <a:t>1564-1642) </a:t>
            </a:r>
            <a:r>
              <a:rPr lang="pt-BR" sz="2400" dirty="0"/>
              <a:t>nasceu em Pisa, Itália, no dia 15 de fevereiro de 1564. Era filho de Vincenzo Galilei, um comerciante de lã e de Giulia </a:t>
            </a:r>
            <a:r>
              <a:rPr lang="pt-BR" sz="2400" dirty="0" err="1"/>
              <a:t>Amnannati</a:t>
            </a:r>
            <a:r>
              <a:rPr lang="pt-BR" sz="2400" dirty="0"/>
              <a:t>. Ainda criança, Galileu revelou capacidades raras. Tocava órgão e cítara. Interessado em arte, realizou excelentes pinturas e, com grande habilidade manual fabricava brinquedos e engenhocas. Estimulado pelo pai, entrou na Universidade de Pisa a fim de estudar Medicina.</a:t>
            </a:r>
            <a:endParaRPr lang="pt-BR" sz="2400" dirty="0" smtClean="0"/>
          </a:p>
          <a:p>
            <a:pPr marL="109728" indent="0">
              <a:buNone/>
            </a:pPr>
            <a:endParaRPr lang="pt-BR" sz="2400" dirty="0" smtClean="0"/>
          </a:p>
          <a:p>
            <a:endParaRPr lang="pt-BR" sz="2400" dirty="0"/>
          </a:p>
        </p:txBody>
      </p:sp>
    </p:spTree>
    <p:extLst>
      <p:ext uri="{BB962C8B-B14F-4D97-AF65-F5344CB8AC3E}">
        <p14:creationId xmlns:p14="http://schemas.microsoft.com/office/powerpoint/2010/main" val="37197822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701824"/>
          </a:xfrm>
        </p:spPr>
        <p:txBody>
          <a:bodyPr/>
          <a:lstStyle/>
          <a:p>
            <a:r>
              <a:rPr lang="pt-BR" dirty="0"/>
              <a:t>Renascimento científico</a:t>
            </a:r>
          </a:p>
        </p:txBody>
      </p:sp>
      <p:sp>
        <p:nvSpPr>
          <p:cNvPr id="3" name="Espaço Reservado para Conteúdo 2"/>
          <p:cNvSpPr>
            <a:spLocks noGrp="1"/>
          </p:cNvSpPr>
          <p:nvPr>
            <p:ph idx="1"/>
          </p:nvPr>
        </p:nvSpPr>
        <p:spPr>
          <a:xfrm>
            <a:off x="457200" y="1844824"/>
            <a:ext cx="8229600" cy="4729712"/>
          </a:xfrm>
        </p:spPr>
        <p:txBody>
          <a:bodyPr>
            <a:normAutofit fontScale="32500" lnSpcReduction="20000"/>
          </a:bodyPr>
          <a:lstStyle/>
          <a:p>
            <a:r>
              <a:rPr lang="pt-BR" sz="7400" dirty="0">
                <a:solidFill>
                  <a:srgbClr val="FF0000"/>
                </a:solidFill>
              </a:rPr>
              <a:t>Camões</a:t>
            </a:r>
            <a:r>
              <a:rPr lang="pt-BR" sz="7400" dirty="0"/>
              <a:t> – Portugal (1524-1580)  Filho de Simão Vaz de Camões e Ana de Sá e Macedo, aparentada com a casa de </a:t>
            </a:r>
            <a:r>
              <a:rPr lang="pt-BR" sz="7400" dirty="0" err="1"/>
              <a:t>Vimioso</a:t>
            </a:r>
            <a:r>
              <a:rPr lang="pt-BR" sz="7400" dirty="0"/>
              <a:t>, da alta nobreza portuguesa, e sobrinho de D. Bento de Camões, cônego da Igreja de Santa Cruz de Coimbra. </a:t>
            </a:r>
          </a:p>
          <a:p>
            <a:r>
              <a:rPr lang="pt-BR" sz="7400" dirty="0">
                <a:solidFill>
                  <a:srgbClr val="FF0000"/>
                </a:solidFill>
              </a:rPr>
              <a:t>Leonardo da Vinci</a:t>
            </a:r>
            <a:r>
              <a:rPr lang="pt-BR" sz="7400" dirty="0"/>
              <a:t> – Itália - Leonardo da Vinci (1452-1519) nasceu na pequena aldeia de Vinci, perto de Florença, Itália, no dia 15 de abril de 1452. Filho do tabelião Pierro e da jovem Catarina, ainda menino, já desenhava e pintava. Em 1466, muda-se com a família para </a:t>
            </a:r>
            <a:r>
              <a:rPr lang="pt-BR" sz="7400" dirty="0" smtClean="0"/>
              <a:t>Florença</a:t>
            </a:r>
          </a:p>
          <a:p>
            <a:r>
              <a:rPr lang="pt-BR" sz="7400" dirty="0">
                <a:solidFill>
                  <a:srgbClr val="FF0000"/>
                </a:solidFill>
              </a:rPr>
              <a:t>Kepler</a:t>
            </a:r>
            <a:r>
              <a:rPr lang="pt-BR" sz="7400" dirty="0"/>
              <a:t> – Alemão - (1571-1630) nasceu em </a:t>
            </a:r>
            <a:r>
              <a:rPr lang="pt-BR" sz="7400" dirty="0" err="1"/>
              <a:t>Weil</a:t>
            </a:r>
            <a:r>
              <a:rPr lang="pt-BR" sz="7400" dirty="0"/>
              <a:t> der </a:t>
            </a:r>
            <a:r>
              <a:rPr lang="pt-BR" sz="7400" dirty="0" err="1"/>
              <a:t>Stadt</a:t>
            </a:r>
            <a:r>
              <a:rPr lang="pt-BR" sz="7400" dirty="0"/>
              <a:t>, cidade do sul da Alemanha, no dia 27 de dezembro de 1571. Seu pai era um soldado mercenário e sua </a:t>
            </a:r>
            <a:r>
              <a:rPr lang="pt-BR" sz="7400" dirty="0" smtClean="0"/>
              <a:t>mãe </a:t>
            </a:r>
            <a:r>
              <a:rPr lang="pt-BR" sz="7400" dirty="0"/>
              <a:t>era filha de um dono de hospedaria. </a:t>
            </a:r>
          </a:p>
          <a:p>
            <a:endParaRPr lang="pt-BR" sz="4800" dirty="0"/>
          </a:p>
          <a:p>
            <a:endParaRPr lang="pt-BR" dirty="0"/>
          </a:p>
        </p:txBody>
      </p:sp>
    </p:spTree>
    <p:extLst>
      <p:ext uri="{BB962C8B-B14F-4D97-AF65-F5344CB8AC3E}">
        <p14:creationId xmlns:p14="http://schemas.microsoft.com/office/powerpoint/2010/main" val="4017591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Sociologia</a:t>
            </a:r>
            <a:endParaRPr lang="pt-BR" dirty="0"/>
          </a:p>
        </p:txBody>
      </p:sp>
      <p:sp>
        <p:nvSpPr>
          <p:cNvPr id="3" name="Espaço Reservado para Conteúdo 2"/>
          <p:cNvSpPr>
            <a:spLocks noGrp="1"/>
          </p:cNvSpPr>
          <p:nvPr>
            <p:ph idx="1"/>
          </p:nvPr>
        </p:nvSpPr>
        <p:spPr>
          <a:xfrm>
            <a:off x="457200" y="2209800"/>
            <a:ext cx="8229600" cy="3883496"/>
          </a:xfrm>
        </p:spPr>
        <p:txBody>
          <a:bodyPr>
            <a:noAutofit/>
          </a:bodyPr>
          <a:lstStyle/>
          <a:p>
            <a:r>
              <a:rPr lang="pt-BR" sz="3200" dirty="0" smtClean="0"/>
              <a:t>Sociologia é uma </a:t>
            </a:r>
            <a:r>
              <a:rPr lang="pt-BR" sz="3200" dirty="0">
                <a:solidFill>
                  <a:srgbClr val="FF0000"/>
                </a:solidFill>
              </a:rPr>
              <a:t>C</a:t>
            </a:r>
            <a:r>
              <a:rPr lang="pt-BR" sz="3200" dirty="0" smtClean="0">
                <a:solidFill>
                  <a:srgbClr val="FF0000"/>
                </a:solidFill>
              </a:rPr>
              <a:t>iência Social</a:t>
            </a:r>
            <a:r>
              <a:rPr lang="pt-BR" sz="3200" dirty="0" smtClean="0"/>
              <a:t> , mas não é a única. Junto com a Antropologia Social, Psicologia Social, Ecologia Social, Serviço Social, História, Economia, Direito entre outras, </a:t>
            </a:r>
            <a:r>
              <a:rPr lang="pt-BR" sz="3200" dirty="0" smtClean="0">
                <a:solidFill>
                  <a:srgbClr val="FF0000"/>
                </a:solidFill>
              </a:rPr>
              <a:t>compartilha de um vasto campo de relações, interações, influências e reações entre pessoas e grupos.</a:t>
            </a:r>
            <a:r>
              <a:rPr lang="pt-BR" sz="3200" dirty="0" smtClean="0"/>
              <a:t> </a:t>
            </a:r>
            <a:endParaRPr lang="pt-BR" sz="3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08720"/>
            <a:ext cx="8229600" cy="864096"/>
          </a:xfrm>
        </p:spPr>
        <p:txBody>
          <a:bodyPr>
            <a:normAutofit/>
          </a:bodyPr>
          <a:lstStyle/>
          <a:p>
            <a:r>
              <a:rPr lang="pt-BR" dirty="0" smtClean="0"/>
              <a:t>Renascentistas</a:t>
            </a:r>
            <a:endParaRPr lang="pt-BR" dirty="0"/>
          </a:p>
        </p:txBody>
      </p:sp>
      <p:sp>
        <p:nvSpPr>
          <p:cNvPr id="3" name="Espaço Reservado para Conteúdo 2"/>
          <p:cNvSpPr>
            <a:spLocks noGrp="1"/>
          </p:cNvSpPr>
          <p:nvPr>
            <p:ph idx="1"/>
          </p:nvPr>
        </p:nvSpPr>
        <p:spPr>
          <a:xfrm>
            <a:off x="457200" y="1772816"/>
            <a:ext cx="8229600" cy="5085184"/>
          </a:xfrm>
        </p:spPr>
        <p:txBody>
          <a:bodyPr>
            <a:noAutofit/>
          </a:bodyPr>
          <a:lstStyle/>
          <a:p>
            <a:r>
              <a:rPr lang="pt-BR" sz="3200" dirty="0" smtClean="0">
                <a:solidFill>
                  <a:srgbClr val="FF0000"/>
                </a:solidFill>
              </a:rPr>
              <a:t>Thomas Moore</a:t>
            </a:r>
            <a:r>
              <a:rPr lang="pt-BR" sz="3200" dirty="0" smtClean="0"/>
              <a:t> (1478 – 1535) Obra. Utopia – comunidade ideal. Criticou as condições sociais da Inglaterra.</a:t>
            </a:r>
          </a:p>
          <a:p>
            <a:r>
              <a:rPr lang="pt-BR" sz="3200" dirty="0"/>
              <a:t>Em 1531 um fato importante daquele momento foi a rebelião da Inglaterra contra a Itália por Henrique VIII, contra o poder do Papa. A Igreja da Inglaterra separou-se da Igreja católica e Henrique VIII foi proclamado chefe dessa </a:t>
            </a:r>
            <a:r>
              <a:rPr lang="pt-BR" sz="3200" dirty="0">
                <a:solidFill>
                  <a:srgbClr val="FF0000"/>
                </a:solidFill>
              </a:rPr>
              <a:t>Igreja Anglicana</a:t>
            </a:r>
            <a:r>
              <a:rPr lang="pt-BR" sz="3200" dirty="0"/>
              <a:t> </a:t>
            </a:r>
          </a:p>
          <a:p>
            <a:endParaRPr lang="pt-BR" sz="36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Renascentista</a:t>
            </a:r>
            <a:endParaRPr lang="pt-BR" dirty="0"/>
          </a:p>
        </p:txBody>
      </p:sp>
      <p:sp>
        <p:nvSpPr>
          <p:cNvPr id="3" name="Espaço Reservado para Conteúdo 2"/>
          <p:cNvSpPr>
            <a:spLocks noGrp="1"/>
          </p:cNvSpPr>
          <p:nvPr>
            <p:ph idx="1"/>
          </p:nvPr>
        </p:nvSpPr>
        <p:spPr/>
        <p:txBody>
          <a:bodyPr>
            <a:normAutofit fontScale="85000" lnSpcReduction="20000"/>
          </a:bodyPr>
          <a:lstStyle/>
          <a:p>
            <a:r>
              <a:rPr lang="pt-BR" dirty="0">
                <a:solidFill>
                  <a:srgbClr val="FF0000"/>
                </a:solidFill>
                <a:latin typeface="Verdana" pitchFamily="34" charset="0"/>
                <a:ea typeface="Verdana" pitchFamily="34" charset="0"/>
                <a:cs typeface="Verdana" pitchFamily="34" charset="0"/>
              </a:rPr>
              <a:t>Jean </a:t>
            </a:r>
            <a:r>
              <a:rPr lang="pt-BR" dirty="0" err="1">
                <a:solidFill>
                  <a:srgbClr val="FF0000"/>
                </a:solidFill>
                <a:latin typeface="Verdana" pitchFamily="34" charset="0"/>
                <a:ea typeface="Verdana" pitchFamily="34" charset="0"/>
                <a:cs typeface="Verdana" pitchFamily="34" charset="0"/>
              </a:rPr>
              <a:t>Bodin</a:t>
            </a:r>
            <a:r>
              <a:rPr lang="pt-BR" dirty="0">
                <a:latin typeface="Verdana" pitchFamily="34" charset="0"/>
                <a:ea typeface="Verdana" pitchFamily="34" charset="0"/>
                <a:cs typeface="Verdana" pitchFamily="34" charset="0"/>
              </a:rPr>
              <a:t> (1530 – 1596) Obras: A Cidade. </a:t>
            </a:r>
            <a:r>
              <a:rPr lang="pt-BR" dirty="0" err="1">
                <a:latin typeface="Verdana" pitchFamily="34" charset="0"/>
                <a:ea typeface="Verdana" pitchFamily="34" charset="0"/>
                <a:cs typeface="Verdana" pitchFamily="34" charset="0"/>
              </a:rPr>
              <a:t>Leviathan</a:t>
            </a:r>
            <a:r>
              <a:rPr lang="pt-BR" dirty="0">
                <a:latin typeface="Verdana" pitchFamily="34" charset="0"/>
                <a:ea typeface="Verdana" pitchFamily="34" charset="0"/>
                <a:cs typeface="Verdana" pitchFamily="34" charset="0"/>
              </a:rPr>
              <a:t>. Concepção materialista do homem e da natureza. </a:t>
            </a:r>
            <a:r>
              <a:rPr lang="pt-BR" dirty="0"/>
              <a:t>Polemizou com Maquiavel. Teorizou a </a:t>
            </a:r>
            <a:r>
              <a:rPr lang="pt-BR" dirty="0">
                <a:solidFill>
                  <a:srgbClr val="FF0000"/>
                </a:solidFill>
              </a:rPr>
              <a:t>autonomia e a soberania do Estado</a:t>
            </a:r>
            <a:r>
              <a:rPr lang="pt-BR" dirty="0"/>
              <a:t> moderno. O monarca  interpreta as leis divinas, obedece a elas, mas de forma autônoma. Ele não precisa receber do papa a investidura de seu poder. O Estado é constituído essencialmente pelo </a:t>
            </a:r>
            <a:r>
              <a:rPr lang="pt-BR" dirty="0">
                <a:solidFill>
                  <a:srgbClr val="FF0000"/>
                </a:solidFill>
              </a:rPr>
              <a:t>poder</a:t>
            </a:r>
            <a:r>
              <a:rPr lang="pt-BR" dirty="0"/>
              <a:t>: nem o território, nem o povo definem o estado tanto quanto o poder. Da soberania do Estado dependem os magistrados, as leis, as ordenações e é a única ligação que transforma num único corpo perfeito (Estado) as famílias, os indivíduos, os grupos separados. O Estado é o </a:t>
            </a:r>
            <a:r>
              <a:rPr lang="pt-BR" dirty="0">
                <a:solidFill>
                  <a:srgbClr val="FF0000"/>
                </a:solidFill>
              </a:rPr>
              <a:t>poder absoluto</a:t>
            </a:r>
            <a:r>
              <a:rPr lang="pt-BR" dirty="0"/>
              <a:t>, é a coesão de todos os elementos da sociedade.</a:t>
            </a:r>
            <a:endParaRPr lang="pt-BR" dirty="0">
              <a:latin typeface="Verdana" pitchFamily="34" charset="0"/>
              <a:ea typeface="Verdana" pitchFamily="34" charset="0"/>
              <a:cs typeface="Verdana" pitchFamily="34" charset="0"/>
            </a:endParaRPr>
          </a:p>
          <a:p>
            <a:endParaRPr lang="pt-BR" dirty="0"/>
          </a:p>
        </p:txBody>
      </p:sp>
    </p:spTree>
    <p:extLst>
      <p:ext uri="{BB962C8B-B14F-4D97-AF65-F5344CB8AC3E}">
        <p14:creationId xmlns:p14="http://schemas.microsoft.com/office/powerpoint/2010/main" val="35963151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152128"/>
          </a:xfrm>
        </p:spPr>
        <p:txBody>
          <a:bodyPr>
            <a:normAutofit/>
          </a:bodyPr>
          <a:lstStyle/>
          <a:p>
            <a:r>
              <a:rPr lang="pt-BR" dirty="0"/>
              <a:t>Renascimento </a:t>
            </a:r>
            <a:r>
              <a:rPr lang="pt-BR" dirty="0" smtClean="0"/>
              <a:t>científico</a:t>
            </a:r>
            <a:endParaRPr lang="pt-BR" dirty="0"/>
          </a:p>
        </p:txBody>
      </p:sp>
      <p:sp>
        <p:nvSpPr>
          <p:cNvPr id="3" name="Espaço Reservado para Conteúdo 2"/>
          <p:cNvSpPr>
            <a:spLocks noGrp="1"/>
          </p:cNvSpPr>
          <p:nvPr>
            <p:ph idx="1"/>
          </p:nvPr>
        </p:nvSpPr>
        <p:spPr>
          <a:xfrm>
            <a:off x="457200" y="1628800"/>
            <a:ext cx="8229600" cy="4945736"/>
          </a:xfrm>
        </p:spPr>
        <p:txBody>
          <a:bodyPr>
            <a:normAutofit fontScale="85000" lnSpcReduction="20000"/>
          </a:bodyPr>
          <a:lstStyle/>
          <a:p>
            <a:r>
              <a:rPr lang="pt-BR" sz="3300" dirty="0">
                <a:solidFill>
                  <a:srgbClr val="FF0000"/>
                </a:solidFill>
                <a:latin typeface="Calibri" panose="020F0502020204030204" pitchFamily="34" charset="0"/>
              </a:rPr>
              <a:t>Thomas Campanella</a:t>
            </a:r>
            <a:r>
              <a:rPr lang="pt-BR" sz="3300" dirty="0">
                <a:latin typeface="Calibri" panose="020F0502020204030204" pitchFamily="34" charset="0"/>
              </a:rPr>
              <a:t> (1568 – 1639). </a:t>
            </a:r>
            <a:r>
              <a:rPr lang="pt-BR" sz="3300" dirty="0" smtClean="0">
                <a:latin typeface="Calibri" panose="020F0502020204030204" pitchFamily="34" charset="0"/>
              </a:rPr>
              <a:t> foi um filósofo renascentista</a:t>
            </a:r>
            <a:r>
              <a:rPr lang="pt-BR" sz="3300" dirty="0">
                <a:latin typeface="Calibri" panose="020F0502020204030204" pitchFamily="34" charset="0"/>
              </a:rPr>
              <a:t> </a:t>
            </a:r>
            <a:r>
              <a:rPr lang="pt-BR" sz="3300" dirty="0" smtClean="0">
                <a:latin typeface="Calibri" panose="020F0502020204030204" pitchFamily="34" charset="0"/>
              </a:rPr>
              <a:t>italiano, poeta, e</a:t>
            </a:r>
            <a:r>
              <a:rPr lang="pt-BR" sz="3300" dirty="0">
                <a:latin typeface="Calibri" panose="020F0502020204030204" pitchFamily="34" charset="0"/>
              </a:rPr>
              <a:t> </a:t>
            </a:r>
            <a:r>
              <a:rPr lang="pt-BR" sz="3300" dirty="0" smtClean="0">
                <a:latin typeface="Calibri" panose="020F0502020204030204" pitchFamily="34" charset="0"/>
              </a:rPr>
              <a:t>teólogo dominicano.</a:t>
            </a:r>
            <a:endParaRPr lang="pt-BR" sz="3300" dirty="0">
              <a:latin typeface="Calibri" panose="020F0502020204030204" pitchFamily="34" charset="0"/>
            </a:endParaRPr>
          </a:p>
          <a:p>
            <a:r>
              <a:rPr lang="pt-BR" sz="3300" dirty="0">
                <a:latin typeface="Calibri" panose="020F0502020204030204" pitchFamily="34" charset="0"/>
              </a:rPr>
              <a:t>Ainda jovem ingressou na </a:t>
            </a:r>
            <a:r>
              <a:rPr lang="pt-BR" sz="3300" dirty="0" smtClean="0">
                <a:latin typeface="Calibri" panose="020F0502020204030204" pitchFamily="34" charset="0"/>
              </a:rPr>
              <a:t> Ordem dos Pregadores, </a:t>
            </a:r>
            <a:r>
              <a:rPr lang="pt-BR" sz="3300" dirty="0">
                <a:latin typeface="Calibri" panose="020F0502020204030204" pitchFamily="34" charset="0"/>
              </a:rPr>
              <a:t>dedicando-se aos estudos de filosofia. Em 1599, foi preso por ordem do </a:t>
            </a:r>
            <a:r>
              <a:rPr lang="pt-BR" sz="3300" dirty="0" smtClean="0">
                <a:latin typeface="Calibri" panose="020F0502020204030204" pitchFamily="34" charset="0"/>
              </a:rPr>
              <a:t>governo espanhol sob </a:t>
            </a:r>
            <a:r>
              <a:rPr lang="pt-BR" sz="3300" dirty="0">
                <a:latin typeface="Calibri" panose="020F0502020204030204" pitchFamily="34" charset="0"/>
              </a:rPr>
              <a:t>acusação </a:t>
            </a:r>
            <a:r>
              <a:rPr lang="pt-BR" sz="3300" dirty="0" smtClean="0">
                <a:latin typeface="Calibri" panose="020F0502020204030204" pitchFamily="34" charset="0"/>
              </a:rPr>
              <a:t>de heresia </a:t>
            </a:r>
            <a:r>
              <a:rPr lang="pt-BR" sz="3300" dirty="0">
                <a:latin typeface="Calibri" panose="020F0502020204030204" pitchFamily="34" charset="0"/>
              </a:rPr>
              <a:t> e </a:t>
            </a:r>
            <a:r>
              <a:rPr lang="pt-BR" sz="3300" dirty="0" smtClean="0">
                <a:latin typeface="Calibri" panose="020F0502020204030204" pitchFamily="34" charset="0"/>
              </a:rPr>
              <a:t>conspiração . </a:t>
            </a:r>
            <a:r>
              <a:rPr lang="pt-BR" sz="3300" dirty="0">
                <a:latin typeface="Calibri" panose="020F0502020204030204" pitchFamily="34" charset="0"/>
              </a:rPr>
              <a:t>Embora jamais tivesse confessado nenhuma das acusações, esteve preso na prisão </a:t>
            </a:r>
            <a:r>
              <a:rPr lang="pt-BR" sz="3300" dirty="0" smtClean="0">
                <a:latin typeface="Calibri" panose="020F0502020204030204" pitchFamily="34" charset="0"/>
              </a:rPr>
              <a:t>de Nápoles </a:t>
            </a:r>
            <a:r>
              <a:rPr lang="pt-BR" sz="3300" dirty="0">
                <a:latin typeface="Calibri" panose="020F0502020204030204" pitchFamily="34" charset="0"/>
              </a:rPr>
              <a:t> durante 27 anos. Posto em liberdade no ano de 1626, foi novamente preso e levado diante do </a:t>
            </a:r>
            <a:r>
              <a:rPr lang="pt-BR" sz="3300" dirty="0" smtClean="0">
                <a:latin typeface="Calibri" panose="020F0502020204030204" pitchFamily="34" charset="0"/>
              </a:rPr>
              <a:t> santo Ofício</a:t>
            </a:r>
            <a:r>
              <a:rPr lang="pt-BR" sz="3300" dirty="0">
                <a:latin typeface="Calibri" panose="020F0502020204030204" pitchFamily="34" charset="0"/>
              </a:rPr>
              <a:t> em </a:t>
            </a:r>
            <a:r>
              <a:rPr lang="pt-BR" sz="3300" dirty="0" smtClean="0">
                <a:latin typeface="Calibri" panose="020F0502020204030204" pitchFamily="34" charset="0"/>
              </a:rPr>
              <a:t> Roma, </a:t>
            </a:r>
            <a:r>
              <a:rPr lang="pt-BR" sz="3300" dirty="0">
                <a:latin typeface="Calibri" panose="020F0502020204030204" pitchFamily="34" charset="0"/>
              </a:rPr>
              <a:t>onde enfrentou julgamento por certas proposições em seu trabalho que eram consideradas suspeitas. Recuperando a liberdade, esteve algum tempo no mosteiro dominicano de Minerva, em Roma. </a:t>
            </a:r>
            <a:endParaRPr lang="pt-BR" dirty="0"/>
          </a:p>
        </p:txBody>
      </p:sp>
    </p:spTree>
    <p:extLst>
      <p:ext uri="{BB962C8B-B14F-4D97-AF65-F5344CB8AC3E}">
        <p14:creationId xmlns:p14="http://schemas.microsoft.com/office/powerpoint/2010/main" val="5426879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Renascimento científico</a:t>
            </a:r>
          </a:p>
        </p:txBody>
      </p:sp>
      <p:sp>
        <p:nvSpPr>
          <p:cNvPr id="3" name="Espaço Reservado para Conteúdo 2"/>
          <p:cNvSpPr>
            <a:spLocks noGrp="1"/>
          </p:cNvSpPr>
          <p:nvPr>
            <p:ph idx="1"/>
          </p:nvPr>
        </p:nvSpPr>
        <p:spPr/>
        <p:txBody>
          <a:bodyPr>
            <a:normAutofit fontScale="92500" lnSpcReduction="20000"/>
          </a:bodyPr>
          <a:lstStyle/>
          <a:p>
            <a:r>
              <a:rPr lang="pt-BR" dirty="0">
                <a:latin typeface="Calibri" panose="020F0502020204030204" pitchFamily="34" charset="0"/>
              </a:rPr>
              <a:t>Em 1634, temendo perseguições por suspeitas de que poderia estar envolvido em nova conspiração, seguiu o conselho do  papa Urbano  VIII  e fugiu para a  França, onde foi recebido por  Luís XIII e pelo  Cardeal  </a:t>
            </a:r>
            <a:r>
              <a:rPr lang="pt-BR" dirty="0" err="1">
                <a:latin typeface="Calibri" panose="020F0502020204030204" pitchFamily="34" charset="0"/>
              </a:rPr>
              <a:t>Richelieu</a:t>
            </a:r>
            <a:r>
              <a:rPr lang="pt-BR" dirty="0">
                <a:latin typeface="Calibri" panose="020F0502020204030204" pitchFamily="34" charset="0"/>
              </a:rPr>
              <a:t> .</a:t>
            </a:r>
          </a:p>
          <a:p>
            <a:r>
              <a:rPr lang="pt-BR" dirty="0" smtClean="0">
                <a:latin typeface="Calibri" panose="020F0502020204030204" pitchFamily="34" charset="0"/>
              </a:rPr>
              <a:t>Campanella </a:t>
            </a:r>
            <a:r>
              <a:rPr lang="pt-BR" dirty="0">
                <a:latin typeface="Calibri" panose="020F0502020204030204" pitchFamily="34" charset="0"/>
              </a:rPr>
              <a:t>deixou uma obra vasta que abrange vários tópicos:  gramática</a:t>
            </a:r>
            <a:r>
              <a:rPr lang="pt-BR" dirty="0" smtClean="0">
                <a:latin typeface="Calibri" panose="020F0502020204030204" pitchFamily="34" charset="0"/>
              </a:rPr>
              <a:t>,</a:t>
            </a:r>
            <a:r>
              <a:rPr lang="pt-BR" dirty="0">
                <a:latin typeface="Calibri" panose="020F0502020204030204" pitchFamily="34" charset="0"/>
              </a:rPr>
              <a:t> </a:t>
            </a:r>
            <a:r>
              <a:rPr lang="pt-BR" dirty="0" smtClean="0">
                <a:latin typeface="Calibri" panose="020F0502020204030204" pitchFamily="34" charset="0"/>
              </a:rPr>
              <a:t>retórica, Filosofia, teologia,</a:t>
            </a:r>
            <a:r>
              <a:rPr lang="pt-BR" dirty="0">
                <a:latin typeface="Calibri" panose="020F0502020204030204" pitchFamily="34" charset="0"/>
              </a:rPr>
              <a:t> política</a:t>
            </a:r>
            <a:r>
              <a:rPr lang="pt-BR" dirty="0" smtClean="0">
                <a:latin typeface="Calibri" panose="020F0502020204030204" pitchFamily="34" charset="0"/>
              </a:rPr>
              <a:t>,</a:t>
            </a:r>
            <a:r>
              <a:rPr lang="pt-BR" dirty="0">
                <a:latin typeface="Calibri" panose="020F0502020204030204" pitchFamily="34" charset="0"/>
              </a:rPr>
              <a:t>  medicina. Segundo Campanella, as ciências tratam das coisas como elas são, cabendo à filosofia (e especialmente à metafísica  explicar as coisas em seu sentido mais profundo</a:t>
            </a:r>
            <a:r>
              <a:rPr lang="pt-BR" dirty="0" smtClean="0">
                <a:latin typeface="Calibri" panose="020F0502020204030204" pitchFamily="34" charset="0"/>
              </a:rPr>
              <a:t>).</a:t>
            </a:r>
            <a:endParaRPr lang="pt-BR" dirty="0">
              <a:latin typeface="Calibri" panose="020F0502020204030204" pitchFamily="34" charset="0"/>
            </a:endParaRPr>
          </a:p>
          <a:p>
            <a:r>
              <a:rPr lang="pt-BR" dirty="0">
                <a:latin typeface="Calibri" panose="020F0502020204030204" pitchFamily="34" charset="0"/>
              </a:rPr>
              <a:t>Obra: </a:t>
            </a:r>
            <a:r>
              <a:rPr lang="pt-BR" dirty="0">
                <a:solidFill>
                  <a:srgbClr val="FF0000"/>
                </a:solidFill>
                <a:latin typeface="Calibri" panose="020F0502020204030204" pitchFamily="34" charset="0"/>
              </a:rPr>
              <a:t>A Cidade do Sol</a:t>
            </a:r>
            <a:r>
              <a:rPr lang="pt-BR" dirty="0">
                <a:latin typeface="Calibri" panose="020F0502020204030204" pitchFamily="34" charset="0"/>
              </a:rPr>
              <a:t>. Analisa a ordem social fundada nas relações sociais equilibradas, no poder, inteligência e amor.</a:t>
            </a:r>
          </a:p>
          <a:p>
            <a:pPr marL="109728" indent="0">
              <a:buNone/>
            </a:pPr>
            <a:endParaRPr lang="pt-BR" dirty="0"/>
          </a:p>
        </p:txBody>
      </p:sp>
    </p:spTree>
    <p:extLst>
      <p:ext uri="{BB962C8B-B14F-4D97-AF65-F5344CB8AC3E}">
        <p14:creationId xmlns:p14="http://schemas.microsoft.com/office/powerpoint/2010/main" val="677246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276024"/>
            <a:ext cx="8229600" cy="435777"/>
          </a:xfrm>
        </p:spPr>
        <p:txBody>
          <a:bodyPr>
            <a:normAutofit fontScale="90000"/>
          </a:bodyPr>
          <a:lstStyle/>
          <a:p>
            <a:r>
              <a:rPr lang="pt-BR" dirty="0" smtClean="0"/>
              <a:t>Renascentistas</a:t>
            </a:r>
            <a:endParaRPr lang="pt-BR" dirty="0"/>
          </a:p>
        </p:txBody>
      </p:sp>
      <p:sp>
        <p:nvSpPr>
          <p:cNvPr id="3" name="Espaço Reservado para Conteúdo 2"/>
          <p:cNvSpPr>
            <a:spLocks noGrp="1"/>
          </p:cNvSpPr>
          <p:nvPr>
            <p:ph idx="1"/>
          </p:nvPr>
        </p:nvSpPr>
        <p:spPr>
          <a:xfrm>
            <a:off x="457200" y="1844824"/>
            <a:ext cx="8229600" cy="4729712"/>
          </a:xfrm>
        </p:spPr>
        <p:txBody>
          <a:bodyPr>
            <a:normAutofit fontScale="25000" lnSpcReduction="20000"/>
          </a:bodyPr>
          <a:lstStyle/>
          <a:p>
            <a:r>
              <a:rPr lang="pt-BR" sz="8000" dirty="0">
                <a:solidFill>
                  <a:srgbClr val="FF0000"/>
                </a:solidFill>
                <a:latin typeface="Arial" panose="020B0604020202020204" pitchFamily="34" charset="0"/>
                <a:ea typeface="Verdana" pitchFamily="34" charset="0"/>
                <a:cs typeface="Arial" panose="020B0604020202020204" pitchFamily="34" charset="0"/>
              </a:rPr>
              <a:t>John Locke</a:t>
            </a:r>
            <a:r>
              <a:rPr lang="pt-BR" sz="8000" dirty="0">
                <a:latin typeface="Arial" panose="020B0604020202020204" pitchFamily="34" charset="0"/>
                <a:ea typeface="Verdana" pitchFamily="34" charset="0"/>
                <a:cs typeface="Arial" panose="020B0604020202020204" pitchFamily="34" charset="0"/>
              </a:rPr>
              <a:t> (1632 – 1704</a:t>
            </a:r>
            <a:r>
              <a:rPr lang="pt-BR" sz="8000" dirty="0" smtClean="0">
                <a:latin typeface="Arial" panose="020B0604020202020204" pitchFamily="34" charset="0"/>
                <a:ea typeface="Verdana" pitchFamily="34" charset="0"/>
                <a:cs typeface="Arial" panose="020B0604020202020204" pitchFamily="34" charset="0"/>
              </a:rPr>
              <a:t>). </a:t>
            </a:r>
            <a:r>
              <a:rPr lang="pt-BR" sz="8000" dirty="0" smtClean="0">
                <a:latin typeface="Arial" panose="020B0604020202020204" pitchFamily="34" charset="0"/>
                <a:cs typeface="Arial" panose="020B0604020202020204" pitchFamily="34" charset="0"/>
              </a:rPr>
              <a:t>Nasceu </a:t>
            </a:r>
            <a:r>
              <a:rPr lang="pt-BR" sz="8000" dirty="0">
                <a:latin typeface="Arial" panose="020B0604020202020204" pitchFamily="34" charset="0"/>
                <a:cs typeface="Arial" panose="020B0604020202020204" pitchFamily="34" charset="0"/>
              </a:rPr>
              <a:t>na Inglaterra. Obra: </a:t>
            </a:r>
            <a:r>
              <a:rPr lang="pt-BR" sz="8000" dirty="0">
                <a:solidFill>
                  <a:srgbClr val="FF0000"/>
                </a:solidFill>
                <a:latin typeface="Arial" panose="020B0604020202020204" pitchFamily="34" charset="0"/>
                <a:cs typeface="Arial" panose="020B0604020202020204" pitchFamily="34" charset="0"/>
              </a:rPr>
              <a:t>Dois Tratados sobre o Governo</a:t>
            </a:r>
            <a:r>
              <a:rPr lang="pt-BR" sz="8000" dirty="0">
                <a:latin typeface="Arial" panose="020B0604020202020204" pitchFamily="34" charset="0"/>
                <a:cs typeface="Arial" panose="020B0604020202020204" pitchFamily="34" charset="0"/>
              </a:rPr>
              <a:t>. Preocupação sobre o governo. O Estado é soberano, mas sua autoridade vem somente do contrato que o faz nascer. O Estado não pode tirar de ninguém o poder supremo sobre sua propriedade. Esse é o fundamento do Estado liberal. Faz uma distinção entre sociedade política e sociedade civil. Defende que a propriedade é objeto de herança; o poder político deve ter uma origem democrática, parlamentar</a:t>
            </a:r>
            <a:r>
              <a:rPr lang="pt-BR" sz="8000" dirty="0" smtClean="0">
                <a:latin typeface="Arial" panose="020B0604020202020204" pitchFamily="34" charset="0"/>
                <a:cs typeface="Arial" panose="020B0604020202020204" pitchFamily="34" charset="0"/>
              </a:rPr>
              <a:t>.</a:t>
            </a:r>
            <a:endParaRPr lang="pt-BR" sz="8000" dirty="0">
              <a:latin typeface="Verdana" pitchFamily="34" charset="0"/>
              <a:ea typeface="Verdana" pitchFamily="34" charset="0"/>
              <a:cs typeface="Verdana" pitchFamily="34" charset="0"/>
            </a:endParaRPr>
          </a:p>
          <a:p>
            <a:r>
              <a:rPr lang="pt-BR" sz="8000" dirty="0">
                <a:solidFill>
                  <a:srgbClr val="FF0000"/>
                </a:solidFill>
                <a:latin typeface="Arial" panose="020B0604020202020204" pitchFamily="34" charset="0"/>
                <a:ea typeface="Verdana" pitchFamily="34" charset="0"/>
                <a:cs typeface="Arial" panose="020B0604020202020204" pitchFamily="34" charset="0"/>
              </a:rPr>
              <a:t>Baruch Spinoza</a:t>
            </a:r>
            <a:r>
              <a:rPr lang="pt-BR" sz="8000" dirty="0">
                <a:latin typeface="Arial" panose="020B0604020202020204" pitchFamily="34" charset="0"/>
                <a:ea typeface="Verdana" pitchFamily="34" charset="0"/>
                <a:cs typeface="Arial" panose="020B0604020202020204" pitchFamily="34" charset="0"/>
              </a:rPr>
              <a:t> (1632 – 1677). </a:t>
            </a:r>
            <a:r>
              <a:rPr lang="pt-BR" sz="8000" dirty="0">
                <a:latin typeface="Arial" panose="020B0604020202020204" pitchFamily="34" charset="0"/>
                <a:cs typeface="Arial" panose="020B0604020202020204" pitchFamily="34" charset="0"/>
              </a:rPr>
              <a:t>(1632 -1677). </a:t>
            </a:r>
            <a:r>
              <a:rPr lang="pt-BR" sz="8000" dirty="0" smtClean="0">
                <a:latin typeface="Arial" panose="020B0604020202020204" pitchFamily="34" charset="0"/>
                <a:ea typeface="Verdana" pitchFamily="34" charset="0"/>
                <a:cs typeface="Arial" panose="020B0604020202020204" pitchFamily="34" charset="0"/>
              </a:rPr>
              <a:t>Filósofo judeu- holandês</a:t>
            </a:r>
            <a:r>
              <a:rPr lang="pt-BR" sz="8000" dirty="0">
                <a:latin typeface="Arial" panose="020B0604020202020204" pitchFamily="34" charset="0"/>
                <a:ea typeface="Verdana" pitchFamily="34" charset="0"/>
                <a:cs typeface="Arial" panose="020B0604020202020204" pitchFamily="34" charset="0"/>
              </a:rPr>
              <a:t>. </a:t>
            </a:r>
            <a:r>
              <a:rPr lang="pt-BR" sz="8000" dirty="0" smtClean="0">
                <a:latin typeface="Arial" panose="020B0604020202020204" pitchFamily="34" charset="0"/>
                <a:cs typeface="Arial" panose="020B0604020202020204" pitchFamily="34" charset="0"/>
              </a:rPr>
              <a:t>(</a:t>
            </a:r>
            <a:r>
              <a:rPr lang="pt-BR" sz="8000" dirty="0">
                <a:latin typeface="Arial" panose="020B0604020202020204" pitchFamily="34" charset="0"/>
                <a:cs typeface="Arial" panose="020B0604020202020204" pitchFamily="34" charset="0"/>
              </a:rPr>
              <a:t>nascido </a:t>
            </a:r>
            <a:r>
              <a:rPr lang="pt-BR" sz="8000" b="1" dirty="0" smtClean="0">
                <a:latin typeface="Arial" panose="020B0604020202020204" pitchFamily="34" charset="0"/>
                <a:cs typeface="Arial" panose="020B0604020202020204" pitchFamily="34" charset="0"/>
              </a:rPr>
              <a:t>24 de novembro</a:t>
            </a:r>
            <a:r>
              <a:rPr lang="pt-BR" sz="8000" dirty="0">
                <a:latin typeface="Arial" panose="020B0604020202020204" pitchFamily="34" charset="0"/>
                <a:cs typeface="Arial" panose="020B0604020202020204" pitchFamily="34" charset="0"/>
              </a:rPr>
              <a:t> </a:t>
            </a:r>
            <a:r>
              <a:rPr lang="pt-BR" sz="8000" dirty="0" smtClean="0">
                <a:latin typeface="Arial" panose="020B0604020202020204" pitchFamily="34" charset="0"/>
                <a:cs typeface="Arial" panose="020B0604020202020204" pitchFamily="34" charset="0"/>
              </a:rPr>
              <a:t>de</a:t>
            </a:r>
            <a:r>
              <a:rPr lang="pt-BR" sz="8000" dirty="0">
                <a:latin typeface="Arial" panose="020B0604020202020204" pitchFamily="34" charset="0"/>
                <a:cs typeface="Arial" panose="020B0604020202020204" pitchFamily="34" charset="0"/>
              </a:rPr>
              <a:t> </a:t>
            </a:r>
            <a:r>
              <a:rPr lang="pt-BR" sz="8000" dirty="0" smtClean="0">
                <a:latin typeface="Arial" panose="020B0604020202020204" pitchFamily="34" charset="0"/>
                <a:cs typeface="Arial" panose="020B0604020202020204" pitchFamily="34" charset="0"/>
              </a:rPr>
              <a:t>1632,</a:t>
            </a:r>
            <a:r>
              <a:rPr lang="pt-BR" sz="8000" dirty="0">
                <a:latin typeface="Arial" panose="020B0604020202020204" pitchFamily="34" charset="0"/>
                <a:cs typeface="Arial" panose="020B0604020202020204" pitchFamily="34" charset="0"/>
              </a:rPr>
              <a:t> </a:t>
            </a:r>
            <a:r>
              <a:rPr lang="pt-BR" sz="8000" dirty="0" smtClean="0">
                <a:latin typeface="Arial" panose="020B0604020202020204" pitchFamily="34" charset="0"/>
                <a:cs typeface="Arial" panose="020B0604020202020204" pitchFamily="34" charset="0"/>
              </a:rPr>
              <a:t>Amsterdã e faleceu em 21 de fevereiro de 1677, em Haia. </a:t>
            </a:r>
            <a:r>
              <a:rPr lang="pt-BR" sz="8000" dirty="0">
                <a:latin typeface="Arial" panose="020B0604020202020204" pitchFamily="34" charset="0"/>
                <a:cs typeface="Arial" panose="020B0604020202020204" pitchFamily="34" charset="0"/>
              </a:rPr>
              <a:t>Nasceu em Amsterdã, </a:t>
            </a:r>
            <a:r>
              <a:rPr lang="pt-BR" sz="8000" dirty="0" smtClean="0">
                <a:latin typeface="Arial" panose="020B0604020202020204" pitchFamily="34" charset="0"/>
                <a:cs typeface="Arial" panose="020B0604020202020204" pitchFamily="34" charset="0"/>
              </a:rPr>
              <a:t> nos</a:t>
            </a:r>
            <a:r>
              <a:rPr lang="pt-BR" sz="8000" dirty="0">
                <a:latin typeface="Arial" panose="020B0604020202020204" pitchFamily="34" charset="0"/>
                <a:cs typeface="Arial" panose="020B0604020202020204" pitchFamily="34" charset="0"/>
              </a:rPr>
              <a:t> </a:t>
            </a:r>
            <a:r>
              <a:rPr lang="pt-BR" sz="8000" dirty="0" smtClean="0">
                <a:latin typeface="Arial" panose="020B0604020202020204" pitchFamily="34" charset="0"/>
                <a:cs typeface="Arial" panose="020B0604020202020204" pitchFamily="34" charset="0"/>
              </a:rPr>
              <a:t>Países Baixos, </a:t>
            </a:r>
            <a:r>
              <a:rPr lang="pt-BR" sz="8000" dirty="0">
                <a:latin typeface="Arial" panose="020B0604020202020204" pitchFamily="34" charset="0"/>
                <a:cs typeface="Arial" panose="020B0604020202020204" pitchFamily="34" charset="0"/>
              </a:rPr>
              <a:t>no seio de uma família </a:t>
            </a:r>
            <a:r>
              <a:rPr lang="pt-BR" sz="8000" dirty="0" smtClean="0">
                <a:latin typeface="Arial" panose="020B0604020202020204" pitchFamily="34" charset="0"/>
                <a:cs typeface="Arial" panose="020B0604020202020204" pitchFamily="34" charset="0"/>
              </a:rPr>
              <a:t> Judaica portuguesa. É considerado </a:t>
            </a:r>
            <a:r>
              <a:rPr lang="pt-BR" sz="8000" dirty="0">
                <a:latin typeface="Arial" panose="020B0604020202020204" pitchFamily="34" charset="0"/>
                <a:cs typeface="Arial" panose="020B0604020202020204" pitchFamily="34" charset="0"/>
              </a:rPr>
              <a:t>o fundador </a:t>
            </a:r>
            <a:r>
              <a:rPr lang="pt-BR" sz="8000" dirty="0" smtClean="0">
                <a:latin typeface="Arial" panose="020B0604020202020204" pitchFamily="34" charset="0"/>
                <a:cs typeface="Arial" panose="020B0604020202020204" pitchFamily="34" charset="0"/>
              </a:rPr>
              <a:t>da crítica bíblica moderna.</a:t>
            </a:r>
          </a:p>
          <a:p>
            <a:r>
              <a:rPr lang="pt-BR" sz="8000" dirty="0">
                <a:latin typeface="Arial" panose="020B0604020202020204" pitchFamily="34" charset="0"/>
                <a:cs typeface="Arial" panose="020B0604020202020204" pitchFamily="34" charset="0"/>
              </a:rPr>
              <a:t> Foi um dos grandes  </a:t>
            </a:r>
            <a:r>
              <a:rPr lang="pt-BR" sz="8000" dirty="0">
                <a:solidFill>
                  <a:srgbClr val="FF0000"/>
                </a:solidFill>
                <a:latin typeface="Arial" panose="020B0604020202020204" pitchFamily="34" charset="0"/>
                <a:cs typeface="Arial" panose="020B0604020202020204" pitchFamily="34" charset="0"/>
              </a:rPr>
              <a:t>racionalistas </a:t>
            </a:r>
            <a:r>
              <a:rPr lang="pt-BR" sz="8000" dirty="0">
                <a:latin typeface="Arial" panose="020B0604020202020204" pitchFamily="34" charset="0"/>
                <a:cs typeface="Arial" panose="020B0604020202020204" pitchFamily="34" charset="0"/>
              </a:rPr>
              <a:t> e filósofos do século XVII dentro da chamada Filosofia Moderna, ao lado de René Descartes e  </a:t>
            </a:r>
            <a:r>
              <a:rPr lang="pt-BR" sz="8000" dirty="0" err="1">
                <a:latin typeface="Arial" panose="020B0604020202020204" pitchFamily="34" charset="0"/>
                <a:cs typeface="Arial" panose="020B0604020202020204" pitchFamily="34" charset="0"/>
              </a:rPr>
              <a:t>Gottfriend</a:t>
            </a:r>
            <a:r>
              <a:rPr lang="pt-BR" sz="8000" dirty="0">
                <a:latin typeface="Arial" panose="020B0604020202020204" pitchFamily="34" charset="0"/>
                <a:cs typeface="Arial" panose="020B0604020202020204" pitchFamily="34" charset="0"/>
              </a:rPr>
              <a:t> Leibniz</a:t>
            </a:r>
            <a:endParaRPr lang="pt-BR" sz="8000" dirty="0" smtClean="0">
              <a:latin typeface="Arial" panose="020B0604020202020204" pitchFamily="34" charset="0"/>
              <a:cs typeface="Arial" panose="020B0604020202020204" pitchFamily="34" charset="0"/>
            </a:endParaRPr>
          </a:p>
          <a:p>
            <a:pPr marL="109728" indent="0">
              <a:buNone/>
            </a:pPr>
            <a:r>
              <a:rPr lang="pt-BR" sz="8000" dirty="0" smtClean="0">
                <a:latin typeface="Arial" panose="020B0604020202020204" pitchFamily="34" charset="0"/>
                <a:ea typeface="Verdana" pitchFamily="34" charset="0"/>
                <a:cs typeface="Arial" panose="020B0604020202020204" pitchFamily="34" charset="0"/>
              </a:rPr>
              <a:t>   </a:t>
            </a:r>
            <a:r>
              <a:rPr lang="pt-BR" sz="7200" b="1" dirty="0" smtClean="0">
                <a:latin typeface="Arial" panose="020B0604020202020204" pitchFamily="34" charset="0"/>
                <a:ea typeface="Verdana" pitchFamily="34" charset="0"/>
                <a:cs typeface="Arial" panose="020B0604020202020204" pitchFamily="34" charset="0"/>
              </a:rPr>
              <a:t>Obra</a:t>
            </a:r>
            <a:r>
              <a:rPr lang="pt-BR" sz="7200" dirty="0" smtClean="0">
                <a:latin typeface="Arial" panose="020B0604020202020204" pitchFamily="34" charset="0"/>
                <a:ea typeface="Verdana" pitchFamily="34" charset="0"/>
                <a:cs typeface="Arial" panose="020B0604020202020204" pitchFamily="34" charset="0"/>
              </a:rPr>
              <a:t>: </a:t>
            </a:r>
            <a:r>
              <a:rPr lang="pt-BR" sz="7200" dirty="0" smtClean="0">
                <a:solidFill>
                  <a:srgbClr val="FF0000"/>
                </a:solidFill>
                <a:latin typeface="Arial" panose="020B0604020202020204" pitchFamily="34" charset="0"/>
                <a:ea typeface="Verdana" pitchFamily="34" charset="0"/>
                <a:cs typeface="Arial" panose="020B0604020202020204" pitchFamily="34" charset="0"/>
              </a:rPr>
              <a:t>Tratado </a:t>
            </a:r>
            <a:r>
              <a:rPr lang="pt-BR" sz="7200" dirty="0">
                <a:solidFill>
                  <a:srgbClr val="FF0000"/>
                </a:solidFill>
                <a:latin typeface="Arial" panose="020B0604020202020204" pitchFamily="34" charset="0"/>
                <a:ea typeface="Verdana" pitchFamily="34" charset="0"/>
                <a:cs typeface="Arial" panose="020B0604020202020204" pitchFamily="34" charset="0"/>
              </a:rPr>
              <a:t>Teológico Político.</a:t>
            </a:r>
            <a:r>
              <a:rPr lang="pt-BR" sz="7200" dirty="0">
                <a:latin typeface="Arial" panose="020B0604020202020204" pitchFamily="34" charset="0"/>
                <a:ea typeface="Verdana" pitchFamily="34" charset="0"/>
                <a:cs typeface="Arial" panose="020B0604020202020204" pitchFamily="34" charset="0"/>
              </a:rPr>
              <a:t> Tese: o homem é </a:t>
            </a:r>
            <a:r>
              <a:rPr lang="pt-BR" sz="7200" dirty="0" smtClean="0">
                <a:latin typeface="Arial" panose="020B0604020202020204" pitchFamily="34" charset="0"/>
                <a:ea typeface="Verdana" pitchFamily="34" charset="0"/>
                <a:cs typeface="Arial" panose="020B0604020202020204" pitchFamily="34" charset="0"/>
              </a:rPr>
              <a:t>      originalmente </a:t>
            </a:r>
            <a:r>
              <a:rPr lang="pt-BR" sz="7200" dirty="0" err="1">
                <a:latin typeface="Arial" panose="020B0604020202020204" pitchFamily="34" charset="0"/>
                <a:ea typeface="Verdana" pitchFamily="34" charset="0"/>
                <a:cs typeface="Arial" panose="020B0604020202020204" pitchFamily="34" charset="0"/>
              </a:rPr>
              <a:t>anti</a:t>
            </a:r>
            <a:r>
              <a:rPr lang="pt-BR" sz="7200" dirty="0">
                <a:latin typeface="Arial" panose="020B0604020202020204" pitchFamily="34" charset="0"/>
                <a:ea typeface="Verdana" pitchFamily="34" charset="0"/>
                <a:cs typeface="Arial" panose="020B0604020202020204" pitchFamily="34" charset="0"/>
              </a:rPr>
              <a:t> </a:t>
            </a:r>
            <a:r>
              <a:rPr lang="pt-BR" sz="7200" dirty="0" smtClean="0">
                <a:latin typeface="Arial" panose="020B0604020202020204" pitchFamily="34" charset="0"/>
                <a:ea typeface="Verdana" pitchFamily="34" charset="0"/>
                <a:cs typeface="Arial" panose="020B0604020202020204" pitchFamily="34" charset="0"/>
              </a:rPr>
              <a:t>social </a:t>
            </a:r>
            <a:r>
              <a:rPr lang="pt-BR" sz="7200" dirty="0">
                <a:latin typeface="Arial" panose="020B0604020202020204" pitchFamily="34" charset="0"/>
                <a:ea typeface="Verdana" pitchFamily="34" charset="0"/>
                <a:cs typeface="Arial" panose="020B0604020202020204" pitchFamily="34" charset="0"/>
              </a:rPr>
              <a:t>e de natureza predatória</a:t>
            </a:r>
            <a:r>
              <a:rPr lang="pt-BR" sz="8000" dirty="0">
                <a:latin typeface="Arial" panose="020B0604020202020204" pitchFamily="34" charset="0"/>
                <a:ea typeface="Verdana" pitchFamily="34" charset="0"/>
                <a:cs typeface="Arial" panose="020B0604020202020204" pitchFamily="34" charset="0"/>
              </a:rPr>
              <a:t>.</a:t>
            </a:r>
          </a:p>
          <a:p>
            <a:pPr marL="109728" indent="0">
              <a:buNone/>
            </a:pPr>
            <a:endParaRPr lang="pt-BR" dirty="0"/>
          </a:p>
        </p:txBody>
      </p:sp>
    </p:spTree>
    <p:extLst>
      <p:ext uri="{BB962C8B-B14F-4D97-AF65-F5344CB8AC3E}">
        <p14:creationId xmlns:p14="http://schemas.microsoft.com/office/powerpoint/2010/main" val="24469113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Francis Bacon</a:t>
            </a:r>
            <a:endParaRPr lang="pt-BR" dirty="0"/>
          </a:p>
        </p:txBody>
      </p:sp>
      <p:sp>
        <p:nvSpPr>
          <p:cNvPr id="3" name="Espaço Reservado para Conteúdo 2"/>
          <p:cNvSpPr>
            <a:spLocks noGrp="1"/>
          </p:cNvSpPr>
          <p:nvPr>
            <p:ph idx="1"/>
          </p:nvPr>
        </p:nvSpPr>
        <p:spPr/>
        <p:txBody>
          <a:bodyPr>
            <a:normAutofit fontScale="85000" lnSpcReduction="10000"/>
          </a:bodyPr>
          <a:lstStyle/>
          <a:p>
            <a:pPr fontAlgn="base"/>
            <a:r>
              <a:rPr lang="pt-BR" dirty="0"/>
              <a:t>Francis Bacon nasceu na cidade de Londres (Inglaterra) em 22 de janeiro de 1561</a:t>
            </a:r>
            <a:r>
              <a:rPr lang="pt-BR" dirty="0" smtClean="0"/>
              <a:t>. Morreu </a:t>
            </a:r>
            <a:r>
              <a:rPr lang="pt-BR" dirty="0"/>
              <a:t>na cidade de Londres (Inglaterra) em 9 de abril de 1626.</a:t>
            </a:r>
          </a:p>
          <a:p>
            <a:pPr fontAlgn="t"/>
            <a:r>
              <a:rPr lang="pt-BR" dirty="0" smtClean="0"/>
              <a:t>Filho </a:t>
            </a:r>
            <a:r>
              <a:rPr lang="pt-BR" dirty="0"/>
              <a:t>caçula de Sir Nicholas Bacon, Guardião do Selo Real, e de sua segunda esposa Ann. Estudou no Trinity </a:t>
            </a:r>
            <a:r>
              <a:rPr lang="pt-BR" dirty="0" err="1"/>
              <a:t>College</a:t>
            </a:r>
            <a:r>
              <a:rPr lang="pt-BR" dirty="0"/>
              <a:t> em Cambridge em 1576 formou-se em Direito, pela Universidade de Cambridge.</a:t>
            </a:r>
          </a:p>
          <a:p>
            <a:pPr fontAlgn="t"/>
            <a:r>
              <a:rPr lang="pt-BR" dirty="0"/>
              <a:t>Destinado à carreira diplomática, esteve na França como acompanhante do embaixador inglês, e só em 1579, com o falecimento do pai, regressou para Londres a fim de retomar a carreira jurídica e </a:t>
            </a:r>
            <a:r>
              <a:rPr lang="pt-BR" dirty="0" smtClean="0"/>
              <a:t>política.</a:t>
            </a:r>
            <a:r>
              <a:rPr lang="pt-BR" dirty="0"/>
              <a:t/>
            </a:r>
            <a:br>
              <a:rPr lang="pt-BR" dirty="0"/>
            </a:br>
            <a:endParaRPr lang="pt-BR" dirty="0"/>
          </a:p>
        </p:txBody>
      </p:sp>
    </p:spTree>
    <p:extLst>
      <p:ext uri="{BB962C8B-B14F-4D97-AF65-F5344CB8AC3E}">
        <p14:creationId xmlns:p14="http://schemas.microsoft.com/office/powerpoint/2010/main" val="22779113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Francis Bacon</a:t>
            </a:r>
            <a:endParaRPr lang="pt-BR" dirty="0"/>
          </a:p>
        </p:txBody>
      </p:sp>
      <p:sp>
        <p:nvSpPr>
          <p:cNvPr id="3" name="Espaço Reservado para Conteúdo 2"/>
          <p:cNvSpPr>
            <a:spLocks noGrp="1"/>
          </p:cNvSpPr>
          <p:nvPr>
            <p:ph idx="1"/>
          </p:nvPr>
        </p:nvSpPr>
        <p:spPr/>
        <p:txBody>
          <a:bodyPr>
            <a:normAutofit fontScale="77500" lnSpcReduction="20000"/>
          </a:bodyPr>
          <a:lstStyle/>
          <a:p>
            <a:pPr fontAlgn="t"/>
            <a:r>
              <a:rPr lang="pt-BR" dirty="0" smtClean="0"/>
              <a:t>Junto com a </a:t>
            </a:r>
            <a:r>
              <a:rPr lang="pt-BR" dirty="0"/>
              <a:t>atividade política, Bacon elaborou uma importante obra filosófica reunida em textos como </a:t>
            </a:r>
            <a:r>
              <a:rPr lang="pt-BR" i="1" dirty="0" err="1"/>
              <a:t>Novum</a:t>
            </a:r>
            <a:r>
              <a:rPr lang="pt-BR" i="1" dirty="0"/>
              <a:t> </a:t>
            </a:r>
            <a:r>
              <a:rPr lang="pt-BR" i="1" dirty="0" err="1"/>
              <a:t>Organum</a:t>
            </a:r>
            <a:r>
              <a:rPr lang="pt-BR" i="1" dirty="0"/>
              <a:t> </a:t>
            </a:r>
            <a:r>
              <a:rPr lang="pt-BR" dirty="0"/>
              <a:t>(1620, </a:t>
            </a:r>
            <a:r>
              <a:rPr lang="pt-BR" i="1" dirty="0"/>
              <a:t>Novo Método</a:t>
            </a:r>
            <a:r>
              <a:rPr lang="pt-BR" dirty="0"/>
              <a:t>) e </a:t>
            </a:r>
            <a:r>
              <a:rPr lang="pt-BR" i="1" dirty="0"/>
              <a:t>De </a:t>
            </a:r>
            <a:r>
              <a:rPr lang="pt-BR" i="1" dirty="0" err="1"/>
              <a:t>Dignitate</a:t>
            </a:r>
            <a:r>
              <a:rPr lang="pt-BR" i="1" dirty="0"/>
              <a:t> et </a:t>
            </a:r>
            <a:r>
              <a:rPr lang="pt-BR" i="1" dirty="0" err="1"/>
              <a:t>Augmentis</a:t>
            </a:r>
            <a:r>
              <a:rPr lang="pt-BR" i="1" dirty="0"/>
              <a:t> </a:t>
            </a:r>
            <a:r>
              <a:rPr lang="pt-BR" i="1" dirty="0" err="1"/>
              <a:t>Scientiarum</a:t>
            </a:r>
            <a:r>
              <a:rPr lang="pt-BR" i="1" dirty="0"/>
              <a:t> </a:t>
            </a:r>
            <a:r>
              <a:rPr lang="pt-BR" dirty="0"/>
              <a:t>(1623, </a:t>
            </a:r>
            <a:r>
              <a:rPr lang="pt-BR" i="1" dirty="0"/>
              <a:t>Sobre a Dignificação e Progresso da Ciência).</a:t>
            </a:r>
            <a:endParaRPr lang="pt-BR" dirty="0"/>
          </a:p>
          <a:p>
            <a:pPr fontAlgn="t"/>
            <a:r>
              <a:rPr lang="pt-BR" dirty="0"/>
              <a:t>Nas obras, Bacon expõe sua filosofia da ciência, de grande influência sobre o pensamento posterior, onde salienta a primazia dos fatos em relação à teorização e rejeita a especulação filosófica como cientificamente válida.</a:t>
            </a:r>
          </a:p>
          <a:p>
            <a:pPr fontAlgn="t"/>
            <a:r>
              <a:rPr lang="pt-BR" dirty="0"/>
              <a:t>Seus textos deveriam fazer parte de uma obra ambiciosa que ficou inacabada, intitulada </a:t>
            </a:r>
            <a:r>
              <a:rPr lang="pt-BR" i="1" dirty="0" err="1"/>
              <a:t>Instauratio</a:t>
            </a:r>
            <a:r>
              <a:rPr lang="pt-BR" i="1" dirty="0"/>
              <a:t> Magna (Grande Restauração)</a:t>
            </a:r>
            <a:r>
              <a:rPr lang="pt-BR" dirty="0"/>
              <a:t>, com a qual pretendia criar uma nova ciência, capaz de restaurar o saber, infecundo e falso dos pensadores precedentes</a:t>
            </a:r>
            <a:r>
              <a:rPr lang="pt-BR" dirty="0" smtClean="0"/>
              <a:t>.</a:t>
            </a:r>
            <a:r>
              <a:rPr lang="pt-BR" dirty="0"/>
              <a:t/>
            </a:r>
            <a:br>
              <a:rPr lang="pt-BR" dirty="0"/>
            </a:br>
            <a:endParaRPr lang="pt-BR" dirty="0"/>
          </a:p>
        </p:txBody>
      </p:sp>
    </p:spTree>
    <p:extLst>
      <p:ext uri="{BB962C8B-B14F-4D97-AF65-F5344CB8AC3E}">
        <p14:creationId xmlns:p14="http://schemas.microsoft.com/office/powerpoint/2010/main" val="4701516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Francis Bacon</a:t>
            </a:r>
            <a:endParaRPr lang="pt-BR" dirty="0"/>
          </a:p>
        </p:txBody>
      </p:sp>
      <p:sp>
        <p:nvSpPr>
          <p:cNvPr id="3" name="Espaço Reservado para Conteúdo 2"/>
          <p:cNvSpPr>
            <a:spLocks noGrp="1"/>
          </p:cNvSpPr>
          <p:nvPr>
            <p:ph idx="1"/>
          </p:nvPr>
        </p:nvSpPr>
        <p:spPr/>
        <p:txBody>
          <a:bodyPr>
            <a:normAutofit fontScale="92500"/>
          </a:bodyPr>
          <a:lstStyle/>
          <a:p>
            <a:pPr fontAlgn="t"/>
            <a:r>
              <a:rPr lang="pt-BR" dirty="0"/>
              <a:t>Para Bacon, a descoberta dos fatos verdadeiros não depende de esforços puramente mentais, mas sim da observação e da experimentação guiada pelo raciocínio indutivo.</a:t>
            </a:r>
          </a:p>
          <a:p>
            <a:pPr fontAlgn="t"/>
            <a:r>
              <a:rPr lang="pt-BR" dirty="0"/>
              <a:t>Embora Bacon não tenha realizado nenhum progresso nas ciências naturais, deve-se a ele o primeiro esboço racional de uma metodologia científica. O empirismo científico de Bacon devolveu ao homem o gosto pelo concreto e pela experiência</a:t>
            </a:r>
            <a:r>
              <a:rPr lang="pt-BR" dirty="0" smtClean="0"/>
              <a:t>.</a:t>
            </a:r>
            <a:r>
              <a:rPr lang="pt-BR" dirty="0"/>
              <a:t/>
            </a:r>
            <a:br>
              <a:rPr lang="pt-BR" dirty="0"/>
            </a:br>
            <a:endParaRPr lang="pt-BR" dirty="0"/>
          </a:p>
        </p:txBody>
      </p:sp>
    </p:spTree>
    <p:extLst>
      <p:ext uri="{BB962C8B-B14F-4D97-AF65-F5344CB8AC3E}">
        <p14:creationId xmlns:p14="http://schemas.microsoft.com/office/powerpoint/2010/main" val="1108932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Outras obras</a:t>
            </a:r>
            <a:endParaRPr lang="pt-BR" dirty="0"/>
          </a:p>
        </p:txBody>
      </p:sp>
      <p:sp>
        <p:nvSpPr>
          <p:cNvPr id="3" name="Espaço Reservado para Conteúdo 2"/>
          <p:cNvSpPr>
            <a:spLocks noGrp="1"/>
          </p:cNvSpPr>
          <p:nvPr>
            <p:ph idx="1"/>
          </p:nvPr>
        </p:nvSpPr>
        <p:spPr/>
        <p:txBody>
          <a:bodyPr/>
          <a:lstStyle/>
          <a:p>
            <a:r>
              <a:rPr lang="pt-BR" dirty="0"/>
              <a:t>História de Henrique VII (1622).</a:t>
            </a:r>
          </a:p>
          <a:p>
            <a:r>
              <a:rPr lang="pt-BR" dirty="0"/>
              <a:t>Nova Atlântida (1624), onde descreve uma utopia (estado ideal) onde as possibilidades de experimentação científica seriam ilimitadas.</a:t>
            </a:r>
          </a:p>
          <a:p>
            <a:r>
              <a:rPr lang="pt-BR" dirty="0"/>
              <a:t>Ensaios (1597, 1612, 1625) onde revela um pensamento elevado e um estilo tão rico que foi citado ao lado de William Shakespeare como consolidador da língua </a:t>
            </a:r>
            <a:r>
              <a:rPr lang="pt-BR" dirty="0" smtClean="0"/>
              <a:t>inglesa</a:t>
            </a:r>
            <a:r>
              <a:rPr lang="pt-BR" dirty="0"/>
              <a:t>.</a:t>
            </a:r>
          </a:p>
        </p:txBody>
      </p:sp>
    </p:spTree>
    <p:extLst>
      <p:ext uri="{BB962C8B-B14F-4D97-AF65-F5344CB8AC3E}">
        <p14:creationId xmlns:p14="http://schemas.microsoft.com/office/powerpoint/2010/main" val="25637444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 Giovanni </a:t>
            </a:r>
            <a:r>
              <a:rPr lang="pt-BR" dirty="0" err="1" smtClean="0"/>
              <a:t>Battista</a:t>
            </a:r>
            <a:r>
              <a:rPr lang="pt-BR" dirty="0" smtClean="0"/>
              <a:t> Vico</a:t>
            </a:r>
            <a:endParaRPr lang="pt-BR" dirty="0"/>
          </a:p>
        </p:txBody>
      </p:sp>
      <p:sp>
        <p:nvSpPr>
          <p:cNvPr id="3" name="Espaço Reservado para Conteúdo 2"/>
          <p:cNvSpPr>
            <a:spLocks noGrp="1"/>
          </p:cNvSpPr>
          <p:nvPr>
            <p:ph idx="1"/>
          </p:nvPr>
        </p:nvSpPr>
        <p:spPr/>
        <p:txBody>
          <a:bodyPr>
            <a:normAutofit fontScale="92500"/>
          </a:bodyPr>
          <a:lstStyle/>
          <a:p>
            <a:r>
              <a:rPr lang="pt-BR" dirty="0"/>
              <a:t>Vico nasceu como o sexto dos oito filhos de </a:t>
            </a:r>
            <a:r>
              <a:rPr lang="pt-BR" dirty="0" err="1"/>
              <a:t>Antonio</a:t>
            </a:r>
            <a:r>
              <a:rPr lang="pt-BR" dirty="0"/>
              <a:t> Vico e </a:t>
            </a:r>
            <a:r>
              <a:rPr lang="pt-BR" dirty="0" err="1"/>
              <a:t>Candida</a:t>
            </a:r>
            <a:r>
              <a:rPr lang="pt-BR" dirty="0"/>
              <a:t> </a:t>
            </a:r>
            <a:r>
              <a:rPr lang="pt-BR" dirty="0" err="1"/>
              <a:t>Masulio</a:t>
            </a:r>
            <a:r>
              <a:rPr lang="pt-BR" dirty="0"/>
              <a:t>. Foi-lhe dado este nome por causa </a:t>
            </a:r>
            <a:r>
              <a:rPr lang="pt-BR" dirty="0" smtClean="0"/>
              <a:t>de São </a:t>
            </a:r>
            <a:r>
              <a:rPr lang="pt-BR" dirty="0"/>
              <a:t>J</a:t>
            </a:r>
            <a:r>
              <a:rPr lang="pt-BR" dirty="0" smtClean="0"/>
              <a:t>oão Batista, </a:t>
            </a:r>
            <a:r>
              <a:rPr lang="pt-BR" dirty="0"/>
              <a:t>e foi batizado </a:t>
            </a:r>
            <a:r>
              <a:rPr lang="pt-BR" dirty="0" smtClean="0"/>
              <a:t>na Igreja Católica, </a:t>
            </a:r>
            <a:r>
              <a:rPr lang="pt-BR" dirty="0"/>
              <a:t>à qual permaneceu leal toda a </a:t>
            </a:r>
            <a:r>
              <a:rPr lang="pt-BR" dirty="0" smtClean="0"/>
              <a:t>vida.</a:t>
            </a:r>
          </a:p>
          <a:p>
            <a:r>
              <a:rPr lang="pt-BR" dirty="0" smtClean="0"/>
              <a:t>Vico </a:t>
            </a:r>
            <a:r>
              <a:rPr lang="pt-BR" dirty="0"/>
              <a:t>é um crítico da filosofia de Descartes e se diferencia dos pensadores iluministas por refletir sobre a religião e a política de forma conservadora tendo por base as teorias do passado e utilizando uma linguagem essencialmente teológica.</a:t>
            </a:r>
            <a:br>
              <a:rPr lang="pt-BR" dirty="0"/>
            </a:br>
            <a:endParaRPr lang="pt-BR" dirty="0"/>
          </a:p>
        </p:txBody>
      </p:sp>
    </p:spTree>
    <p:extLst>
      <p:ext uri="{BB962C8B-B14F-4D97-AF65-F5344CB8AC3E}">
        <p14:creationId xmlns:p14="http://schemas.microsoft.com/office/powerpoint/2010/main" val="4107109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Sociologia como Ciência Social</a:t>
            </a:r>
            <a:endParaRPr lang="pt-BR" dirty="0"/>
          </a:p>
        </p:txBody>
      </p:sp>
      <p:sp>
        <p:nvSpPr>
          <p:cNvPr id="3" name="Espaço Reservado para Conteúdo 2"/>
          <p:cNvSpPr>
            <a:spLocks noGrp="1"/>
          </p:cNvSpPr>
          <p:nvPr>
            <p:ph idx="1"/>
          </p:nvPr>
        </p:nvSpPr>
        <p:spPr/>
        <p:txBody>
          <a:bodyPr/>
          <a:lstStyle/>
          <a:p>
            <a:pPr>
              <a:buNone/>
            </a:pPr>
            <a:r>
              <a:rPr lang="pt-BR" dirty="0" smtClean="0"/>
              <a:t>Ciência – Forma especial de conhecimento da realidade. Diferencia-se das outras formas de conhecimento ( filosófico, religioso/teológico, artístico, empírico) por ser:</a:t>
            </a:r>
          </a:p>
          <a:p>
            <a:r>
              <a:rPr lang="pt-BR" dirty="0" smtClean="0"/>
              <a:t>Racional =&gt; razão. É constituído por conceitos. Juízos e raciocínios e não por sensações. O ponto de partida e de chegada são </a:t>
            </a:r>
            <a:r>
              <a:rPr lang="pt-BR" dirty="0" err="1" smtClean="0"/>
              <a:t>ideias</a:t>
            </a:r>
            <a:r>
              <a:rPr lang="pt-BR" dirty="0" smtClean="0"/>
              <a:t> (hipóteses).</a:t>
            </a:r>
            <a:endParaRPr lang="pt-B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Battista</a:t>
            </a:r>
            <a:r>
              <a:rPr lang="pt-BR" dirty="0" smtClean="0"/>
              <a:t> Vico</a:t>
            </a:r>
            <a:endParaRPr lang="pt-BR" dirty="0"/>
          </a:p>
        </p:txBody>
      </p:sp>
      <p:sp>
        <p:nvSpPr>
          <p:cNvPr id="3" name="Espaço Reservado para Conteúdo 2"/>
          <p:cNvSpPr>
            <a:spLocks noGrp="1"/>
          </p:cNvSpPr>
          <p:nvPr>
            <p:ph idx="1"/>
          </p:nvPr>
        </p:nvSpPr>
        <p:spPr/>
        <p:txBody>
          <a:bodyPr>
            <a:normAutofit fontScale="77500" lnSpcReduction="20000"/>
          </a:bodyPr>
          <a:lstStyle/>
          <a:p>
            <a:r>
              <a:rPr lang="pt-BR" dirty="0" smtClean="0"/>
              <a:t>Desde </a:t>
            </a:r>
            <a:r>
              <a:rPr lang="pt-BR" dirty="0"/>
              <a:t>a primeira infância ele combinou um agudo e amplo intelecto com um insaciável amor ao conhecimento, e muito da sua educação se deu na livraria de seu pai. Com a idade de sete anos ele caiu do alto de uma escada - talvez uma daquelas usadas para alcançar os livros na loja - e fraturou severamente seu crânio. Durante as cinco horas em que permaneceu completamente inconsciente e imóvel, o médico local declarou que ele ou morreria ou ficaria idiotizado. Apesar de sua convalescença levar três anos e sua constituição permanecer delicada durante toda a vida, ele recuperou-se integralmente e entrou na escola com dez anos. Vico ultrapassou seus colegas tão rapidamente que logo foi transferido para uma </a:t>
            </a:r>
            <a:r>
              <a:rPr lang="pt-BR" dirty="0" smtClean="0"/>
              <a:t>escola Jesuíta. </a:t>
            </a:r>
            <a:r>
              <a:rPr lang="pt-BR" dirty="0"/>
              <a:t>Dentro de um ano, contudo, ele viu seus professores devolvendo-o à anterior, e ele deixou a escola para estudar por conta </a:t>
            </a:r>
            <a:r>
              <a:rPr lang="pt-BR" dirty="0" smtClean="0"/>
              <a:t>própria.</a:t>
            </a:r>
            <a:endParaRPr lang="pt-BR" dirty="0"/>
          </a:p>
        </p:txBody>
      </p:sp>
    </p:spTree>
    <p:extLst>
      <p:ext uri="{BB962C8B-B14F-4D97-AF65-F5344CB8AC3E}">
        <p14:creationId xmlns:p14="http://schemas.microsoft.com/office/powerpoint/2010/main" val="31792535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Battista</a:t>
            </a:r>
            <a:r>
              <a:rPr lang="pt-BR" dirty="0" smtClean="0"/>
              <a:t> Vico</a:t>
            </a:r>
            <a:endParaRPr lang="pt-BR" dirty="0"/>
          </a:p>
        </p:txBody>
      </p:sp>
      <p:sp>
        <p:nvSpPr>
          <p:cNvPr id="3" name="Espaço Reservado para Conteúdo 2"/>
          <p:cNvSpPr>
            <a:spLocks noGrp="1"/>
          </p:cNvSpPr>
          <p:nvPr>
            <p:ph idx="1"/>
          </p:nvPr>
        </p:nvSpPr>
        <p:spPr/>
        <p:txBody>
          <a:bodyPr>
            <a:normAutofit fontScale="77500" lnSpcReduction="20000"/>
          </a:bodyPr>
          <a:lstStyle/>
          <a:p>
            <a:r>
              <a:rPr lang="pt-BR" dirty="0"/>
              <a:t>Em 1725 </a:t>
            </a:r>
            <a:r>
              <a:rPr lang="pt-BR" dirty="0" smtClean="0"/>
              <a:t> escreveu sua </a:t>
            </a:r>
            <a:r>
              <a:rPr lang="pt-BR" dirty="0"/>
              <a:t>principal obra </a:t>
            </a:r>
            <a:r>
              <a:rPr lang="pt-BR" i="1" dirty="0" err="1"/>
              <a:t>Scienza</a:t>
            </a:r>
            <a:r>
              <a:rPr lang="pt-BR" i="1" dirty="0"/>
              <a:t> </a:t>
            </a:r>
            <a:r>
              <a:rPr lang="pt-BR" i="1" dirty="0" err="1"/>
              <a:t>Nuova</a:t>
            </a:r>
            <a:r>
              <a:rPr lang="pt-BR" dirty="0"/>
              <a:t> (Ciência Nova), na qual procurou estabelecer um estatuto científico para o estudo da História. Essa obra recebeu reedições bastante revisadas pelo autor em 1730 e 1744 (ano de seu falecimento). Na Ciência Nova, Vico procurou mostrar a possibilidade de um entendimento científico da história, ao qual denominou a "história ideal eterna", que procurava criar um princípio universal de história para todos os povos em todos os tempos. Apesar de pouco difundida em vida de Vico (residente numa região pouco central dos debates intelectuais como Nápoles e preterido em suas expectativas mais amplas de ascensão acadêmica), a obra tornou-se um verdadeiro clássico da teoria da história a partir do século XIX, referenciada por intelectuais como Jules </a:t>
            </a:r>
            <a:r>
              <a:rPr lang="pt-BR" dirty="0" err="1"/>
              <a:t>Michelet</a:t>
            </a:r>
            <a:r>
              <a:rPr lang="pt-BR" dirty="0"/>
              <a:t> e Karl </a:t>
            </a:r>
            <a:r>
              <a:rPr lang="pt-BR" dirty="0" smtClean="0"/>
              <a:t>Marx</a:t>
            </a:r>
            <a:r>
              <a:rPr lang="pt-BR" dirty="0"/>
              <a:t/>
            </a:r>
            <a:br>
              <a:rPr lang="pt-BR" dirty="0"/>
            </a:br>
            <a:endParaRPr lang="pt-BR" dirty="0"/>
          </a:p>
        </p:txBody>
      </p:sp>
    </p:spTree>
    <p:extLst>
      <p:ext uri="{BB962C8B-B14F-4D97-AF65-F5344CB8AC3E}">
        <p14:creationId xmlns:p14="http://schemas.microsoft.com/office/powerpoint/2010/main" val="26395165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smtClean="0"/>
              <a:t>Século XVIII – Pensadores em Destaques</a:t>
            </a:r>
            <a:endParaRPr lang="pt-BR" sz="3200" dirty="0"/>
          </a:p>
        </p:txBody>
      </p:sp>
      <p:sp>
        <p:nvSpPr>
          <p:cNvPr id="3" name="Espaço Reservado para Conteúdo 2"/>
          <p:cNvSpPr>
            <a:spLocks noGrp="1"/>
          </p:cNvSpPr>
          <p:nvPr>
            <p:ph idx="1"/>
          </p:nvPr>
        </p:nvSpPr>
        <p:spPr/>
        <p:txBody>
          <a:bodyPr/>
          <a:lstStyle/>
          <a:p>
            <a:pPr marL="109728" indent="0">
              <a:buNone/>
            </a:pPr>
            <a:r>
              <a:rPr lang="pt-BR" dirty="0">
                <a:latin typeface="Verdana" pitchFamily="34" charset="0"/>
                <a:ea typeface="Verdana" pitchFamily="34" charset="0"/>
                <a:cs typeface="Verdana" pitchFamily="34" charset="0"/>
              </a:rPr>
              <a:t>Século do iluminismo e do Humanismo.</a:t>
            </a:r>
          </a:p>
          <a:p>
            <a:r>
              <a:rPr lang="pt-BR" dirty="0">
                <a:latin typeface="Verdana" pitchFamily="34" charset="0"/>
                <a:ea typeface="Verdana" pitchFamily="34" charset="0"/>
                <a:cs typeface="Verdana" pitchFamily="34" charset="0"/>
              </a:rPr>
              <a:t>Montesquieu (1689 – 1755)</a:t>
            </a:r>
          </a:p>
          <a:p>
            <a:r>
              <a:rPr lang="pt-BR" dirty="0" err="1">
                <a:latin typeface="Verdana" pitchFamily="34" charset="0"/>
                <a:ea typeface="Verdana" pitchFamily="34" charset="0"/>
                <a:cs typeface="Verdana" pitchFamily="34" charset="0"/>
              </a:rPr>
              <a:t>Rosseau</a:t>
            </a:r>
            <a:r>
              <a:rPr lang="pt-BR" dirty="0">
                <a:latin typeface="Verdana" pitchFamily="34" charset="0"/>
                <a:ea typeface="Verdana" pitchFamily="34" charset="0"/>
                <a:cs typeface="Verdana" pitchFamily="34" charset="0"/>
              </a:rPr>
              <a:t> (1712 – 1778)</a:t>
            </a:r>
          </a:p>
          <a:p>
            <a:r>
              <a:rPr lang="pt-BR" dirty="0">
                <a:latin typeface="Verdana" pitchFamily="34" charset="0"/>
                <a:ea typeface="Verdana" pitchFamily="34" charset="0"/>
                <a:cs typeface="Verdana" pitchFamily="34" charset="0"/>
              </a:rPr>
              <a:t>Adam </a:t>
            </a:r>
            <a:r>
              <a:rPr lang="pt-BR" dirty="0" err="1">
                <a:latin typeface="Verdana" pitchFamily="34" charset="0"/>
                <a:ea typeface="Verdana" pitchFamily="34" charset="0"/>
                <a:cs typeface="Verdana" pitchFamily="34" charset="0"/>
              </a:rPr>
              <a:t>Fergunson</a:t>
            </a:r>
            <a:r>
              <a:rPr lang="pt-BR" dirty="0">
                <a:latin typeface="Verdana" pitchFamily="34" charset="0"/>
                <a:ea typeface="Verdana" pitchFamily="34" charset="0"/>
                <a:cs typeface="Verdana" pitchFamily="34" charset="0"/>
              </a:rPr>
              <a:t> (1723 – 1816)</a:t>
            </a:r>
          </a:p>
          <a:p>
            <a:r>
              <a:rPr lang="pt-BR" dirty="0">
                <a:latin typeface="Verdana" pitchFamily="34" charset="0"/>
                <a:ea typeface="Verdana" pitchFamily="34" charset="0"/>
                <a:cs typeface="Verdana" pitchFamily="34" charset="0"/>
              </a:rPr>
              <a:t>Adam Smith ( 1723 – 1790)</a:t>
            </a:r>
          </a:p>
          <a:p>
            <a:r>
              <a:rPr lang="pt-BR" dirty="0">
                <a:latin typeface="Verdana" pitchFamily="34" charset="0"/>
                <a:ea typeface="Verdana" pitchFamily="34" charset="0"/>
                <a:cs typeface="Verdana" pitchFamily="34" charset="0"/>
              </a:rPr>
              <a:t>Marquês de </a:t>
            </a:r>
            <a:r>
              <a:rPr lang="pt-BR" dirty="0" err="1">
                <a:latin typeface="Verdana" pitchFamily="34" charset="0"/>
                <a:ea typeface="Verdana" pitchFamily="34" charset="0"/>
                <a:cs typeface="Verdana" pitchFamily="34" charset="0"/>
              </a:rPr>
              <a:t>Condorcet</a:t>
            </a:r>
            <a:r>
              <a:rPr lang="pt-BR" dirty="0">
                <a:latin typeface="Verdana" pitchFamily="34" charset="0"/>
                <a:ea typeface="Verdana" pitchFamily="34" charset="0"/>
                <a:cs typeface="Verdana" pitchFamily="34" charset="0"/>
              </a:rPr>
              <a:t> ( 1743 – 1794)</a:t>
            </a:r>
          </a:p>
          <a:p>
            <a:r>
              <a:rPr lang="pt-BR" dirty="0">
                <a:latin typeface="Verdana" pitchFamily="34" charset="0"/>
                <a:ea typeface="Verdana" pitchFamily="34" charset="0"/>
                <a:cs typeface="Verdana" pitchFamily="34" charset="0"/>
              </a:rPr>
              <a:t>Henri de Saint Simon (1760 – 1852)</a:t>
            </a:r>
          </a:p>
          <a:p>
            <a:endParaRPr lang="pt-BR" dirty="0"/>
          </a:p>
        </p:txBody>
      </p:sp>
    </p:spTree>
    <p:extLst>
      <p:ext uri="{BB962C8B-B14F-4D97-AF65-F5344CB8AC3E}">
        <p14:creationId xmlns:p14="http://schemas.microsoft.com/office/powerpoint/2010/main" val="25286184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latin typeface="Verdana" pitchFamily="34" charset="0"/>
                <a:ea typeface="Verdana" pitchFamily="34" charset="0"/>
                <a:cs typeface="Verdana" pitchFamily="34" charset="0"/>
              </a:rPr>
              <a:t>Montesquieu (1689 – 1755)</a:t>
            </a:r>
            <a:br>
              <a:rPr lang="pt-BR" dirty="0">
                <a:latin typeface="Verdana" pitchFamily="34" charset="0"/>
                <a:ea typeface="Verdana" pitchFamily="34" charset="0"/>
                <a:cs typeface="Verdana" pitchFamily="34" charset="0"/>
              </a:rPr>
            </a:br>
            <a:endParaRPr lang="pt-BR" dirty="0"/>
          </a:p>
        </p:txBody>
      </p:sp>
      <p:sp>
        <p:nvSpPr>
          <p:cNvPr id="3" name="Espaço Reservado para Conteúdo 2"/>
          <p:cNvSpPr>
            <a:spLocks noGrp="1"/>
          </p:cNvSpPr>
          <p:nvPr>
            <p:ph idx="1"/>
          </p:nvPr>
        </p:nvSpPr>
        <p:spPr/>
        <p:txBody>
          <a:bodyPr>
            <a:normAutofit fontScale="85000" lnSpcReduction="20000"/>
          </a:bodyPr>
          <a:lstStyle/>
          <a:p>
            <a:pPr fontAlgn="t"/>
            <a:r>
              <a:rPr lang="pt-BR" dirty="0" smtClean="0"/>
              <a:t>Charles-Louis </a:t>
            </a:r>
            <a:r>
              <a:rPr lang="pt-BR" dirty="0"/>
              <a:t>de </a:t>
            </a:r>
            <a:r>
              <a:rPr lang="pt-BR" dirty="0" err="1"/>
              <a:t>Sécondat</a:t>
            </a:r>
            <a:r>
              <a:rPr lang="pt-BR" dirty="0"/>
              <a:t>, conhecido como Montesquieu, nasceu no castelo de La </a:t>
            </a:r>
            <a:r>
              <a:rPr lang="pt-BR" dirty="0" err="1"/>
              <a:t>Brède</a:t>
            </a:r>
            <a:r>
              <a:rPr lang="pt-BR" dirty="0"/>
              <a:t>, perto de Bordeaux, França, no dia 18 de janeiro de 1689. Filho de nobres estudou no Colégio </a:t>
            </a:r>
            <a:r>
              <a:rPr lang="pt-BR" dirty="0" err="1"/>
              <a:t>Juilly</a:t>
            </a:r>
            <a:r>
              <a:rPr lang="pt-BR" dirty="0"/>
              <a:t>, onde fez sólidos estudos humanísticos</a:t>
            </a:r>
            <a:r>
              <a:rPr lang="pt-BR" dirty="0" smtClean="0"/>
              <a:t>.</a:t>
            </a:r>
          </a:p>
          <a:p>
            <a:pPr fontAlgn="t"/>
            <a:endParaRPr lang="pt-BR" dirty="0"/>
          </a:p>
          <a:p>
            <a:pPr fontAlgn="t"/>
            <a:r>
              <a:rPr lang="pt-BR" dirty="0"/>
              <a:t>Com 16 anos, Montesquieu ingressou no curso de Direito da Universidade de Bordeaux. Nessa época, frequentou os círculos da boêmia literária de Paris.</a:t>
            </a:r>
          </a:p>
          <a:p>
            <a:pPr fontAlgn="t"/>
            <a:r>
              <a:rPr lang="pt-BR" dirty="0"/>
              <a:t>Com a morte de seu pai, Montesquieu herdou o título de Barão de La </a:t>
            </a:r>
            <a:r>
              <a:rPr lang="pt-BR" dirty="0" err="1"/>
              <a:t>Brède</a:t>
            </a:r>
            <a:r>
              <a:rPr lang="pt-BR" dirty="0"/>
              <a:t>. Mais tarde, herdou de um tio uma propriedade rural produtora de vinho, que manteve pelo resto da vida, e o título de Barão de Montesquieu</a:t>
            </a:r>
            <a:r>
              <a:rPr lang="pt-BR" dirty="0" smtClean="0"/>
              <a:t>.</a:t>
            </a:r>
            <a:r>
              <a:rPr lang="pt-BR" dirty="0"/>
              <a:t/>
            </a:r>
            <a:br>
              <a:rPr lang="pt-BR" dirty="0"/>
            </a:br>
            <a:endParaRPr lang="pt-BR"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3495092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Verdana" pitchFamily="34" charset="0"/>
                <a:ea typeface="Verdana" pitchFamily="34" charset="0"/>
                <a:cs typeface="Verdana" pitchFamily="34" charset="0"/>
              </a:rPr>
              <a:t>Montesquieu (1689 – 1755)</a:t>
            </a:r>
            <a:endParaRPr lang="pt-BR" dirty="0"/>
          </a:p>
        </p:txBody>
      </p:sp>
      <p:sp>
        <p:nvSpPr>
          <p:cNvPr id="3" name="Espaço Reservado para Conteúdo 2"/>
          <p:cNvSpPr>
            <a:spLocks noGrp="1"/>
          </p:cNvSpPr>
          <p:nvPr>
            <p:ph idx="1"/>
          </p:nvPr>
        </p:nvSpPr>
        <p:spPr/>
        <p:txBody>
          <a:bodyPr>
            <a:normAutofit fontScale="77500" lnSpcReduction="20000"/>
          </a:bodyPr>
          <a:lstStyle/>
          <a:p>
            <a:r>
              <a:rPr lang="pt-BR" dirty="0"/>
              <a:t>Charles de </a:t>
            </a:r>
            <a:r>
              <a:rPr lang="pt-BR" dirty="0" err="1"/>
              <a:t>Secondat</a:t>
            </a:r>
            <a:r>
              <a:rPr lang="pt-BR" dirty="0"/>
              <a:t> Montesquieu em sua obra “</a:t>
            </a:r>
            <a:r>
              <a:rPr lang="pt-BR" i="1" dirty="0"/>
              <a:t>O espírito das leis”</a:t>
            </a:r>
            <a:r>
              <a:rPr lang="pt-BR" dirty="0"/>
              <a:t> defendeu a tripartição de poderes: Legislativo, Executivo e Judiciário</a:t>
            </a:r>
            <a:r>
              <a:rPr lang="pt-BR" dirty="0" smtClean="0"/>
              <a:t>.</a:t>
            </a:r>
          </a:p>
          <a:p>
            <a:pPr fontAlgn="t"/>
            <a:r>
              <a:rPr lang="pt-BR" dirty="0"/>
              <a:t>Para Montesquieu não existia uma forma de governo ideal que servisse para qualquer povo em qualquer época. Em “O Espírito das Leis” Montesquieu elaborou uma teoria sociológica do governo e da lei, mostrando que a estrutura de ambos depende das condições em que cada povo vive.</a:t>
            </a:r>
          </a:p>
          <a:p>
            <a:pPr fontAlgn="t"/>
            <a:r>
              <a:rPr lang="pt-BR" dirty="0"/>
              <a:t>Assim, para criar um sistema político estável tinha que ser levado em conta o desenvolvimento econômico-social do país e até determinantes geográficos e climáticos influenciavam decisivamente na forma de governo.</a:t>
            </a:r>
          </a:p>
          <a:p>
            <a:pPr fontAlgn="t"/>
            <a:r>
              <a:rPr lang="pt-BR" dirty="0"/>
              <a:t>Montesquieu considerava que cada uma das três formas de governo era baseada por um princípio: a democracia baseia-se na virtude, a monarquia na honra e o despotismo no medo.</a:t>
            </a:r>
          </a:p>
          <a:p>
            <a:endParaRPr lang="pt-BR" dirty="0"/>
          </a:p>
          <a:p>
            <a:endParaRPr lang="pt-BR" dirty="0"/>
          </a:p>
        </p:txBody>
      </p:sp>
    </p:spTree>
    <p:extLst>
      <p:ext uri="{BB962C8B-B14F-4D97-AF65-F5344CB8AC3E}">
        <p14:creationId xmlns:p14="http://schemas.microsoft.com/office/powerpoint/2010/main" val="20672607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latin typeface="Verdana" pitchFamily="34" charset="0"/>
                <a:ea typeface="Verdana" pitchFamily="34" charset="0"/>
                <a:cs typeface="Verdana" pitchFamily="34" charset="0"/>
              </a:rPr>
              <a:t>Rosseau</a:t>
            </a:r>
            <a:r>
              <a:rPr lang="pt-BR" dirty="0">
                <a:latin typeface="Verdana" pitchFamily="34" charset="0"/>
                <a:ea typeface="Verdana" pitchFamily="34" charset="0"/>
                <a:cs typeface="Verdana" pitchFamily="34" charset="0"/>
              </a:rPr>
              <a:t> (1712 – 1778)</a:t>
            </a:r>
            <a:endParaRPr lang="pt-BR" dirty="0"/>
          </a:p>
        </p:txBody>
      </p:sp>
      <p:sp>
        <p:nvSpPr>
          <p:cNvPr id="3" name="Espaço Reservado para Conteúdo 2"/>
          <p:cNvSpPr>
            <a:spLocks noGrp="1"/>
          </p:cNvSpPr>
          <p:nvPr>
            <p:ph idx="1"/>
          </p:nvPr>
        </p:nvSpPr>
        <p:spPr/>
        <p:txBody>
          <a:bodyPr>
            <a:normAutofit fontScale="77500" lnSpcReduction="20000"/>
          </a:bodyPr>
          <a:lstStyle/>
          <a:p>
            <a:endParaRPr lang="pt-BR" dirty="0" smtClean="0">
              <a:latin typeface="Verdana" pitchFamily="34" charset="0"/>
              <a:ea typeface="Verdana" pitchFamily="34" charset="0"/>
              <a:cs typeface="Verdana" pitchFamily="34" charset="0"/>
            </a:endParaRPr>
          </a:p>
          <a:p>
            <a:r>
              <a:rPr lang="pt-BR" dirty="0"/>
              <a:t>Jean Jacques Rousseau nasceu em Genebra (Suíça), no dia 28 de junho de 1712. Órfão de mãe, foi abandonado pelo pai aos 10 anos e entregue aos cuidados de um pastor. Na adolescência, mudou-se para Saboia, na França, onde passou a estudar música, religião, literatura, filosofia, matemática e física. Conseguiu, em 1744, o cargo de secretário da embaixada francesa em Veneza. De volta à França em 1746, Rousseau foi convidado pelo amigo e filósofo Denis Diderot para escrever a parte musical do </a:t>
            </a:r>
            <a:r>
              <a:rPr lang="pt-BR" i="1" dirty="0"/>
              <a:t>Dicionário Enciclopédico.</a:t>
            </a:r>
            <a:r>
              <a:rPr lang="pt-BR" dirty="0"/>
              <a:t> A partir daí, intensificou sua produção filosófica e literária. Escreveu romances, como </a:t>
            </a:r>
            <a:r>
              <a:rPr lang="pt-BR" i="1" dirty="0"/>
              <a:t>Júlia </a:t>
            </a:r>
            <a:r>
              <a:rPr lang="pt-BR" dirty="0"/>
              <a:t>ou</a:t>
            </a:r>
            <a:r>
              <a:rPr lang="pt-BR" i="1" dirty="0"/>
              <a:t> A Nova Heloísa</a:t>
            </a:r>
            <a:r>
              <a:rPr lang="pt-BR" dirty="0"/>
              <a:t>, que obtiveram grande sucesso, tratados sobre música e uma ópera, </a:t>
            </a:r>
            <a:r>
              <a:rPr lang="pt-BR" i="1" dirty="0"/>
              <a:t>O Adivinho da Aldeia</a:t>
            </a:r>
            <a:r>
              <a:rPr lang="pt-BR" dirty="0"/>
              <a:t>. </a:t>
            </a:r>
            <a:br>
              <a:rPr lang="pt-BR" dirty="0"/>
            </a:br>
            <a:endParaRPr lang="pt-BR" dirty="0">
              <a:latin typeface="Verdana" pitchFamily="34" charset="0"/>
              <a:ea typeface="Verdana" pitchFamily="34" charset="0"/>
              <a:cs typeface="Verdana" pitchFamily="34" charset="0"/>
            </a:endParaRPr>
          </a:p>
          <a:p>
            <a:endParaRPr lang="pt-BR" dirty="0"/>
          </a:p>
        </p:txBody>
      </p:sp>
    </p:spTree>
    <p:extLst>
      <p:ext uri="{BB962C8B-B14F-4D97-AF65-F5344CB8AC3E}">
        <p14:creationId xmlns:p14="http://schemas.microsoft.com/office/powerpoint/2010/main" val="27572642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latin typeface="Verdana" pitchFamily="34" charset="0"/>
                <a:ea typeface="Verdana" pitchFamily="34" charset="0"/>
                <a:cs typeface="Verdana" pitchFamily="34" charset="0"/>
              </a:rPr>
              <a:t>Rosseau</a:t>
            </a:r>
            <a:r>
              <a:rPr lang="pt-BR" dirty="0">
                <a:latin typeface="Verdana" pitchFamily="34" charset="0"/>
                <a:ea typeface="Verdana" pitchFamily="34" charset="0"/>
                <a:cs typeface="Verdana" pitchFamily="34" charset="0"/>
              </a:rPr>
              <a:t> (1712 – 1778)</a:t>
            </a:r>
            <a:endParaRPr lang="pt-BR" dirty="0"/>
          </a:p>
        </p:txBody>
      </p:sp>
      <p:sp>
        <p:nvSpPr>
          <p:cNvPr id="3" name="Espaço Reservado para Conteúdo 2"/>
          <p:cNvSpPr>
            <a:spLocks noGrp="1"/>
          </p:cNvSpPr>
          <p:nvPr>
            <p:ph idx="1"/>
          </p:nvPr>
        </p:nvSpPr>
        <p:spPr/>
        <p:txBody>
          <a:bodyPr>
            <a:normAutofit lnSpcReduction="10000"/>
          </a:bodyPr>
          <a:lstStyle/>
          <a:p>
            <a:r>
              <a:rPr lang="pt-BR" dirty="0"/>
              <a:t>Suas obras </a:t>
            </a:r>
            <a:r>
              <a:rPr lang="pt-BR" i="1" dirty="0"/>
              <a:t>Do Contrato Social </a:t>
            </a:r>
            <a:r>
              <a:rPr lang="pt-BR" dirty="0"/>
              <a:t>e</a:t>
            </a:r>
            <a:r>
              <a:rPr lang="pt-BR" i="1" dirty="0"/>
              <a:t> Emílio </a:t>
            </a:r>
            <a:r>
              <a:rPr lang="pt-BR" dirty="0"/>
              <a:t>ou</a:t>
            </a:r>
            <a:r>
              <a:rPr lang="pt-BR" i="1" dirty="0"/>
              <a:t> Da Educação</a:t>
            </a:r>
            <a:r>
              <a:rPr lang="pt-BR" dirty="0"/>
              <a:t> foram condenadas pelo Parlamento de Paris e queimadas em praça pública. Obrigado a sair do país, exilou-se na Inglaterra, mas voltou para Paris em 1770</a:t>
            </a:r>
            <a:r>
              <a:rPr lang="pt-BR" dirty="0" smtClean="0"/>
              <a:t>.</a:t>
            </a:r>
          </a:p>
          <a:p>
            <a:r>
              <a:rPr lang="pt-BR" dirty="0" smtClean="0"/>
              <a:t>Mais </a:t>
            </a:r>
            <a:r>
              <a:rPr lang="pt-BR" dirty="0"/>
              <a:t>tarde, mudou-se para o castelo do marquês de </a:t>
            </a:r>
            <a:r>
              <a:rPr lang="pt-BR" dirty="0" err="1"/>
              <a:t>Girardin</a:t>
            </a:r>
            <a:r>
              <a:rPr lang="pt-BR" dirty="0"/>
              <a:t>, em </a:t>
            </a:r>
            <a:r>
              <a:rPr lang="pt-BR" dirty="0" err="1"/>
              <a:t>Ermenonville</a:t>
            </a:r>
            <a:r>
              <a:rPr lang="pt-BR" dirty="0"/>
              <a:t>, onde morreu em 1778. Posteriormente, sua filosofia se tornou o evangelho da Revolução Francesa, e ele foi declarado “herói nacional”.</a:t>
            </a:r>
          </a:p>
        </p:txBody>
      </p:sp>
    </p:spTree>
    <p:extLst>
      <p:ext uri="{BB962C8B-B14F-4D97-AF65-F5344CB8AC3E}">
        <p14:creationId xmlns:p14="http://schemas.microsoft.com/office/powerpoint/2010/main" val="13024250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latin typeface="Verdana" pitchFamily="34" charset="0"/>
                <a:ea typeface="Verdana" pitchFamily="34" charset="0"/>
                <a:cs typeface="Verdana" pitchFamily="34" charset="0"/>
              </a:rPr>
              <a:t>Adam </a:t>
            </a:r>
            <a:r>
              <a:rPr lang="pt-BR" dirty="0" err="1">
                <a:latin typeface="Verdana" pitchFamily="34" charset="0"/>
                <a:ea typeface="Verdana" pitchFamily="34" charset="0"/>
                <a:cs typeface="Verdana" pitchFamily="34" charset="0"/>
              </a:rPr>
              <a:t>Fergunson</a:t>
            </a:r>
            <a:r>
              <a:rPr lang="pt-BR" dirty="0">
                <a:latin typeface="Verdana" pitchFamily="34" charset="0"/>
                <a:ea typeface="Verdana" pitchFamily="34" charset="0"/>
                <a:cs typeface="Verdana" pitchFamily="34" charset="0"/>
              </a:rPr>
              <a:t> (1723 – 1816)</a:t>
            </a:r>
            <a:br>
              <a:rPr lang="pt-BR" dirty="0">
                <a:latin typeface="Verdana" pitchFamily="34" charset="0"/>
                <a:ea typeface="Verdana" pitchFamily="34" charset="0"/>
                <a:cs typeface="Verdana" pitchFamily="34" charset="0"/>
              </a:rPr>
            </a:br>
            <a:endParaRPr lang="pt-BR" dirty="0"/>
          </a:p>
        </p:txBody>
      </p:sp>
      <p:sp>
        <p:nvSpPr>
          <p:cNvPr id="3" name="Espaço Reservado para Conteúdo 2"/>
          <p:cNvSpPr>
            <a:spLocks noGrp="1"/>
          </p:cNvSpPr>
          <p:nvPr>
            <p:ph idx="1"/>
          </p:nvPr>
        </p:nvSpPr>
        <p:spPr>
          <a:xfrm>
            <a:off x="457200" y="2209800"/>
            <a:ext cx="8229600" cy="4648200"/>
          </a:xfrm>
        </p:spPr>
        <p:txBody>
          <a:bodyPr>
            <a:normAutofit fontScale="92500" lnSpcReduction="10000"/>
          </a:bodyPr>
          <a:lstStyle/>
          <a:p>
            <a:r>
              <a:rPr lang="pt-BR" b="1" dirty="0" smtClean="0"/>
              <a:t>Adam </a:t>
            </a:r>
            <a:r>
              <a:rPr lang="pt-BR" b="1" dirty="0"/>
              <a:t>Ferguson</a:t>
            </a:r>
            <a:r>
              <a:rPr lang="pt-BR" dirty="0"/>
              <a:t>, também conhecido como </a:t>
            </a:r>
            <a:r>
              <a:rPr lang="pt-BR" b="1" dirty="0"/>
              <a:t>Ferguson</a:t>
            </a:r>
            <a:r>
              <a:rPr lang="pt-BR" dirty="0"/>
              <a:t> </a:t>
            </a:r>
            <a:r>
              <a:rPr lang="pt-BR" dirty="0" err="1"/>
              <a:t>of</a:t>
            </a:r>
            <a:r>
              <a:rPr lang="pt-BR" dirty="0"/>
              <a:t> </a:t>
            </a:r>
            <a:r>
              <a:rPr lang="pt-BR" dirty="0" err="1"/>
              <a:t>Raith</a:t>
            </a:r>
            <a:r>
              <a:rPr lang="pt-BR" dirty="0"/>
              <a:t> (20 de junho de 1723, </a:t>
            </a:r>
            <a:r>
              <a:rPr lang="pt-BR" dirty="0" err="1"/>
              <a:t>Atholl</a:t>
            </a:r>
            <a:r>
              <a:rPr lang="pt-BR" dirty="0"/>
              <a:t>, </a:t>
            </a:r>
            <a:r>
              <a:rPr lang="pt-BR" dirty="0" err="1"/>
              <a:t>Pertshire</a:t>
            </a:r>
            <a:r>
              <a:rPr lang="pt-BR" dirty="0"/>
              <a:t>—22 de fevereiro de 1816, St. Andrews</a:t>
            </a:r>
            <a:r>
              <a:rPr lang="pt-BR" dirty="0" smtClean="0"/>
              <a:t>).</a:t>
            </a:r>
            <a:endParaRPr lang="pt-BR" dirty="0"/>
          </a:p>
          <a:p>
            <a:r>
              <a:rPr lang="pt-BR" dirty="0"/>
              <a:t>Tornou-se reconhecido após o século XX </a:t>
            </a:r>
            <a:r>
              <a:rPr lang="pt-BR" dirty="0" smtClean="0"/>
              <a:t>Considerado como </a:t>
            </a:r>
            <a:r>
              <a:rPr lang="pt-BR" dirty="0"/>
              <a:t>um dos autores mais importantes para o entendimento do liberalismo clássico, de Hume, Locke e </a:t>
            </a:r>
            <a:r>
              <a:rPr lang="pt-BR" dirty="0" smtClean="0"/>
              <a:t>Adam Smith.</a:t>
            </a:r>
          </a:p>
          <a:p>
            <a:r>
              <a:rPr lang="pt-BR" b="1" dirty="0" smtClean="0"/>
              <a:t> Obra:</a:t>
            </a:r>
            <a:r>
              <a:rPr lang="pt-BR" dirty="0"/>
              <a:t> </a:t>
            </a:r>
            <a:r>
              <a:rPr lang="pt-BR" u="sng" dirty="0">
                <a:hlinkClick r:id="rId2"/>
              </a:rPr>
              <a:t>Ensaio sobre a história da sociedade civil e Instituições de filosofia </a:t>
            </a:r>
            <a:r>
              <a:rPr lang="pt-BR" u="sng" dirty="0" smtClean="0">
                <a:hlinkClick r:id="rId2"/>
              </a:rPr>
              <a:t>moral</a:t>
            </a:r>
            <a:r>
              <a:rPr lang="pt-BR" u="sng" dirty="0" smtClean="0"/>
              <a:t>.</a:t>
            </a:r>
            <a:r>
              <a:rPr lang="pt-BR" dirty="0"/>
              <a:t/>
            </a:r>
            <a:br>
              <a:rPr lang="pt-BR" dirty="0"/>
            </a:br>
            <a:r>
              <a:rPr lang="pt-BR" dirty="0"/>
              <a:t>  </a:t>
            </a:r>
            <a:br>
              <a:rPr lang="pt-BR" dirty="0"/>
            </a:br>
            <a:endParaRPr lang="pt-BR" dirty="0">
              <a:latin typeface="Verdana" pitchFamily="34" charset="0"/>
              <a:ea typeface="Verdana" pitchFamily="34" charset="0"/>
              <a:cs typeface="Verdana"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latin typeface="Verdana" pitchFamily="34" charset="0"/>
                <a:ea typeface="Verdana" pitchFamily="34" charset="0"/>
                <a:cs typeface="Verdana" pitchFamily="34" charset="0"/>
              </a:rPr>
              <a:t>Adam </a:t>
            </a:r>
            <a:r>
              <a:rPr lang="pt-BR" dirty="0" err="1">
                <a:latin typeface="Verdana" pitchFamily="34" charset="0"/>
                <a:ea typeface="Verdana" pitchFamily="34" charset="0"/>
                <a:cs typeface="Verdana" pitchFamily="34" charset="0"/>
              </a:rPr>
              <a:t>Fergunson</a:t>
            </a:r>
            <a:r>
              <a:rPr lang="pt-BR" dirty="0">
                <a:latin typeface="Verdana" pitchFamily="34" charset="0"/>
                <a:ea typeface="Verdana" pitchFamily="34" charset="0"/>
                <a:cs typeface="Verdana" pitchFamily="34" charset="0"/>
              </a:rPr>
              <a:t> (1723 – 1816)</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A </a:t>
            </a:r>
            <a:r>
              <a:rPr lang="pt-BR" dirty="0"/>
              <a:t>sociologia de Ferguson, como a dos iluministas escoceses Adam Smith e David Hume, buscava explicar as instituições da sociedade não como resultado de alguma pessoa extremamente sábia e independente, nem como resultado de um espírito divino que age em sociedade, mas sim pelas ações dos indivíduos que nem sempre objetivam criar essas instituições, e que possuem um conhecimento limitado sobre o ambiente no qual agem. </a:t>
            </a:r>
          </a:p>
        </p:txBody>
      </p:sp>
    </p:spTree>
    <p:extLst>
      <p:ext uri="{BB962C8B-B14F-4D97-AF65-F5344CB8AC3E}">
        <p14:creationId xmlns:p14="http://schemas.microsoft.com/office/powerpoint/2010/main" val="6698701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Adam Ferguson</a:t>
            </a:r>
          </a:p>
        </p:txBody>
      </p:sp>
      <p:sp>
        <p:nvSpPr>
          <p:cNvPr id="3" name="Espaço Reservado para Conteúdo 2"/>
          <p:cNvSpPr>
            <a:spLocks noGrp="1"/>
          </p:cNvSpPr>
          <p:nvPr>
            <p:ph idx="1"/>
          </p:nvPr>
        </p:nvSpPr>
        <p:spPr/>
        <p:txBody>
          <a:bodyPr/>
          <a:lstStyle/>
          <a:p>
            <a:r>
              <a:rPr lang="pt-BR" dirty="0"/>
              <a:t>F</a:t>
            </a:r>
            <a:r>
              <a:rPr lang="pt-BR" dirty="0" smtClean="0"/>
              <a:t>ilósofo </a:t>
            </a:r>
            <a:r>
              <a:rPr lang="pt-BR" dirty="0"/>
              <a:t>e historiador </a:t>
            </a:r>
            <a:r>
              <a:rPr lang="pt-BR" dirty="0" smtClean="0"/>
              <a:t>é </a:t>
            </a:r>
            <a:r>
              <a:rPr lang="pt-BR" dirty="0"/>
              <a:t>um dos expoentes do chamado iluminismo escocês. Sucessor de David Hume no cargo de responsável pela biblioteca da Ordem dos Advogados de Edimburgo e professor de Filosofia da Natureza na Universidade da mesma cidade, é autor de obras decisivas para o entendimento do liberalismo clássico.</a:t>
            </a:r>
          </a:p>
        </p:txBody>
      </p:sp>
    </p:spTree>
    <p:extLst>
      <p:ext uri="{BB962C8B-B14F-4D97-AF65-F5344CB8AC3E}">
        <p14:creationId xmlns:p14="http://schemas.microsoft.com/office/powerpoint/2010/main" val="623476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Sociologia como Ciência</a:t>
            </a:r>
            <a:endParaRPr lang="pt-BR" dirty="0"/>
          </a:p>
        </p:txBody>
      </p:sp>
      <p:sp>
        <p:nvSpPr>
          <p:cNvPr id="3" name="Espaço Reservado para Conteúdo 2"/>
          <p:cNvSpPr>
            <a:spLocks noGrp="1"/>
          </p:cNvSpPr>
          <p:nvPr>
            <p:ph idx="1"/>
          </p:nvPr>
        </p:nvSpPr>
        <p:spPr/>
        <p:txBody>
          <a:bodyPr>
            <a:noAutofit/>
          </a:bodyPr>
          <a:lstStyle/>
          <a:p>
            <a:r>
              <a:rPr lang="pt-BR" dirty="0" smtClean="0"/>
              <a:t>É reflexiva e sustentada numa lógica racional que permite, de modo sistemático e generalizado, a verificação dos fatos ou fenômenos empíricos e formais.</a:t>
            </a:r>
          </a:p>
          <a:p>
            <a:r>
              <a:rPr lang="pt-BR" dirty="0" smtClean="0"/>
              <a:t>Acumula conhecimentos pela experimentação e pelas atitudes </a:t>
            </a:r>
            <a:r>
              <a:rPr lang="pt-BR" dirty="0" err="1" smtClean="0"/>
              <a:t>crítico-reflexivas</a:t>
            </a:r>
            <a:r>
              <a:rPr lang="pt-BR" dirty="0" smtClean="0"/>
              <a:t>, que permitem o saber; saber que não é infalível, mas </a:t>
            </a:r>
            <a:r>
              <a:rPr lang="pt-BR" dirty="0" smtClean="0">
                <a:solidFill>
                  <a:srgbClr val="FF0000"/>
                </a:solidFill>
              </a:rPr>
              <a:t>tem alto grau de probabilidade de  prever o futuro e aproveitá-lo no presente.</a:t>
            </a:r>
            <a:endParaRPr lang="pt-BR" dirty="0">
              <a:solidFill>
                <a:srgbClr val="FF000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Liberalismo </a:t>
            </a:r>
            <a:r>
              <a:rPr lang="pt-BR" dirty="0"/>
              <a:t>clássico.</a:t>
            </a:r>
          </a:p>
        </p:txBody>
      </p:sp>
      <p:sp>
        <p:nvSpPr>
          <p:cNvPr id="3" name="Espaço Reservado para Conteúdo 2"/>
          <p:cNvSpPr>
            <a:spLocks noGrp="1"/>
          </p:cNvSpPr>
          <p:nvPr>
            <p:ph idx="1"/>
          </p:nvPr>
        </p:nvSpPr>
        <p:spPr/>
        <p:txBody>
          <a:bodyPr/>
          <a:lstStyle/>
          <a:p>
            <a:r>
              <a:rPr lang="pt-BR" dirty="0"/>
              <a:t>O </a:t>
            </a:r>
            <a:r>
              <a:rPr lang="pt-BR" b="1" dirty="0"/>
              <a:t>liberalismo clássico</a:t>
            </a:r>
            <a:r>
              <a:rPr lang="pt-BR" dirty="0"/>
              <a:t>, também referido como </a:t>
            </a:r>
            <a:r>
              <a:rPr lang="pt-BR" b="1" dirty="0"/>
              <a:t>liberalismo</a:t>
            </a:r>
            <a:r>
              <a:rPr lang="pt-BR" dirty="0"/>
              <a:t> tradicional, </a:t>
            </a:r>
            <a:r>
              <a:rPr lang="pt-BR" b="1" dirty="0"/>
              <a:t>liberalismo</a:t>
            </a:r>
            <a:r>
              <a:rPr lang="pt-BR" dirty="0"/>
              <a:t> laissez-faire ou </a:t>
            </a:r>
            <a:r>
              <a:rPr lang="pt-BR" b="1" dirty="0"/>
              <a:t>liberalismo</a:t>
            </a:r>
            <a:r>
              <a:rPr lang="pt-BR" dirty="0"/>
              <a:t> de mercado,   </a:t>
            </a:r>
            <a:r>
              <a:rPr lang="pt-BR" dirty="0" smtClean="0"/>
              <a:t>é </a:t>
            </a:r>
            <a:r>
              <a:rPr lang="pt-BR" dirty="0"/>
              <a:t>uma filosofia política e uma doutrina econômica cuja principal característica é a defesa da liberdade individual, com limitação do poder do Estado pelo império da </a:t>
            </a:r>
            <a:r>
              <a:rPr lang="pt-BR" dirty="0" smtClean="0"/>
              <a:t>lei.</a:t>
            </a:r>
            <a:endParaRPr lang="pt-BR" dirty="0"/>
          </a:p>
        </p:txBody>
      </p:sp>
    </p:spTree>
    <p:extLst>
      <p:ext uri="{BB962C8B-B14F-4D97-AF65-F5344CB8AC3E}">
        <p14:creationId xmlns:p14="http://schemas.microsoft.com/office/powerpoint/2010/main" val="13435699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845840"/>
          </a:xfrm>
        </p:spPr>
        <p:txBody>
          <a:bodyPr/>
          <a:lstStyle/>
          <a:p>
            <a:r>
              <a:rPr lang="pt-BR" b="1" dirty="0"/>
              <a:t>Liberalismo</a:t>
            </a:r>
            <a:r>
              <a:rPr lang="pt-BR" dirty="0"/>
              <a:t> </a:t>
            </a:r>
          </a:p>
        </p:txBody>
      </p:sp>
      <p:sp>
        <p:nvSpPr>
          <p:cNvPr id="3" name="Espaço Reservado para Conteúdo 2"/>
          <p:cNvSpPr>
            <a:spLocks noGrp="1"/>
          </p:cNvSpPr>
          <p:nvPr>
            <p:ph idx="1"/>
          </p:nvPr>
        </p:nvSpPr>
        <p:spPr>
          <a:xfrm>
            <a:off x="457200" y="1988840"/>
            <a:ext cx="8229600" cy="4585696"/>
          </a:xfrm>
        </p:spPr>
        <p:txBody>
          <a:bodyPr>
            <a:normAutofit fontScale="40000" lnSpcReduction="20000"/>
          </a:bodyPr>
          <a:lstStyle/>
          <a:p>
            <a:r>
              <a:rPr lang="pt-BR" sz="5900" dirty="0"/>
              <a:t>É</a:t>
            </a:r>
            <a:r>
              <a:rPr lang="pt-BR" sz="5900" dirty="0" smtClean="0"/>
              <a:t> </a:t>
            </a:r>
            <a:r>
              <a:rPr lang="pt-BR" sz="5900" dirty="0"/>
              <a:t>uma teoria política e social que enfatiza fundamentalmente os </a:t>
            </a:r>
            <a:r>
              <a:rPr lang="pt-BR" sz="5900" dirty="0">
                <a:solidFill>
                  <a:srgbClr val="FF0000"/>
                </a:solidFill>
              </a:rPr>
              <a:t>valores individuais da liberdade e da igualdade</a:t>
            </a:r>
            <a:r>
              <a:rPr lang="pt-BR" sz="5900" dirty="0"/>
              <a:t>. Para os liberais, todo indivíduo têm direitos humanos inatos</a:t>
            </a:r>
            <a:r>
              <a:rPr lang="pt-BR" sz="5900" dirty="0" smtClean="0"/>
              <a:t>.</a:t>
            </a:r>
          </a:p>
          <a:p>
            <a:r>
              <a:rPr lang="pt-BR" sz="5900" dirty="0" smtClean="0"/>
              <a:t>O </a:t>
            </a:r>
            <a:r>
              <a:rPr lang="pt-BR" sz="5900" dirty="0"/>
              <a:t>governo tem o dever de respeitar tais direitos e deve atuar principalmente para resolver disputas quando os interesses dos indivíduos se chocam. De acordo com a filosofia política liberal, a sociedade e o governo devem proteger e promover a liberdade individual, em vez de impor constrangimentos; a pluralidade e a diversidade devem ser encorajadas e a sociedade deve ser igual e justa na distribuição de oportunidades e recursos. O liberalismo é, portanto, uma teoria individualista, pois entende que o indivíduo tem prioridade sobre o </a:t>
            </a:r>
            <a:r>
              <a:rPr lang="pt-BR" sz="5900" dirty="0" smtClean="0"/>
              <a:t>coletivo.</a:t>
            </a:r>
          </a:p>
          <a:p>
            <a:pPr marL="109728" indent="0">
              <a:buNone/>
            </a:pPr>
            <a:r>
              <a:rPr lang="pt-BR" dirty="0" smtClean="0"/>
              <a:t/>
            </a:r>
            <a:br>
              <a:rPr lang="pt-BR" dirty="0" smtClean="0"/>
            </a:br>
            <a:endParaRPr lang="pt-BR" dirty="0"/>
          </a:p>
        </p:txBody>
      </p:sp>
    </p:spTree>
    <p:extLst>
      <p:ext uri="{BB962C8B-B14F-4D97-AF65-F5344CB8AC3E}">
        <p14:creationId xmlns:p14="http://schemas.microsoft.com/office/powerpoint/2010/main" val="9040667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Verdana" pitchFamily="34" charset="0"/>
                <a:ea typeface="Verdana" pitchFamily="34" charset="0"/>
                <a:cs typeface="Verdana" pitchFamily="34" charset="0"/>
              </a:rPr>
              <a:t>Adam Smith ( 1723 – 1790)</a:t>
            </a:r>
            <a:endParaRPr lang="pt-BR" dirty="0"/>
          </a:p>
        </p:txBody>
      </p:sp>
      <p:sp>
        <p:nvSpPr>
          <p:cNvPr id="3" name="Espaço Reservado para Conteúdo 2"/>
          <p:cNvSpPr>
            <a:spLocks noGrp="1"/>
          </p:cNvSpPr>
          <p:nvPr>
            <p:ph idx="1"/>
          </p:nvPr>
        </p:nvSpPr>
        <p:spPr/>
        <p:txBody>
          <a:bodyPr>
            <a:normAutofit/>
          </a:bodyPr>
          <a:lstStyle/>
          <a:p>
            <a:r>
              <a:rPr lang="pt-BR" dirty="0"/>
              <a:t>Nasceu na cidade escocesa de </a:t>
            </a:r>
            <a:r>
              <a:rPr lang="pt-BR" dirty="0" err="1"/>
              <a:t>Kirkcaldy</a:t>
            </a:r>
            <a:r>
              <a:rPr lang="pt-BR" dirty="0"/>
              <a:t>, em 5 de junho de 1723, e faleceu em Edimburgo no dia 17 de julho de 1790</a:t>
            </a:r>
            <a:r>
              <a:rPr lang="pt-BR" dirty="0" smtClean="0"/>
              <a:t>.</a:t>
            </a:r>
            <a:endParaRPr lang="pt-BR" b="1" dirty="0"/>
          </a:p>
          <a:p>
            <a:r>
              <a:rPr lang="pt-BR" b="1" dirty="0" smtClean="0"/>
              <a:t>Adam </a:t>
            </a:r>
            <a:r>
              <a:rPr lang="pt-BR" b="1" dirty="0"/>
              <a:t>Smith</a:t>
            </a:r>
            <a:r>
              <a:rPr lang="pt-BR" dirty="0"/>
              <a:t> tornou-se um dos principais teóricos do liberalismo econômico. Sua principal </a:t>
            </a:r>
            <a:r>
              <a:rPr lang="pt-BR" b="1" dirty="0"/>
              <a:t>teoria</a:t>
            </a:r>
            <a:r>
              <a:rPr lang="pt-BR" dirty="0"/>
              <a:t> baseava-se na ideia de que deveria haver total liberdade econômica para que a iniciativa privada pudesse se desenvolver, sem a intervenção do </a:t>
            </a:r>
            <a:r>
              <a:rPr lang="pt-BR" dirty="0" smtClean="0"/>
              <a:t>Estado.</a:t>
            </a:r>
            <a:endParaRPr lang="pt-BR" dirty="0"/>
          </a:p>
        </p:txBody>
      </p:sp>
    </p:spTree>
    <p:extLst>
      <p:ext uri="{BB962C8B-B14F-4D97-AF65-F5344CB8AC3E}">
        <p14:creationId xmlns:p14="http://schemas.microsoft.com/office/powerpoint/2010/main" val="184612258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Adam Smith</a:t>
            </a:r>
          </a:p>
        </p:txBody>
      </p:sp>
      <p:sp>
        <p:nvSpPr>
          <p:cNvPr id="3" name="Espaço Reservado para Conteúdo 2"/>
          <p:cNvSpPr>
            <a:spLocks noGrp="1"/>
          </p:cNvSpPr>
          <p:nvPr>
            <p:ph idx="1"/>
          </p:nvPr>
        </p:nvSpPr>
        <p:spPr/>
        <p:txBody>
          <a:bodyPr>
            <a:normAutofit lnSpcReduction="10000"/>
          </a:bodyPr>
          <a:lstStyle/>
          <a:p>
            <a:pPr fontAlgn="base"/>
            <a:r>
              <a:rPr lang="pt-BR" dirty="0"/>
              <a:t>Sua principal teoria baseava-se na ideia de que deveria haver total liberdade econômica para que a iniciativa privada pudesse se desenvolver, sem a intervenção do Estado. A livre concorrência entre os empresários regularia o mercado, provocando a queda de preços e as inovações tecnológicas necessárias para melhorar a qualidade dos produtos e aumentar o ritmo de produção</a:t>
            </a:r>
            <a:r>
              <a:rPr lang="pt-BR" dirty="0" smtClean="0"/>
              <a:t>.</a:t>
            </a:r>
            <a:r>
              <a:rPr lang="pt-BR" dirty="0"/>
              <a:t/>
            </a:r>
            <a:br>
              <a:rPr lang="pt-BR" dirty="0"/>
            </a:br>
            <a:endParaRPr lang="pt-BR" dirty="0"/>
          </a:p>
        </p:txBody>
      </p:sp>
    </p:spTree>
    <p:extLst>
      <p:ext uri="{BB962C8B-B14F-4D97-AF65-F5344CB8AC3E}">
        <p14:creationId xmlns:p14="http://schemas.microsoft.com/office/powerpoint/2010/main" val="39645289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Adam Smith</a:t>
            </a:r>
          </a:p>
        </p:txBody>
      </p:sp>
      <p:sp>
        <p:nvSpPr>
          <p:cNvPr id="3" name="Espaço Reservado para Conteúdo 2"/>
          <p:cNvSpPr>
            <a:spLocks noGrp="1"/>
          </p:cNvSpPr>
          <p:nvPr>
            <p:ph idx="1"/>
          </p:nvPr>
        </p:nvSpPr>
        <p:spPr/>
        <p:txBody>
          <a:bodyPr>
            <a:normAutofit fontScale="92500" lnSpcReduction="10000"/>
          </a:bodyPr>
          <a:lstStyle/>
          <a:p>
            <a:pPr fontAlgn="base"/>
            <a:r>
              <a:rPr lang="pt-BR" dirty="0"/>
              <a:t>Sua principal obra foi </a:t>
            </a:r>
            <a:r>
              <a:rPr lang="pt-BR" i="1" dirty="0"/>
              <a:t>A Riqueza das Nações</a:t>
            </a:r>
            <a:r>
              <a:rPr lang="pt-BR" dirty="0"/>
              <a:t> escrita em 1776. Nesta obra </a:t>
            </a:r>
            <a:r>
              <a:rPr lang="pt-BR" dirty="0" smtClean="0"/>
              <a:t>buscou </a:t>
            </a:r>
            <a:r>
              <a:rPr lang="pt-BR" dirty="0"/>
              <a:t>diferenciar a economia política da ciência política, a ética e a jurisprudência. Fez também duras críticas a política mercantilista e sua intervenção irrestrita na economia. Porém, a teoria principal defendida por Adam Smith nesta obra é a de que o desenvolvimento e o bem estar de uma nação advém do crescimento econômico e da divisão do trabalho. Esta última, garante a redução dos custos de produção e a queda dos preços das mercadorias. </a:t>
            </a:r>
          </a:p>
        </p:txBody>
      </p:sp>
    </p:spTree>
    <p:extLst>
      <p:ext uri="{BB962C8B-B14F-4D97-AF65-F5344CB8AC3E}">
        <p14:creationId xmlns:p14="http://schemas.microsoft.com/office/powerpoint/2010/main" val="21109424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Riqueza das Nações</a:t>
            </a:r>
            <a:endParaRPr lang="pt-BR" dirty="0"/>
          </a:p>
        </p:txBody>
      </p:sp>
      <p:sp>
        <p:nvSpPr>
          <p:cNvPr id="3" name="Espaço Reservado para Conteúdo 2"/>
          <p:cNvSpPr>
            <a:spLocks noGrp="1"/>
          </p:cNvSpPr>
          <p:nvPr>
            <p:ph idx="1"/>
          </p:nvPr>
        </p:nvSpPr>
        <p:spPr/>
        <p:txBody>
          <a:bodyPr>
            <a:normAutofit lnSpcReduction="10000"/>
          </a:bodyPr>
          <a:lstStyle/>
          <a:p>
            <a:r>
              <a:rPr lang="pt-BR" dirty="0"/>
              <a:t>Defende também a livre concorrência econômica e a acumulação de capital como fonte para o desenvolvimento econômico</a:t>
            </a:r>
            <a:r>
              <a:rPr lang="pt-BR" dirty="0" smtClean="0"/>
              <a:t>.</a:t>
            </a:r>
            <a:r>
              <a:rPr lang="pt-BR" dirty="0"/>
              <a:t/>
            </a:r>
            <a:br>
              <a:rPr lang="pt-BR" dirty="0"/>
            </a:br>
            <a:endParaRPr lang="pt-BR" dirty="0" smtClean="0"/>
          </a:p>
          <a:p>
            <a:r>
              <a:rPr lang="pt-BR" dirty="0"/>
              <a:t> </a:t>
            </a:r>
            <a:r>
              <a:rPr lang="pt-BR" dirty="0" smtClean="0"/>
              <a:t>Para </a:t>
            </a:r>
            <a:r>
              <a:rPr lang="pt-BR" dirty="0"/>
              <a:t>a teoria liberal, quando os indivíduos agem em detrimento de seus interesses pessoais, isto é, de maneira egoísta, eles são guiados por uma “</a:t>
            </a:r>
            <a:r>
              <a:rPr lang="pt-BR" b="1" dirty="0"/>
              <a:t>Mão invisível</a:t>
            </a:r>
            <a:r>
              <a:rPr lang="pt-BR" dirty="0"/>
              <a:t>” do mercado, que se utiliza de suas leis de oferta e demanda, para gerar o bem estar social.</a:t>
            </a:r>
          </a:p>
        </p:txBody>
      </p:sp>
    </p:spTree>
    <p:extLst>
      <p:ext uri="{BB962C8B-B14F-4D97-AF65-F5344CB8AC3E}">
        <p14:creationId xmlns:p14="http://schemas.microsoft.com/office/powerpoint/2010/main" val="19457910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600" dirty="0" smtClean="0">
                <a:latin typeface="Verdana" pitchFamily="34" charset="0"/>
                <a:ea typeface="Verdana" pitchFamily="34" charset="0"/>
                <a:cs typeface="Verdana" pitchFamily="34" charset="0"/>
              </a:rPr>
              <a:t/>
            </a:r>
            <a:br>
              <a:rPr lang="pt-BR" sz="3600" dirty="0" smtClean="0">
                <a:latin typeface="Verdana" pitchFamily="34" charset="0"/>
                <a:ea typeface="Verdana" pitchFamily="34" charset="0"/>
                <a:cs typeface="Verdana" pitchFamily="34" charset="0"/>
              </a:rPr>
            </a:br>
            <a:r>
              <a:rPr lang="pt-BR" sz="3600" dirty="0" smtClean="0">
                <a:latin typeface="Verdana" pitchFamily="34" charset="0"/>
                <a:ea typeface="Verdana" pitchFamily="34" charset="0"/>
                <a:cs typeface="Verdana" pitchFamily="34" charset="0"/>
              </a:rPr>
              <a:t>Marquês </a:t>
            </a:r>
            <a:r>
              <a:rPr lang="pt-BR" sz="3600" dirty="0">
                <a:latin typeface="Verdana" pitchFamily="34" charset="0"/>
                <a:ea typeface="Verdana" pitchFamily="34" charset="0"/>
                <a:cs typeface="Verdana" pitchFamily="34" charset="0"/>
              </a:rPr>
              <a:t>de </a:t>
            </a:r>
            <a:r>
              <a:rPr lang="pt-BR" sz="3600" dirty="0" err="1">
                <a:latin typeface="Verdana" pitchFamily="34" charset="0"/>
                <a:ea typeface="Verdana" pitchFamily="34" charset="0"/>
                <a:cs typeface="Verdana" pitchFamily="34" charset="0"/>
              </a:rPr>
              <a:t>Condorcet</a:t>
            </a:r>
            <a:r>
              <a:rPr lang="pt-BR" sz="3600" dirty="0">
                <a:latin typeface="Verdana" pitchFamily="34" charset="0"/>
                <a:ea typeface="Verdana" pitchFamily="34" charset="0"/>
                <a:cs typeface="Verdana" pitchFamily="34" charset="0"/>
              </a:rPr>
              <a:t> ( 1743 – 1794)</a:t>
            </a:r>
            <a:r>
              <a:rPr lang="pt-BR" dirty="0">
                <a:latin typeface="Verdana" pitchFamily="34" charset="0"/>
                <a:ea typeface="Verdana" pitchFamily="34" charset="0"/>
                <a:cs typeface="Verdana" pitchFamily="34" charset="0"/>
              </a:rPr>
              <a:t/>
            </a:r>
            <a:br>
              <a:rPr lang="pt-BR" dirty="0">
                <a:latin typeface="Verdana" pitchFamily="34" charset="0"/>
                <a:ea typeface="Verdana" pitchFamily="34" charset="0"/>
                <a:cs typeface="Verdana" pitchFamily="34" charset="0"/>
              </a:rPr>
            </a:br>
            <a:endParaRPr lang="pt-BR" dirty="0"/>
          </a:p>
        </p:txBody>
      </p:sp>
      <p:sp>
        <p:nvSpPr>
          <p:cNvPr id="3" name="Espaço Reservado para Conteúdo 2"/>
          <p:cNvSpPr>
            <a:spLocks noGrp="1"/>
          </p:cNvSpPr>
          <p:nvPr>
            <p:ph idx="1"/>
          </p:nvPr>
        </p:nvSpPr>
        <p:spPr/>
        <p:txBody>
          <a:bodyPr/>
          <a:lstStyle/>
          <a:p>
            <a:r>
              <a:rPr lang="fr-FR" b="1" dirty="0"/>
              <a:t>Marie Jean Antoine Nicolas de Caritat, Marquês de </a:t>
            </a:r>
            <a:r>
              <a:rPr lang="fr-FR" b="1" dirty="0" smtClean="0"/>
              <a:t>Condorcet</a:t>
            </a:r>
            <a:r>
              <a:rPr lang="fr-FR" dirty="0"/>
              <a:t>.</a:t>
            </a:r>
            <a:endParaRPr lang="pt-BR" dirty="0" smtClean="0"/>
          </a:p>
          <a:p>
            <a:r>
              <a:rPr lang="pt-BR" dirty="0" smtClean="0"/>
              <a:t>Foi </a:t>
            </a:r>
            <a:r>
              <a:rPr lang="pt-BR" dirty="0"/>
              <a:t>um matemático, filósofo, político e revolucionário francês que viveu de 17 de setembro de 1743 a 28 de março de 1794. </a:t>
            </a:r>
            <a:endParaRPr lang="pt-BR" dirty="0" smtClean="0"/>
          </a:p>
          <a:p>
            <a:r>
              <a:rPr lang="pt-BR" dirty="0" smtClean="0"/>
              <a:t>Nasceu </a:t>
            </a:r>
            <a:r>
              <a:rPr lang="pt-BR" dirty="0"/>
              <a:t>na comuna de </a:t>
            </a:r>
            <a:r>
              <a:rPr lang="pt-BR" dirty="0" err="1"/>
              <a:t>Ribemont</a:t>
            </a:r>
            <a:r>
              <a:rPr lang="pt-BR" dirty="0"/>
              <a:t>, na região administrativa de Altos da França, no departamento de </a:t>
            </a:r>
            <a:r>
              <a:rPr lang="pt-BR" dirty="0" err="1"/>
              <a:t>Aisne</a:t>
            </a:r>
            <a:r>
              <a:rPr lang="pt-BR" dirty="0"/>
              <a:t>.</a:t>
            </a:r>
          </a:p>
        </p:txBody>
      </p:sp>
    </p:spTree>
    <p:extLst>
      <p:ext uri="{BB962C8B-B14F-4D97-AF65-F5344CB8AC3E}">
        <p14:creationId xmlns:p14="http://schemas.microsoft.com/office/powerpoint/2010/main" val="10703254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b="1" dirty="0"/>
              <a:t>Marquês de Condorcet</a:t>
            </a:r>
            <a:endParaRPr lang="pt-BR" dirty="0"/>
          </a:p>
        </p:txBody>
      </p:sp>
      <p:sp>
        <p:nvSpPr>
          <p:cNvPr id="3" name="Espaço Reservado para Conteúdo 2"/>
          <p:cNvSpPr>
            <a:spLocks noGrp="1"/>
          </p:cNvSpPr>
          <p:nvPr>
            <p:ph idx="1"/>
          </p:nvPr>
        </p:nvSpPr>
        <p:spPr/>
        <p:txBody>
          <a:bodyPr>
            <a:normAutofit fontScale="77500" lnSpcReduction="20000"/>
          </a:bodyPr>
          <a:lstStyle/>
          <a:p>
            <a:r>
              <a:rPr lang="pt-BR" dirty="0"/>
              <a:t>Por volta de 1772, </a:t>
            </a:r>
            <a:r>
              <a:rPr lang="pt-BR" dirty="0" err="1"/>
              <a:t>Caritat</a:t>
            </a:r>
            <a:r>
              <a:rPr lang="pt-BR" dirty="0"/>
              <a:t> conhece Jaques </a:t>
            </a:r>
            <a:r>
              <a:rPr lang="pt-BR" dirty="0" err="1"/>
              <a:t>Turgot</a:t>
            </a:r>
            <a:r>
              <a:rPr lang="pt-BR" dirty="0"/>
              <a:t>, que se tornou seu grande amigo. Dois anos depois, foi apontado, por </a:t>
            </a:r>
            <a:r>
              <a:rPr lang="pt-BR" dirty="0" err="1"/>
              <a:t>Turgot</a:t>
            </a:r>
            <a:r>
              <a:rPr lang="pt-BR" dirty="0"/>
              <a:t>, para o cargo de inspetor geral do </a:t>
            </a:r>
            <a:r>
              <a:rPr lang="pt-BR" dirty="0" err="1"/>
              <a:t>Monnaie</a:t>
            </a:r>
            <a:r>
              <a:rPr lang="pt-BR" dirty="0"/>
              <a:t> de Paris. Daí em diante, o filósofo muda o foco de suas reflexões, passando das questões matemáticas às questões filosóficas e políticas. Nos anos seguintes, ele lutou pelos direitos humanos, focando especialmente as mulheres e os negros – entrou para a Sociedade dos Amigos dos Negros na década de </a:t>
            </a:r>
            <a:r>
              <a:rPr lang="pt-BR" dirty="0" smtClean="0"/>
              <a:t>1780. </a:t>
            </a:r>
            <a:r>
              <a:rPr lang="pt-BR" dirty="0" err="1"/>
              <a:t>Caritat</a:t>
            </a:r>
            <a:r>
              <a:rPr lang="pt-BR" dirty="0"/>
              <a:t> apoiou a </a:t>
            </a:r>
            <a:r>
              <a:rPr lang="pt-BR" dirty="0" smtClean="0"/>
              <a:t>Revolução Americana e </a:t>
            </a:r>
            <a:r>
              <a:rPr lang="pt-BR" dirty="0"/>
              <a:t>acreditava que algumas das mudanças políticas que essa acarretou no </a:t>
            </a:r>
            <a:r>
              <a:rPr lang="pt-BR" dirty="0" smtClean="0"/>
              <a:t>Novo Mundo poderiam </a:t>
            </a:r>
            <a:r>
              <a:rPr lang="pt-BR" dirty="0"/>
              <a:t>ser adotadas na </a:t>
            </a:r>
            <a:r>
              <a:rPr lang="pt-BR" dirty="0" smtClean="0"/>
              <a:t>França. </a:t>
            </a:r>
            <a:r>
              <a:rPr lang="pt-BR" dirty="0"/>
              <a:t>Após a demissão de </a:t>
            </a:r>
            <a:r>
              <a:rPr lang="pt-BR" dirty="0" err="1"/>
              <a:t>Turgot</a:t>
            </a:r>
            <a:r>
              <a:rPr lang="pt-BR" dirty="0"/>
              <a:t> do cargo de controlador geral, em 1776, </a:t>
            </a:r>
            <a:r>
              <a:rPr lang="pt-BR" dirty="0" err="1"/>
              <a:t>Caritat</a:t>
            </a:r>
            <a:r>
              <a:rPr lang="pt-BR" dirty="0"/>
              <a:t> tenta demitir-se de seu cargo também, mas foi recusado e ele acabou servindo no </a:t>
            </a:r>
            <a:r>
              <a:rPr lang="pt-BR" dirty="0" err="1"/>
              <a:t>Monnaie</a:t>
            </a:r>
            <a:r>
              <a:rPr lang="pt-BR" dirty="0"/>
              <a:t> até 1791. </a:t>
            </a:r>
          </a:p>
        </p:txBody>
      </p:sp>
    </p:spTree>
    <p:extLst>
      <p:ext uri="{BB962C8B-B14F-4D97-AF65-F5344CB8AC3E}">
        <p14:creationId xmlns:p14="http://schemas.microsoft.com/office/powerpoint/2010/main" val="742303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b="1" dirty="0"/>
              <a:t>Marquês de Condorcet</a:t>
            </a:r>
            <a:endParaRPr lang="pt-BR" dirty="0"/>
          </a:p>
        </p:txBody>
      </p:sp>
      <p:sp>
        <p:nvSpPr>
          <p:cNvPr id="3" name="Espaço Reservado para Conteúdo 2"/>
          <p:cNvSpPr>
            <a:spLocks noGrp="1"/>
          </p:cNvSpPr>
          <p:nvPr>
            <p:ph idx="1"/>
          </p:nvPr>
        </p:nvSpPr>
        <p:spPr>
          <a:xfrm>
            <a:off x="457200" y="1916832"/>
            <a:ext cx="8229600" cy="4657704"/>
          </a:xfrm>
        </p:spPr>
        <p:txBody>
          <a:bodyPr>
            <a:noAutofit/>
          </a:bodyPr>
          <a:lstStyle/>
          <a:p>
            <a:r>
              <a:rPr lang="pt-BR" dirty="0"/>
              <a:t>Em 1786, </a:t>
            </a:r>
            <a:r>
              <a:rPr lang="pt-BR" dirty="0" err="1"/>
              <a:t>Caritat</a:t>
            </a:r>
            <a:r>
              <a:rPr lang="pt-BR" dirty="0"/>
              <a:t> escreveu </a:t>
            </a:r>
            <a:r>
              <a:rPr lang="pt-BR" i="1" dirty="0" err="1"/>
              <a:t>Vie</a:t>
            </a:r>
            <a:r>
              <a:rPr lang="pt-BR" i="1" dirty="0"/>
              <a:t> de M. </a:t>
            </a:r>
            <a:r>
              <a:rPr lang="pt-BR" i="1" dirty="0" err="1"/>
              <a:t>Turgot</a:t>
            </a:r>
            <a:r>
              <a:rPr lang="pt-BR" dirty="0"/>
              <a:t>, uma biografia que defendia as ideias de seu amigo e mentor.</a:t>
            </a:r>
          </a:p>
          <a:p>
            <a:r>
              <a:rPr lang="pt-BR" dirty="0" err="1"/>
              <a:t>Caritat</a:t>
            </a:r>
            <a:r>
              <a:rPr lang="pt-BR" dirty="0"/>
              <a:t> publicou também </a:t>
            </a:r>
            <a:r>
              <a:rPr lang="pt-BR" i="1" dirty="0" err="1"/>
              <a:t>Vie</a:t>
            </a:r>
            <a:r>
              <a:rPr lang="pt-BR" i="1" dirty="0"/>
              <a:t> de Voltaire</a:t>
            </a:r>
            <a:r>
              <a:rPr lang="pt-BR" dirty="0"/>
              <a:t>, onde defende as principais ideias do filósofo francês, principalmente em sua oposição à Igreja</a:t>
            </a:r>
            <a:r>
              <a:rPr lang="pt-BR" dirty="0" smtClean="0"/>
              <a:t>.</a:t>
            </a:r>
          </a:p>
          <a:p>
            <a:r>
              <a:rPr lang="pt-BR" dirty="0" smtClean="0"/>
              <a:t>Por </a:t>
            </a:r>
            <a:r>
              <a:rPr lang="pt-BR" dirty="0"/>
              <a:t>meio de outras obras como </a:t>
            </a:r>
            <a:r>
              <a:rPr lang="pt-BR" i="1" dirty="0"/>
              <a:t>Ensaio na aplicação de análises para a probabilidade das decisões da maioria</a:t>
            </a:r>
            <a:r>
              <a:rPr lang="pt-BR" dirty="0"/>
              <a:t>, </a:t>
            </a:r>
            <a:r>
              <a:rPr lang="pt-BR" dirty="0" err="1"/>
              <a:t>Caritat</a:t>
            </a:r>
            <a:r>
              <a:rPr lang="pt-BR" dirty="0"/>
              <a:t> inaugurava um método próprio de usar teorias matemáticas para resolver questões das ciências </a:t>
            </a:r>
            <a:r>
              <a:rPr lang="pt-BR" dirty="0" smtClean="0"/>
              <a:t>sociais.</a:t>
            </a:r>
            <a:r>
              <a:rPr lang="pt-BR" dirty="0"/>
              <a:t/>
            </a:r>
            <a:br>
              <a:rPr lang="pt-BR" dirty="0"/>
            </a:br>
            <a:endParaRPr lang="pt-BR" dirty="0"/>
          </a:p>
        </p:txBody>
      </p:sp>
    </p:spTree>
    <p:extLst>
      <p:ext uri="{BB962C8B-B14F-4D97-AF65-F5344CB8AC3E}">
        <p14:creationId xmlns:p14="http://schemas.microsoft.com/office/powerpoint/2010/main" val="19781705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latin typeface="Verdana" pitchFamily="34" charset="0"/>
                <a:ea typeface="Verdana" pitchFamily="34" charset="0"/>
                <a:cs typeface="Verdana" pitchFamily="34" charset="0"/>
              </a:rPr>
              <a:t/>
            </a:r>
            <a:br>
              <a:rPr lang="pt-BR" dirty="0" smtClean="0">
                <a:latin typeface="Verdana" pitchFamily="34" charset="0"/>
                <a:ea typeface="Verdana" pitchFamily="34" charset="0"/>
                <a:cs typeface="Verdana" pitchFamily="34" charset="0"/>
              </a:rPr>
            </a:br>
            <a:r>
              <a:rPr lang="pt-BR" sz="3600" dirty="0" smtClean="0">
                <a:latin typeface="Verdana" pitchFamily="34" charset="0"/>
                <a:ea typeface="Verdana" pitchFamily="34" charset="0"/>
                <a:cs typeface="Verdana" pitchFamily="34" charset="0"/>
              </a:rPr>
              <a:t>Henri </a:t>
            </a:r>
            <a:r>
              <a:rPr lang="pt-BR" sz="3600" dirty="0">
                <a:latin typeface="Verdana" pitchFamily="34" charset="0"/>
                <a:ea typeface="Verdana" pitchFamily="34" charset="0"/>
                <a:cs typeface="Verdana" pitchFamily="34" charset="0"/>
              </a:rPr>
              <a:t>de Saint Simon (1760 – 1852)</a:t>
            </a:r>
            <a:br>
              <a:rPr lang="pt-BR" sz="3600" dirty="0">
                <a:latin typeface="Verdana" pitchFamily="34" charset="0"/>
                <a:ea typeface="Verdana" pitchFamily="34" charset="0"/>
                <a:cs typeface="Verdana" pitchFamily="34" charset="0"/>
              </a:rPr>
            </a:br>
            <a:endParaRPr lang="pt-BR" dirty="0"/>
          </a:p>
        </p:txBody>
      </p:sp>
      <p:sp>
        <p:nvSpPr>
          <p:cNvPr id="3" name="Espaço Reservado para Conteúdo 2"/>
          <p:cNvSpPr>
            <a:spLocks noGrp="1"/>
          </p:cNvSpPr>
          <p:nvPr>
            <p:ph idx="1"/>
          </p:nvPr>
        </p:nvSpPr>
        <p:spPr/>
        <p:txBody>
          <a:bodyPr>
            <a:normAutofit fontScale="92500" lnSpcReduction="10000"/>
          </a:bodyPr>
          <a:lstStyle/>
          <a:p>
            <a:pPr fontAlgn="t"/>
            <a:r>
              <a:rPr lang="pt-BR" dirty="0"/>
              <a:t>Claude-Henri de </a:t>
            </a:r>
            <a:r>
              <a:rPr lang="pt-BR" dirty="0" err="1"/>
              <a:t>Rouvroy</a:t>
            </a:r>
            <a:r>
              <a:rPr lang="pt-BR" dirty="0"/>
              <a:t>, conhecido como Conde de Saint-Simon, nasceu em </a:t>
            </a:r>
            <a:r>
              <a:rPr lang="pt-BR" dirty="0">
                <a:solidFill>
                  <a:srgbClr val="FF0000"/>
                </a:solidFill>
              </a:rPr>
              <a:t>Paris</a:t>
            </a:r>
            <a:r>
              <a:rPr lang="pt-BR" dirty="0"/>
              <a:t>, na França, no dia 17 de outubro de 1760. Descendente de família aristocrática era sobrinho-neto do Duque de Saint-Simon, famoso por suas memórias sobre a Corte do Rei Luís XIV, com 17 anos entrou para o serviço militar</a:t>
            </a:r>
            <a:r>
              <a:rPr lang="pt-BR" dirty="0" smtClean="0"/>
              <a:t>.</a:t>
            </a:r>
          </a:p>
          <a:p>
            <a:pPr fontAlgn="t"/>
            <a:r>
              <a:rPr lang="pt-BR" dirty="0" smtClean="0"/>
              <a:t>Foi </a:t>
            </a:r>
            <a:r>
              <a:rPr lang="pt-BR" dirty="0"/>
              <a:t>enviado para ajudar as colônias americanas na guerra da independência dos Estados Unidos entre 1779 e 1783</a:t>
            </a:r>
            <a:r>
              <a:rPr lang="pt-BR" dirty="0" smtClean="0"/>
              <a:t>.</a:t>
            </a:r>
            <a:r>
              <a:rPr lang="pt-BR" dirty="0"/>
              <a:t/>
            </a:r>
            <a:br>
              <a:rPr lang="pt-BR" dirty="0"/>
            </a:br>
            <a:endParaRPr lang="pt-BR" dirty="0"/>
          </a:p>
        </p:txBody>
      </p:sp>
    </p:spTree>
    <p:extLst>
      <p:ext uri="{BB962C8B-B14F-4D97-AF65-F5344CB8AC3E}">
        <p14:creationId xmlns:p14="http://schemas.microsoft.com/office/powerpoint/2010/main" val="3112805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Sociologia como Ciência Social</a:t>
            </a:r>
            <a:endParaRPr lang="pt-BR" dirty="0"/>
          </a:p>
        </p:txBody>
      </p:sp>
      <p:sp>
        <p:nvSpPr>
          <p:cNvPr id="3" name="Espaço Reservado para Conteúdo 2"/>
          <p:cNvSpPr>
            <a:spLocks noGrp="1"/>
          </p:cNvSpPr>
          <p:nvPr>
            <p:ph idx="1"/>
          </p:nvPr>
        </p:nvSpPr>
        <p:spPr/>
        <p:txBody>
          <a:bodyPr>
            <a:normAutofit lnSpcReduction="10000"/>
          </a:bodyPr>
          <a:lstStyle/>
          <a:p>
            <a:pPr>
              <a:buNone/>
            </a:pPr>
            <a:r>
              <a:rPr lang="pt-BR" sz="4000" dirty="0" smtClean="0"/>
              <a:t>A) Possui uma matéria/objeto =&gt; fenômenos sociológicos.</a:t>
            </a:r>
          </a:p>
          <a:p>
            <a:pPr>
              <a:buFontTx/>
              <a:buChar char="-"/>
            </a:pPr>
            <a:r>
              <a:rPr lang="pt-BR" sz="4000" dirty="0" smtClean="0"/>
              <a:t>O objeto é a vida coletiva, isto é o grupo, a sociedade, as instituições, as associações, os movimentos de massa, a interação, a ação social.</a:t>
            </a:r>
          </a:p>
          <a:p>
            <a:pPr>
              <a:buFontTx/>
              <a:buChar char="-"/>
            </a:pPr>
            <a:endParaRPr lang="pt-B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a:latin typeface="Verdana" pitchFamily="34" charset="0"/>
                <a:ea typeface="Verdana" pitchFamily="34" charset="0"/>
                <a:cs typeface="Verdana" pitchFamily="34" charset="0"/>
              </a:rPr>
              <a:t>Henri de Saint Simon (1760 – 1852)</a:t>
            </a:r>
            <a:endParaRPr lang="pt-BR" sz="3200" dirty="0"/>
          </a:p>
        </p:txBody>
      </p:sp>
      <p:sp>
        <p:nvSpPr>
          <p:cNvPr id="3" name="Espaço Reservado para Conteúdo 2"/>
          <p:cNvSpPr>
            <a:spLocks noGrp="1"/>
          </p:cNvSpPr>
          <p:nvPr>
            <p:ph idx="1"/>
          </p:nvPr>
        </p:nvSpPr>
        <p:spPr/>
        <p:txBody>
          <a:bodyPr>
            <a:normAutofit fontScale="92500" lnSpcReduction="20000"/>
          </a:bodyPr>
          <a:lstStyle/>
          <a:p>
            <a:r>
              <a:rPr lang="pt-BR" dirty="0"/>
              <a:t>De volta à França, tornou-se um </a:t>
            </a:r>
            <a:r>
              <a:rPr lang="pt-BR" dirty="0">
                <a:solidFill>
                  <a:srgbClr val="FF0000"/>
                </a:solidFill>
              </a:rPr>
              <a:t>republicano</a:t>
            </a:r>
            <a:r>
              <a:rPr lang="pt-BR" dirty="0"/>
              <a:t> e aderiu à Revolução Francesa (1789-1799), abandonando seu título nobiliárquico. Em 1793, Saint-Simon foi preso, acusado de especulação, quando comprava por baixo preço, terras recentemente nacionalizadas pelo governo revolucionário. Correndo risco de vida, tornou-se contrário a violência revolucionária. Libertado em 1794, se vê com uma posição financeira confortável com a valorização de seus bens. Os luxuosos salões de sua casa recebiam pessoas importantes de todas as áreas.</a:t>
            </a:r>
          </a:p>
        </p:txBody>
      </p:sp>
    </p:spTree>
    <p:extLst>
      <p:ext uri="{BB962C8B-B14F-4D97-AF65-F5344CB8AC3E}">
        <p14:creationId xmlns:p14="http://schemas.microsoft.com/office/powerpoint/2010/main" val="13572915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917848"/>
          </a:xfrm>
        </p:spPr>
        <p:txBody>
          <a:bodyPr>
            <a:normAutofit/>
          </a:bodyPr>
          <a:lstStyle/>
          <a:p>
            <a:r>
              <a:rPr lang="pt-BR" sz="3200" dirty="0">
                <a:latin typeface="Verdana" pitchFamily="34" charset="0"/>
                <a:ea typeface="Verdana" pitchFamily="34" charset="0"/>
                <a:cs typeface="Verdana" pitchFamily="34" charset="0"/>
              </a:rPr>
              <a:t>Henri de Saint Simon (1760 – 1852)</a:t>
            </a:r>
            <a:endParaRPr lang="pt-BR" sz="3200" dirty="0"/>
          </a:p>
        </p:txBody>
      </p:sp>
      <p:sp>
        <p:nvSpPr>
          <p:cNvPr id="3" name="Espaço Reservado para Conteúdo 2"/>
          <p:cNvSpPr>
            <a:spLocks noGrp="1"/>
          </p:cNvSpPr>
          <p:nvPr>
            <p:ph idx="1"/>
          </p:nvPr>
        </p:nvSpPr>
        <p:spPr>
          <a:xfrm>
            <a:off x="457200" y="2060848"/>
            <a:ext cx="8229600" cy="4513688"/>
          </a:xfrm>
        </p:spPr>
        <p:txBody>
          <a:bodyPr>
            <a:normAutofit fontScale="77500" lnSpcReduction="20000"/>
          </a:bodyPr>
          <a:lstStyle/>
          <a:p>
            <a:pPr fontAlgn="t"/>
            <a:r>
              <a:rPr lang="pt-BR" dirty="0"/>
              <a:t>Aos 40 anos, Saint-Simon retomou os estudos e ingressou na Escola de Medicina e na Escola Politécnica. Faz viagens para a Alemanha, Reino Unido e Suíça. Nessa época, começou a escrever sobre política, economia e filosofia. Seu primeiro trabalho foi “</a:t>
            </a:r>
            <a:r>
              <a:rPr lang="pt-BR" dirty="0" err="1"/>
              <a:t>Lettres</a:t>
            </a:r>
            <a:r>
              <a:rPr lang="pt-BR" dirty="0"/>
              <a:t> d’um </a:t>
            </a:r>
            <a:r>
              <a:rPr lang="pt-BR" dirty="0" err="1"/>
              <a:t>Habitant</a:t>
            </a:r>
            <a:r>
              <a:rPr lang="pt-BR" dirty="0"/>
              <a:t> de </a:t>
            </a:r>
            <a:r>
              <a:rPr lang="pt-BR" dirty="0" err="1"/>
              <a:t>Genève</a:t>
            </a:r>
            <a:r>
              <a:rPr lang="pt-BR" dirty="0"/>
              <a:t> à </a:t>
            </a:r>
            <a:r>
              <a:rPr lang="pt-BR" dirty="0" err="1"/>
              <a:t>ses</a:t>
            </a:r>
            <a:r>
              <a:rPr lang="pt-BR" dirty="0"/>
              <a:t> </a:t>
            </a:r>
            <a:r>
              <a:rPr lang="pt-BR" dirty="0" err="1"/>
              <a:t>Contemporains</a:t>
            </a:r>
            <a:r>
              <a:rPr lang="pt-BR" dirty="0"/>
              <a:t>” (1802) (Cartas de um Habitante de Genebra a seus Contemporâneos), em que fez o esboço de seu pensamento na criação de uma </a:t>
            </a:r>
            <a:r>
              <a:rPr lang="pt-BR" dirty="0">
                <a:solidFill>
                  <a:srgbClr val="FF0000"/>
                </a:solidFill>
              </a:rPr>
              <a:t>nova religião, baseada na ciência, e propõe que os cientistas tomem o lugar dos padres na ordem social.</a:t>
            </a:r>
          </a:p>
          <a:p>
            <a:pPr fontAlgn="t"/>
            <a:r>
              <a:rPr lang="pt-BR" dirty="0"/>
              <a:t>A situação dos operários nas primeiras décadas do século XIX inspiraram mudanças humanitárias e religiosas. O conde de Saint-Simon chegou a pensar numa mudança radical do cristianismo, para acabar com os abusos, pelos quais responsabilizou os vestígios do feudalismo, propondo uma espécie de aliança progressista da burguesia e do operariado</a:t>
            </a:r>
            <a:r>
              <a:rPr lang="pt-BR" dirty="0" smtClean="0"/>
              <a:t>.</a:t>
            </a:r>
            <a:endParaRPr lang="pt-BR" dirty="0"/>
          </a:p>
        </p:txBody>
      </p:sp>
    </p:spTree>
    <p:extLst>
      <p:ext uri="{BB962C8B-B14F-4D97-AF65-F5344CB8AC3E}">
        <p14:creationId xmlns:p14="http://schemas.microsoft.com/office/powerpoint/2010/main" val="35867970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a:latin typeface="Verdana" pitchFamily="34" charset="0"/>
                <a:ea typeface="Verdana" pitchFamily="34" charset="0"/>
                <a:cs typeface="Verdana" pitchFamily="34" charset="0"/>
              </a:rPr>
              <a:t>Henri de Saint Simon (1760 – 1852)</a:t>
            </a:r>
            <a:endParaRPr lang="pt-BR" sz="3200" dirty="0"/>
          </a:p>
        </p:txBody>
      </p:sp>
      <p:sp>
        <p:nvSpPr>
          <p:cNvPr id="3" name="Espaço Reservado para Conteúdo 2"/>
          <p:cNvSpPr>
            <a:spLocks noGrp="1"/>
          </p:cNvSpPr>
          <p:nvPr>
            <p:ph idx="1"/>
          </p:nvPr>
        </p:nvSpPr>
        <p:spPr/>
        <p:txBody>
          <a:bodyPr>
            <a:normAutofit lnSpcReduction="10000"/>
          </a:bodyPr>
          <a:lstStyle/>
          <a:p>
            <a:pPr fontAlgn="t"/>
            <a:r>
              <a:rPr lang="pt-BR" dirty="0"/>
              <a:t>Para Saint-Simon, as mudanças político-sociais são determinadas pelo avanço da ciência, da moral e da religião. Precursor do socialismo, idealizou uma sociedade futura dominada por cientistas, banqueiros, industriais, comerciantes e operários</a:t>
            </a:r>
            <a:r>
              <a:rPr lang="pt-BR" dirty="0" smtClean="0"/>
              <a:t>.</a:t>
            </a:r>
          </a:p>
          <a:p>
            <a:pPr fontAlgn="t"/>
            <a:r>
              <a:rPr lang="pt-BR" dirty="0" smtClean="0"/>
              <a:t>O </a:t>
            </a:r>
            <a:r>
              <a:rPr lang="pt-BR" dirty="0"/>
              <a:t>lema do pensamento </a:t>
            </a:r>
            <a:r>
              <a:rPr lang="pt-BR" dirty="0" err="1"/>
              <a:t>saint-simonista</a:t>
            </a:r>
            <a:r>
              <a:rPr lang="pt-BR" dirty="0"/>
              <a:t> era: “A cada um segundo sua capacidade, a cada capacidade segundo seu trabalho</a:t>
            </a:r>
            <a:r>
              <a:rPr lang="pt-BR" dirty="0" smtClean="0"/>
              <a:t>”.</a:t>
            </a:r>
            <a:r>
              <a:rPr lang="pt-BR" dirty="0"/>
              <a:t/>
            </a:r>
            <a:br>
              <a:rPr lang="pt-BR" dirty="0"/>
            </a:br>
            <a:endParaRPr lang="pt-BR" dirty="0"/>
          </a:p>
        </p:txBody>
      </p:sp>
    </p:spTree>
    <p:extLst>
      <p:ext uri="{BB962C8B-B14F-4D97-AF65-F5344CB8AC3E}">
        <p14:creationId xmlns:p14="http://schemas.microsoft.com/office/powerpoint/2010/main" val="677484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Obras de Saint-Simon</a:t>
            </a:r>
            <a:endParaRPr lang="pt-BR" dirty="0"/>
          </a:p>
        </p:txBody>
      </p:sp>
      <p:sp>
        <p:nvSpPr>
          <p:cNvPr id="3" name="Espaço Reservado para Conteúdo 2"/>
          <p:cNvSpPr>
            <a:spLocks noGrp="1"/>
          </p:cNvSpPr>
          <p:nvPr>
            <p:ph idx="1"/>
          </p:nvPr>
        </p:nvSpPr>
        <p:spPr/>
        <p:txBody>
          <a:bodyPr>
            <a:normAutofit fontScale="85000" lnSpcReduction="10000"/>
          </a:bodyPr>
          <a:lstStyle/>
          <a:p>
            <a:r>
              <a:rPr lang="pt-BR" dirty="0"/>
              <a:t>Introdução aos Trabalhos Científicos do Século XIX (1807)</a:t>
            </a:r>
          </a:p>
          <a:p>
            <a:r>
              <a:rPr lang="pt-BR" dirty="0"/>
              <a:t>Memórias Sobre a Ciência Humana (1813-1816)</a:t>
            </a:r>
          </a:p>
          <a:p>
            <a:r>
              <a:rPr lang="pt-BR" dirty="0"/>
              <a:t>A Reorganização da Sociedade </a:t>
            </a:r>
            <a:r>
              <a:rPr lang="pt-BR" dirty="0" smtClean="0"/>
              <a:t>Europeia </a:t>
            </a:r>
            <a:r>
              <a:rPr lang="pt-BR" dirty="0"/>
              <a:t>(1814)</a:t>
            </a:r>
          </a:p>
          <a:p>
            <a:r>
              <a:rPr lang="pt-BR" dirty="0"/>
              <a:t>A Indústria (1816-18) (colaboração de Augusto Comte)</a:t>
            </a:r>
          </a:p>
          <a:p>
            <a:r>
              <a:rPr lang="pt-BR" dirty="0"/>
              <a:t>O Sistema Industrial (1821)</a:t>
            </a:r>
          </a:p>
          <a:p>
            <a:r>
              <a:rPr lang="pt-BR" dirty="0"/>
              <a:t>Apesar de sua rejeição ao clero, suas últimas obras são de inspiração livremente religiosa, são elas: “O Catecismo dos Industriais” (1823) e “O Novo Cristianismo” (1825), onde proclama uma fraternidade do homem que deve acompanhar a organização científica da indústria e da sociedade.</a:t>
            </a:r>
          </a:p>
        </p:txBody>
      </p:sp>
    </p:spTree>
    <p:extLst>
      <p:ext uri="{BB962C8B-B14F-4D97-AF65-F5344CB8AC3E}">
        <p14:creationId xmlns:p14="http://schemas.microsoft.com/office/powerpoint/2010/main" val="22330609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Referências</a:t>
            </a:r>
            <a:endParaRPr lang="pt-BR" dirty="0"/>
          </a:p>
        </p:txBody>
      </p:sp>
      <p:sp>
        <p:nvSpPr>
          <p:cNvPr id="3" name="Espaço Reservado para Conteúdo 2"/>
          <p:cNvSpPr>
            <a:spLocks noGrp="1"/>
          </p:cNvSpPr>
          <p:nvPr>
            <p:ph idx="1"/>
          </p:nvPr>
        </p:nvSpPr>
        <p:spPr/>
        <p:txBody>
          <a:bodyPr>
            <a:normAutofit fontScale="92500" lnSpcReduction="20000"/>
          </a:bodyPr>
          <a:lstStyle/>
          <a:p>
            <a:pPr>
              <a:buNone/>
            </a:pPr>
            <a:r>
              <a:rPr lang="pt-BR" dirty="0" smtClean="0"/>
              <a:t>    CASTRO, Celso Pinheiro. </a:t>
            </a:r>
            <a:r>
              <a:rPr lang="pt-BR" b="1" dirty="0" smtClean="0"/>
              <a:t>Sociologia e Direito</a:t>
            </a:r>
            <a:r>
              <a:rPr lang="pt-BR" dirty="0" smtClean="0"/>
              <a:t>: Fundamentos de Sociologia Geral e Sociologia Aplicada ao Direito. 8 ed. São Paulo: Atlas, 2003. (3402.C355s) (Introdução, cap. 1)</a:t>
            </a:r>
          </a:p>
          <a:p>
            <a:pPr>
              <a:buNone/>
            </a:pPr>
            <a:endParaRPr lang="pt-BR" dirty="0" smtClean="0"/>
          </a:p>
          <a:p>
            <a:pPr>
              <a:buNone/>
            </a:pPr>
            <a:r>
              <a:rPr lang="pt-BR" dirty="0" smtClean="0"/>
              <a:t>   ARON, Raymond. </a:t>
            </a:r>
            <a:r>
              <a:rPr lang="pt-BR" b="1" dirty="0" smtClean="0"/>
              <a:t>As etapas do pensamento sociológico</a:t>
            </a:r>
            <a:r>
              <a:rPr lang="pt-BR" dirty="0" smtClean="0"/>
              <a:t>. 6. ed. São Paulo: Martins Fontes, 2002. (301 A769e)</a:t>
            </a:r>
          </a:p>
          <a:p>
            <a:pPr>
              <a:buNone/>
            </a:pPr>
            <a:endParaRPr lang="pt-BR" dirty="0" smtClean="0"/>
          </a:p>
          <a:p>
            <a:pPr>
              <a:buNone/>
            </a:pPr>
            <a:r>
              <a:rPr lang="pt-BR" dirty="0" smtClean="0"/>
              <a:t>    COSTA, Cristina. Introdução. </a:t>
            </a:r>
            <a:r>
              <a:rPr lang="pt-BR" b="1" dirty="0" smtClean="0"/>
              <a:t>Sociologia</a:t>
            </a:r>
            <a:r>
              <a:rPr lang="pt-BR" dirty="0" smtClean="0"/>
              <a:t>. 2ª Ed. São Paulo: Moderna, 1997. </a:t>
            </a:r>
          </a:p>
          <a:p>
            <a:pPr>
              <a:buNone/>
            </a:pPr>
            <a:r>
              <a:rPr lang="pt-BR" dirty="0" smtClean="0"/>
              <a:t>    </a:t>
            </a:r>
          </a:p>
          <a:p>
            <a:pPr>
              <a:buNone/>
            </a:pPr>
            <a:endParaRPr lang="pt-BR" dirty="0" smtClean="0"/>
          </a:p>
          <a:p>
            <a:endParaRPr lang="pt-B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Referências</a:t>
            </a:r>
            <a:endParaRPr lang="pt-BR" dirty="0"/>
          </a:p>
        </p:txBody>
      </p:sp>
      <p:sp>
        <p:nvSpPr>
          <p:cNvPr id="3" name="Espaço Reservado para Conteúdo 2"/>
          <p:cNvSpPr>
            <a:spLocks noGrp="1"/>
          </p:cNvSpPr>
          <p:nvPr>
            <p:ph idx="1"/>
          </p:nvPr>
        </p:nvSpPr>
        <p:spPr/>
        <p:txBody>
          <a:bodyPr>
            <a:normAutofit fontScale="70000" lnSpcReduction="20000"/>
          </a:bodyPr>
          <a:lstStyle/>
          <a:p>
            <a:pPr>
              <a:buNone/>
            </a:pPr>
            <a:r>
              <a:rPr lang="pt-BR" sz="3500" dirty="0" smtClean="0"/>
              <a:t>DURKHEIM, Émile. </a:t>
            </a:r>
            <a:r>
              <a:rPr lang="pt-BR" sz="3500" b="1" dirty="0" smtClean="0"/>
              <a:t>As regras do método</a:t>
            </a:r>
          </a:p>
          <a:p>
            <a:pPr>
              <a:buNone/>
            </a:pPr>
            <a:r>
              <a:rPr lang="pt-BR" sz="3500" b="1" dirty="0" smtClean="0"/>
              <a:t>sociológico</a:t>
            </a:r>
            <a:r>
              <a:rPr lang="pt-BR" sz="3500" dirty="0" smtClean="0"/>
              <a:t>. São Paulo: Martin </a:t>
            </a:r>
            <a:r>
              <a:rPr lang="pt-BR" sz="3500" dirty="0" err="1" smtClean="0"/>
              <a:t>Claret</a:t>
            </a:r>
            <a:r>
              <a:rPr lang="pt-BR" sz="3500" dirty="0" smtClean="0"/>
              <a:t>, 2005. (301.01 D963r). (Prefácio e cap. 1).</a:t>
            </a:r>
          </a:p>
          <a:p>
            <a:pPr>
              <a:buNone/>
            </a:pPr>
            <a:endParaRPr lang="pt-BR" sz="3500" dirty="0" smtClean="0"/>
          </a:p>
          <a:p>
            <a:pPr>
              <a:buNone/>
            </a:pPr>
            <a:r>
              <a:rPr lang="pt-BR" sz="3500" dirty="0" smtClean="0"/>
              <a:t>QUINTANEIRO, Tânia. </a:t>
            </a:r>
            <a:r>
              <a:rPr lang="pt-BR" sz="3500" dirty="0" err="1" smtClean="0"/>
              <a:t>Et</a:t>
            </a:r>
            <a:r>
              <a:rPr lang="pt-BR" sz="3500" dirty="0" smtClean="0"/>
              <a:t> al. </a:t>
            </a:r>
            <a:r>
              <a:rPr lang="pt-BR" sz="3500" b="1" dirty="0" smtClean="0"/>
              <a:t>Um toque de clássicos: </a:t>
            </a:r>
            <a:r>
              <a:rPr lang="pt-BR" sz="3500" dirty="0" smtClean="0"/>
              <a:t>Marx, </a:t>
            </a:r>
            <a:r>
              <a:rPr lang="pt-BR" sz="3500" dirty="0" err="1" smtClean="0"/>
              <a:t>Dürkheim</a:t>
            </a:r>
            <a:r>
              <a:rPr lang="pt-BR" sz="3500" dirty="0" smtClean="0"/>
              <a:t>, Weber. Belo Horizonte: Editora UFMG, 2002.</a:t>
            </a:r>
          </a:p>
          <a:p>
            <a:pPr>
              <a:buNone/>
            </a:pPr>
            <a:endParaRPr lang="pt-BR" sz="3500" dirty="0" smtClean="0"/>
          </a:p>
          <a:p>
            <a:pPr>
              <a:buNone/>
            </a:pPr>
            <a:r>
              <a:rPr lang="pt-BR" sz="3500" dirty="0" smtClean="0"/>
              <a:t>SABADELL, Ana Lucia. </a:t>
            </a:r>
            <a:r>
              <a:rPr lang="pt-BR" sz="3500" b="1" dirty="0" smtClean="0"/>
              <a:t>Manual de Sociologia Jurídica: Introdução a uma Leitura Externa do Direito</a:t>
            </a:r>
            <a:r>
              <a:rPr lang="pt-BR" sz="3500" dirty="0" smtClean="0"/>
              <a:t>. 2 ed. São Paulo: Revista dos Tribunais, 2002. (3402.S113m). ( Lição 1).</a:t>
            </a:r>
          </a:p>
          <a:p>
            <a:pPr>
              <a:buNone/>
            </a:pPr>
            <a:r>
              <a:rPr lang="pt-BR" dirty="0" smtClean="0"/>
              <a:t>  </a:t>
            </a:r>
          </a:p>
          <a:p>
            <a:endParaRPr lang="pt-BR" dirty="0" smtClean="0"/>
          </a:p>
          <a:p>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Vida coletiva</a:t>
            </a:r>
            <a:endParaRPr lang="pt-BR" dirty="0"/>
          </a:p>
        </p:txBody>
      </p:sp>
      <p:pic>
        <p:nvPicPr>
          <p:cNvPr id="4098" name="Picture 2" descr="Resultado de imagem para grupos sociais exemplo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2060848"/>
            <a:ext cx="3528392" cy="396043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Resultado de imagem para grupos sociais exempl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1978048"/>
            <a:ext cx="3195439" cy="4043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3714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Sociologia como Ciência Social</a:t>
            </a:r>
            <a:endParaRPr lang="pt-BR" dirty="0"/>
          </a:p>
        </p:txBody>
      </p:sp>
      <p:sp>
        <p:nvSpPr>
          <p:cNvPr id="3" name="Espaço Reservado para Conteúdo 2"/>
          <p:cNvSpPr>
            <a:spLocks noGrp="1"/>
          </p:cNvSpPr>
          <p:nvPr>
            <p:ph idx="1"/>
          </p:nvPr>
        </p:nvSpPr>
        <p:spPr/>
        <p:txBody>
          <a:bodyPr/>
          <a:lstStyle/>
          <a:p>
            <a:pPr>
              <a:buNone/>
            </a:pPr>
            <a:r>
              <a:rPr lang="pt-BR" dirty="0" smtClean="0"/>
              <a:t>B) Uma estrutura formal  - conceitos próprios, teorias, leis (generalizações).</a:t>
            </a:r>
          </a:p>
          <a:p>
            <a:pPr>
              <a:buNone/>
            </a:pPr>
            <a:endParaRPr lang="pt-BR" dirty="0" smtClean="0"/>
          </a:p>
          <a:p>
            <a:pPr>
              <a:buNone/>
            </a:pPr>
            <a:r>
              <a:rPr lang="pt-BR" dirty="0" smtClean="0"/>
              <a:t>C) Métodos e técnicas apropriadas para tratar sua matéria / objeto.</a:t>
            </a:r>
          </a:p>
          <a:p>
            <a:pPr>
              <a:buNone/>
            </a:pPr>
            <a:endParaRPr lang="pt-BR" dirty="0" smtClean="0"/>
          </a:p>
          <a:p>
            <a:pPr>
              <a:buNone/>
            </a:pPr>
            <a:r>
              <a:rPr lang="pt-BR" dirty="0" smtClean="0"/>
              <a:t>D) Uma função e uma práxis para permitir o aperfeiçoamento da sociedade.</a:t>
            </a:r>
          </a:p>
          <a:p>
            <a:endParaRPr lang="pt-B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918</TotalTime>
  <Words>4155</Words>
  <Application>Microsoft Office PowerPoint</Application>
  <PresentationFormat>Apresentação na tela (4:3)</PresentationFormat>
  <Paragraphs>252</Paragraphs>
  <Slides>75</Slides>
  <Notes>0</Notes>
  <HiddenSlides>0</HiddenSlides>
  <MMClips>0</MMClips>
  <ScaleCrop>false</ScaleCrop>
  <HeadingPairs>
    <vt:vector size="4" baseType="variant">
      <vt:variant>
        <vt:lpstr>Tema</vt:lpstr>
      </vt:variant>
      <vt:variant>
        <vt:i4>1</vt:i4>
      </vt:variant>
      <vt:variant>
        <vt:lpstr>Títulos de slides</vt:lpstr>
      </vt:variant>
      <vt:variant>
        <vt:i4>75</vt:i4>
      </vt:variant>
    </vt:vector>
  </HeadingPairs>
  <TitlesOfParts>
    <vt:vector size="76" baseType="lpstr">
      <vt:lpstr>Urbano</vt:lpstr>
      <vt:lpstr>      Sociologia e Sociedade  </vt:lpstr>
      <vt:lpstr>Sociologia</vt:lpstr>
      <vt:lpstr>Sociologia é uma Ciência Social</vt:lpstr>
      <vt:lpstr>Sociologia</vt:lpstr>
      <vt:lpstr>A Sociologia como Ciência Social</vt:lpstr>
      <vt:lpstr>A Sociologia como Ciência</vt:lpstr>
      <vt:lpstr>A Sociologia como Ciência Social</vt:lpstr>
      <vt:lpstr>Vida coletiva</vt:lpstr>
      <vt:lpstr>A Sociologia como Ciência Social</vt:lpstr>
      <vt:lpstr>A sociologia nasce na Europa.</vt:lpstr>
      <vt:lpstr>A sociologia nasce na Europa.</vt:lpstr>
      <vt:lpstr>A vida na Europa</vt:lpstr>
      <vt:lpstr>Expansão comercial:</vt:lpstr>
      <vt:lpstr> Precursores da Sociologia</vt:lpstr>
      <vt:lpstr>Precursores da Sociologia</vt:lpstr>
      <vt:lpstr>Precursores da Sociologia na Grécia</vt:lpstr>
      <vt:lpstr>Europa = Idade Média - Feudalismo</vt:lpstr>
      <vt:lpstr>Rota comercial do Mediterrâneo</vt:lpstr>
      <vt:lpstr>Rotas Comerciais</vt:lpstr>
      <vt:lpstr>Dinâmica social dos feudos</vt:lpstr>
      <vt:lpstr>Dinâmica social dos feudos</vt:lpstr>
      <vt:lpstr>Dinâmica social dos feudos</vt:lpstr>
      <vt:lpstr>Dinâmica social dos feudos</vt:lpstr>
      <vt:lpstr>Dinâmica social dos feudos</vt:lpstr>
      <vt:lpstr>Dinâmica social dos feudos</vt:lpstr>
      <vt:lpstr>Dinâmica social dos feudos</vt:lpstr>
      <vt:lpstr>A Europa na Idade Média</vt:lpstr>
      <vt:lpstr>A Europa na Idade Média</vt:lpstr>
      <vt:lpstr>A Europa na Idade Média</vt:lpstr>
      <vt:lpstr>Comércio na Idade Média</vt:lpstr>
      <vt:lpstr>Renascimento</vt:lpstr>
      <vt:lpstr>Expansão comercial na Europa</vt:lpstr>
      <vt:lpstr>Expansão comercial</vt:lpstr>
      <vt:lpstr>Expansão comercial</vt:lpstr>
      <vt:lpstr>Expansão comercial:</vt:lpstr>
      <vt:lpstr>Mudanças provocadas pela expansão comercial.</vt:lpstr>
      <vt:lpstr>Renascimento </vt:lpstr>
      <vt:lpstr>Renascimento científico</vt:lpstr>
      <vt:lpstr>Renascimento científico</vt:lpstr>
      <vt:lpstr>Renascentistas</vt:lpstr>
      <vt:lpstr>Renascentista</vt:lpstr>
      <vt:lpstr>Renascimento científico</vt:lpstr>
      <vt:lpstr>Renascimento científico</vt:lpstr>
      <vt:lpstr>Renascentistas</vt:lpstr>
      <vt:lpstr>Francis Bacon</vt:lpstr>
      <vt:lpstr>Francis Bacon</vt:lpstr>
      <vt:lpstr>Francis Bacon</vt:lpstr>
      <vt:lpstr>Outras obras</vt:lpstr>
      <vt:lpstr> Giovanni Battista Vico</vt:lpstr>
      <vt:lpstr>Battista Vico</vt:lpstr>
      <vt:lpstr>Battista Vico</vt:lpstr>
      <vt:lpstr>Século XVIII – Pensadores em Destaques</vt:lpstr>
      <vt:lpstr>Montesquieu (1689 – 1755) </vt:lpstr>
      <vt:lpstr>Montesquieu (1689 – 1755)</vt:lpstr>
      <vt:lpstr>Rosseau (1712 – 1778)</vt:lpstr>
      <vt:lpstr>Rosseau (1712 – 1778)</vt:lpstr>
      <vt:lpstr>Adam Fergunson (1723 – 1816) </vt:lpstr>
      <vt:lpstr>Adam Fergunson (1723 – 1816)</vt:lpstr>
      <vt:lpstr>Adam Ferguson</vt:lpstr>
      <vt:lpstr>Liberalismo clássico.</vt:lpstr>
      <vt:lpstr>Liberalismo </vt:lpstr>
      <vt:lpstr>Adam Smith ( 1723 – 1790)</vt:lpstr>
      <vt:lpstr>Adam Smith</vt:lpstr>
      <vt:lpstr>Adam Smith</vt:lpstr>
      <vt:lpstr>Riqueza das Nações</vt:lpstr>
      <vt:lpstr> Marquês de Condorcet ( 1743 – 1794) </vt:lpstr>
      <vt:lpstr>Marquês de Condorcet</vt:lpstr>
      <vt:lpstr>Marquês de Condorcet</vt:lpstr>
      <vt:lpstr> Henri de Saint Simon (1760 – 1852) </vt:lpstr>
      <vt:lpstr>Henri de Saint Simon (1760 – 1852)</vt:lpstr>
      <vt:lpstr>Henri de Saint Simon (1760 – 1852)</vt:lpstr>
      <vt:lpstr>Henri de Saint Simon (1760 – 1852)</vt:lpstr>
      <vt:lpstr>Obras de Saint-Simon</vt:lpstr>
      <vt:lpstr>Referências</vt:lpstr>
      <vt:lpstr>Referências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Unidade I – Sociologia e Sociedade</dc:title>
  <dc:creator>Fatima</dc:creator>
  <cp:lastModifiedBy>Usuário do Windows</cp:lastModifiedBy>
  <cp:revision>100</cp:revision>
  <dcterms:created xsi:type="dcterms:W3CDTF">2007-01-01T05:52:07Z</dcterms:created>
  <dcterms:modified xsi:type="dcterms:W3CDTF">2020-08-19T01:12:51Z</dcterms:modified>
</cp:coreProperties>
</file>