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36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3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68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14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79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8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02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48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1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5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2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E80D09-8931-48D8-AD61-B2A1D208E743}" type="datetimeFigureOut">
              <a:rPr lang="pt-BR" smtClean="0"/>
              <a:t>26/08/2020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27AC98-C7F5-4740-A9AF-F12432F5E28A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8C38310B-E724-4C0F-9966-586D42C70B19}"/>
              </a:ext>
            </a:extLst>
          </p:cNvPr>
          <p:cNvSpPr/>
          <p:nvPr/>
        </p:nvSpPr>
        <p:spPr>
          <a:xfrm>
            <a:off x="8128506" y="5738527"/>
            <a:ext cx="39088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Prof. Pe. Adailson Oliveira</a:t>
            </a:r>
            <a:endParaRPr lang="pt-BR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m 2" descr="Uma imagem contendo comida, placar&#10;&#10;Descrição gerada automaticamente">
            <a:extLst>
              <a:ext uri="{FF2B5EF4-FFF2-40B4-BE49-F238E27FC236}">
                <a16:creationId xmlns:a16="http://schemas.microsoft.com/office/drawing/2014/main" id="{0A8CB211-780A-4DAD-8898-76B7705FAF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497" y="85202"/>
            <a:ext cx="1287006" cy="1504911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6AA3CC2-60A6-444A-B370-151AC30AF04C}"/>
              </a:ext>
            </a:extLst>
          </p:cNvPr>
          <p:cNvSpPr/>
          <p:nvPr/>
        </p:nvSpPr>
        <p:spPr>
          <a:xfrm>
            <a:off x="3255574" y="1590113"/>
            <a:ext cx="56808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Faculdade Católica de Belém - FACBEL</a:t>
            </a:r>
            <a:endParaRPr lang="pt-BR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850E3585-B5D0-49BD-8AD8-135D0953D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465" y="2861563"/>
            <a:ext cx="3100908" cy="3023313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62FC19FA-9A8E-4183-A2CA-391C2C72F67B}"/>
              </a:ext>
            </a:extLst>
          </p:cNvPr>
          <p:cNvSpPr/>
          <p:nvPr/>
        </p:nvSpPr>
        <p:spPr>
          <a:xfrm>
            <a:off x="558627" y="4019276"/>
            <a:ext cx="62044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Teologia da vida Consagrada</a:t>
            </a:r>
          </a:p>
        </p:txBody>
      </p:sp>
    </p:spTree>
    <p:extLst>
      <p:ext uri="{BB962C8B-B14F-4D97-AF65-F5344CB8AC3E}">
        <p14:creationId xmlns:p14="http://schemas.microsoft.com/office/powerpoint/2010/main" val="226903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FFACB16-02B9-4CAB-B4E1-83F75BBE3090}"/>
              </a:ext>
            </a:extLst>
          </p:cNvPr>
          <p:cNvSpPr/>
          <p:nvPr/>
        </p:nvSpPr>
        <p:spPr>
          <a:xfrm>
            <a:off x="164045" y="126314"/>
            <a:ext cx="116552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Um breve olhar sobre a vida religiosa consagrada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32430C4-7EF6-4B70-BB2C-5B120FD0E364}"/>
              </a:ext>
            </a:extLst>
          </p:cNvPr>
          <p:cNvSpPr/>
          <p:nvPr/>
        </p:nvSpPr>
        <p:spPr>
          <a:xfrm>
            <a:off x="164045" y="1129048"/>
            <a:ext cx="118797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A  vida  religiosa  consagrada,  no  decorrer  dos  anos  e  dos  séculos, sempre revelou e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evela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pessoas individualmente ou grupos que vivam de </a:t>
            </a:r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forma profética, procurando imitar o </a:t>
            </a:r>
          </a:p>
          <a:p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próprio Jesus Cristo no seu estilo de vida.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7CBB2C2-76F5-4C94-AF49-58EACC25DB3C}"/>
              </a:ext>
            </a:extLst>
          </p:cNvPr>
          <p:cNvSpPr/>
          <p:nvPr/>
        </p:nvSpPr>
        <p:spPr>
          <a:xfrm>
            <a:off x="134079" y="2497852"/>
            <a:ext cx="117506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O Magistério sempre enfatizou  a  relevância  que  a  vida  religiosa  consagrada  teve  e 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 na Igreja,  sobretudo  com  o  Concílio  Vaticano  II e  os  documentos  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Lumem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gentium e </a:t>
            </a:r>
          </a:p>
          <a:p>
            <a:r>
              <a:rPr lang="pt-BR" sz="2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Perfectae</a:t>
            </a:r>
            <a:r>
              <a:rPr lang="pt-BR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caritatis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8EF89912-A302-4E10-8EB6-E46B8D9675F7}"/>
              </a:ext>
            </a:extLst>
          </p:cNvPr>
          <p:cNvSpPr/>
          <p:nvPr/>
        </p:nvSpPr>
        <p:spPr>
          <a:xfrm>
            <a:off x="134079" y="3866656"/>
            <a:ext cx="1210267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Homens e mulheres se propuseram pela prática dos conselhos evangélicos. Seguir a Cristo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 maior liberdade, e imitá-los mais de perto, levando, cada qual a seu modo, a vida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consagrada a Deus. Dentre eles, muitos, por inspiração do Espírito Santo, ou passaram a vida na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solidão ou fundaram famílias religiosas. Isso se deu, sobretudo, na era 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constantiniana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Nesse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Tempo floresceram os seguidores de Antão, considerado protótipo e ícone da vida monástica.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 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Pacômio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nasceu a vida 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cenobítica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a </a:t>
            </a:r>
            <a:r>
              <a:rPr lang="pt-BR" sz="2400" b="1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koinonia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(vida comunitária).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Imagem 5" descr="Fundo preto com letras brancas&#10;&#10;Descrição gerada automaticamente">
            <a:extLst>
              <a:ext uri="{FF2B5EF4-FFF2-40B4-BE49-F238E27FC236}">
                <a16:creationId xmlns:a16="http://schemas.microsoft.com/office/drawing/2014/main" id="{0404C0D2-15A8-4031-9ABA-AC572D46BC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1" y="1229608"/>
            <a:ext cx="274347" cy="274347"/>
          </a:xfrm>
          <a:prstGeom prst="rect">
            <a:avLst/>
          </a:prstGeom>
        </p:spPr>
      </p:pic>
      <p:pic>
        <p:nvPicPr>
          <p:cNvPr id="7" name="Imagem 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3E88F77C-71B8-4303-80B6-7B7FF9D67C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1" y="2578726"/>
            <a:ext cx="274347" cy="274347"/>
          </a:xfrm>
          <a:prstGeom prst="rect">
            <a:avLst/>
          </a:prstGeom>
        </p:spPr>
      </p:pic>
      <p:pic>
        <p:nvPicPr>
          <p:cNvPr id="9" name="Imagem 8" descr="Fundo preto com letras brancas&#10;&#10;Descrição gerada automaticamente">
            <a:extLst>
              <a:ext uri="{FF2B5EF4-FFF2-40B4-BE49-F238E27FC236}">
                <a16:creationId xmlns:a16="http://schemas.microsoft.com/office/drawing/2014/main" id="{49C20623-FD0C-476C-B70C-5BD3FB1786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1" y="3950578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1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1A25801-4F28-4BC7-BA35-0555CCA7B9AC}"/>
              </a:ext>
            </a:extLst>
          </p:cNvPr>
          <p:cNvSpPr/>
          <p:nvPr/>
        </p:nvSpPr>
        <p:spPr>
          <a:xfrm>
            <a:off x="96306" y="216216"/>
            <a:ext cx="1218974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Durante os séculos V e VI a vida consagrada se estendeu a países da Europa, tendo como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grande figura  Bento de 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Núrsia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No séculos VII, a pedido de Bonifácio VIII, muitas monjas foram à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Inglaterra  dedicando-se à obra de evangelização. Contudo, a missão principal da vida religiosa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monacal era a "maternidade espiritual".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59DA121-5AA3-4DDA-A480-19987C38644B}"/>
              </a:ext>
            </a:extLst>
          </p:cNvPr>
          <p:cNvSpPr/>
          <p:nvPr/>
        </p:nvSpPr>
        <p:spPr>
          <a:xfrm>
            <a:off x="96306" y="2013164"/>
            <a:ext cx="121995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No início do séculos XIII, um novo meio de vida religiosa consagrada inaugurada por São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Francisco e São domingos, atraiu também muitas mulheres. É o caso de Santa Clara. Nessa época,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porém, a vida religiosa é de clausura. Com o tempo as monjas puderam trabalhar no interior dos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mosteiros cuidando dos doentes e praticando demais obras de caridade.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6E79DFF-5804-4620-BA66-B097FB63E9C5}"/>
              </a:ext>
            </a:extLst>
          </p:cNvPr>
          <p:cNvSpPr/>
          <p:nvPr/>
        </p:nvSpPr>
        <p:spPr>
          <a:xfrm>
            <a:off x="96306" y="3895571"/>
            <a:ext cx="1232856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Novos institutos femininos sugiram para fazer obras de caridade e misericórdia, com mulheres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mais livres das implicações jurídicas, vivendo as exigências substanciais da vida religiosa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tradicional, tendo mais tempo para se dedicar às obras de caridade. Algumas mulheres se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destacaram  na vida religiosa e na transformação dos mosteiros, como por exemplo Santa 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Catarina de Siena (1347-1380) e, dois séculos depois, Teresa D'Ávila (1515-1582), que reformou o</a:t>
            </a:r>
          </a:p>
          <a:p>
            <a:pPr algn="just"/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Carmelo feminino. Durante muitos anos, a vida religiosa consagrada sofreu um vácuo teológico.</a:t>
            </a:r>
          </a:p>
        </p:txBody>
      </p:sp>
      <p:pic>
        <p:nvPicPr>
          <p:cNvPr id="3" name="Imagem 2" descr="Fundo preto com letras brancas&#10;&#10;Descrição gerada automaticamente">
            <a:extLst>
              <a:ext uri="{FF2B5EF4-FFF2-40B4-BE49-F238E27FC236}">
                <a16:creationId xmlns:a16="http://schemas.microsoft.com/office/drawing/2014/main" id="{A381DC61-B6C2-4E1F-A32C-A90B38029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62" y="298430"/>
            <a:ext cx="274347" cy="274347"/>
          </a:xfrm>
          <a:prstGeom prst="rect">
            <a:avLst/>
          </a:prstGeom>
        </p:spPr>
      </p:pic>
      <p:pic>
        <p:nvPicPr>
          <p:cNvPr id="4" name="Imagem 3" descr="Fundo preto com letras brancas&#10;&#10;Descrição gerada automaticamente">
            <a:extLst>
              <a:ext uri="{FF2B5EF4-FFF2-40B4-BE49-F238E27FC236}">
                <a16:creationId xmlns:a16="http://schemas.microsoft.com/office/drawing/2014/main" id="{040A5645-0FB1-499D-BC06-8912339F86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16" y="2098623"/>
            <a:ext cx="274347" cy="274347"/>
          </a:xfrm>
          <a:prstGeom prst="rect">
            <a:avLst/>
          </a:prstGeom>
        </p:spPr>
      </p:pic>
      <p:pic>
        <p:nvPicPr>
          <p:cNvPr id="10" name="Imagem 9" descr="Fundo preto com letras brancas&#10;&#10;Descrição gerada automaticamente">
            <a:extLst>
              <a:ext uri="{FF2B5EF4-FFF2-40B4-BE49-F238E27FC236}">
                <a16:creationId xmlns:a16="http://schemas.microsoft.com/office/drawing/2014/main" id="{4626D911-E115-4A37-B355-C19F26AA1F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1" y="3989586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888DA27-86D9-4B6B-84B1-07A5790FE787}"/>
              </a:ext>
            </a:extLst>
          </p:cNvPr>
          <p:cNvSpPr/>
          <p:nvPr/>
        </p:nvSpPr>
        <p:spPr>
          <a:xfrm>
            <a:off x="96306" y="216216"/>
            <a:ext cx="1184875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É com o Concílio Vaticano II a vida religiosa consagrada que mostrou seu rosto profético.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 pede, em síntese, segundo a </a:t>
            </a:r>
            <a:r>
              <a:rPr lang="pt-BR" sz="2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Perfectae</a:t>
            </a:r>
            <a:r>
              <a:rPr lang="pt-BR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400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caritatis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a volta ao Evangelho; ao carisma dos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fundadores e fundadoras, a abertura aos movimentos da Igreja e aos sinais dos tempos, e a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renovação espiritual.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B2FA6B3-AFD6-400C-93E8-5E67CE0EFB05}"/>
              </a:ext>
            </a:extLst>
          </p:cNvPr>
          <p:cNvSpPr/>
          <p:nvPr/>
        </p:nvSpPr>
        <p:spPr>
          <a:xfrm>
            <a:off x="96306" y="1920579"/>
            <a:ext cx="122228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A  vida consagrada,  profundamente  arraigada  nos  exemplos  e ensinamentos de Cristo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Senhor, </a:t>
            </a:r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é um dom de Deus à sua Igreja, por meio do  Espírito  Santo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Através  da  profissão  dos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conselhos  evangélicos,  os traços característicos da Jesus – virgem, pobre e obediente –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adquirem uma típica e permanente “visibilidade” no meio do mundo.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m 4" descr="Fundo preto com letras brancas&#10;&#10;Descrição gerada automaticamente">
            <a:extLst>
              <a:ext uri="{FF2B5EF4-FFF2-40B4-BE49-F238E27FC236}">
                <a16:creationId xmlns:a16="http://schemas.microsoft.com/office/drawing/2014/main" id="{F52CE4BE-5E88-4A77-BFB8-9CA1FBA109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7" y="315208"/>
            <a:ext cx="274347" cy="274347"/>
          </a:xfrm>
          <a:prstGeom prst="rect">
            <a:avLst/>
          </a:prstGeom>
        </p:spPr>
      </p:pic>
      <p:pic>
        <p:nvPicPr>
          <p:cNvPr id="7" name="Imagem 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51950390-C9B9-46A8-B41F-DD9FCDD540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17" y="1972516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1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EC607AA-D10A-4A4E-A2BD-99A24AE5ABEB}"/>
              </a:ext>
            </a:extLst>
          </p:cNvPr>
          <p:cNvSpPr/>
          <p:nvPr/>
        </p:nvSpPr>
        <p:spPr>
          <a:xfrm>
            <a:off x="0" y="84369"/>
            <a:ext cx="48123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Um fundo histórico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B34440F-85A3-4CF4-942A-C13C75F3D25D}"/>
              </a:ext>
            </a:extLst>
          </p:cNvPr>
          <p:cNvSpPr/>
          <p:nvPr/>
        </p:nvSpPr>
        <p:spPr>
          <a:xfrm>
            <a:off x="71139" y="1387952"/>
            <a:ext cx="1173571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Até o séc. IV a Igreja primitiva, as primeiras comunidades cristãs, embora tivessem suas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dificuldades, foi uma Igreja fervorosa e vibrante. Com a perseguição crescente no império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romano os cristãos foram obrigados a viver nas catacumbas.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D672985-3AF8-446B-9AD8-814943B59939}"/>
              </a:ext>
            </a:extLst>
          </p:cNvPr>
          <p:cNvSpPr/>
          <p:nvPr/>
        </p:nvSpPr>
        <p:spPr>
          <a:xfrm>
            <a:off x="71139" y="2848957"/>
            <a:ext cx="122991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Ser Cristão era sinônimo de subversão contra o estado romano, e sobre cada um que escolhia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abraçar a fé, recaía o perigo do martírio, que tocava o coração de muitos que acolheram a fé.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4664FA2-EEA0-4CAD-A68F-05BB79A4C162}"/>
              </a:ext>
            </a:extLst>
          </p:cNvPr>
          <p:cNvSpPr/>
          <p:nvPr/>
        </p:nvSpPr>
        <p:spPr>
          <a:xfrm>
            <a:off x="0" y="4037121"/>
            <a:ext cx="123245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Em 313, através do Edito de Milão, o imperador Constantino declarou a liberdade religiosa no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império Romano. Com isso muitos se converteram à fé cristã, mas estes novos cristãos não eram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mais tão fervorosos. A fé cristã perdeu seu "primeiro amor" (</a:t>
            </a:r>
            <a:r>
              <a:rPr lang="pt-B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2,4). A igreja precisava recuperar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este seu primeiro encanto.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Imagem 7" descr="Fundo preto com letras brancas&#10;&#10;Descrição gerada automaticamente">
            <a:extLst>
              <a:ext uri="{FF2B5EF4-FFF2-40B4-BE49-F238E27FC236}">
                <a16:creationId xmlns:a16="http://schemas.microsoft.com/office/drawing/2014/main" id="{7ED792D0-36D8-4533-BEC6-95F803C7B7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73" y="1439863"/>
            <a:ext cx="274347" cy="274347"/>
          </a:xfrm>
          <a:prstGeom prst="rect">
            <a:avLst/>
          </a:prstGeom>
        </p:spPr>
      </p:pic>
      <p:pic>
        <p:nvPicPr>
          <p:cNvPr id="10" name="Imagem 9" descr="Fundo preto com letras brancas&#10;&#10;Descrição gerada automaticamente">
            <a:extLst>
              <a:ext uri="{FF2B5EF4-FFF2-40B4-BE49-F238E27FC236}">
                <a16:creationId xmlns:a16="http://schemas.microsoft.com/office/drawing/2014/main" id="{848978C0-C1CA-40C1-A888-0497D5DA91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99" y="2945448"/>
            <a:ext cx="274347" cy="274347"/>
          </a:xfrm>
          <a:prstGeom prst="rect">
            <a:avLst/>
          </a:prstGeom>
        </p:spPr>
      </p:pic>
      <p:pic>
        <p:nvPicPr>
          <p:cNvPr id="12" name="Imagem 11" descr="Fundo preto com letras brancas&#10;&#10;Descrição gerada automaticamente">
            <a:extLst>
              <a:ext uri="{FF2B5EF4-FFF2-40B4-BE49-F238E27FC236}">
                <a16:creationId xmlns:a16="http://schemas.microsoft.com/office/drawing/2014/main" id="{62D6F4D8-BBB2-4592-80B1-CDA729419C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3" y="4123810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31532AD-E156-4DE0-9A97-33F801BEBB55}"/>
              </a:ext>
            </a:extLst>
          </p:cNvPr>
          <p:cNvSpPr/>
          <p:nvPr/>
        </p:nvSpPr>
        <p:spPr>
          <a:xfrm>
            <a:off x="-102549" y="771125"/>
            <a:ext cx="1247700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Alguns batizados que queriam viver mais radicalmente sua fé, não achavam espaço no meio da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sociedade decadente. Por isto foram ao deserto, para viver o seu batismo na radicalidade.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A310811-5230-4AD6-8231-F7894E128ADD}"/>
              </a:ext>
            </a:extLst>
          </p:cNvPr>
          <p:cNvSpPr/>
          <p:nvPr/>
        </p:nvSpPr>
        <p:spPr>
          <a:xfrm>
            <a:off x="-106846" y="2441932"/>
            <a:ext cx="1248559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A vida consagrada começou sem qualquer intenção de introduzir na Igreja uma nova estrutura,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ela simplesmente começou como um movimento de indivíduos que assumiam a vida de eremitas,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para poderem viver seu batismo numa forma mais radical.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EBF762B-0C75-4EFF-84A6-7E39CCC31A28}"/>
              </a:ext>
            </a:extLst>
          </p:cNvPr>
          <p:cNvSpPr/>
          <p:nvPr/>
        </p:nvSpPr>
        <p:spPr>
          <a:xfrm>
            <a:off x="0" y="4330853"/>
            <a:ext cx="119192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Foram chamados de Padres do deserto. Começaram a atrair “discípulos” que viviam como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eremitas ao redor do “pai espiritual”. Assim começaram as primeiras comunidades religiosas.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Imagem 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3C427E70-BC54-47D8-AEE6-10E056C10C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26" y="852103"/>
            <a:ext cx="274347" cy="274347"/>
          </a:xfrm>
          <a:prstGeom prst="rect">
            <a:avLst/>
          </a:prstGeom>
        </p:spPr>
      </p:pic>
      <p:pic>
        <p:nvPicPr>
          <p:cNvPr id="9" name="Imagem 8" descr="Fundo preto com letras brancas&#10;&#10;Descrição gerada automaticamente">
            <a:extLst>
              <a:ext uri="{FF2B5EF4-FFF2-40B4-BE49-F238E27FC236}">
                <a16:creationId xmlns:a16="http://schemas.microsoft.com/office/drawing/2014/main" id="{54BFF43A-3A94-492D-98E6-41F8D0497F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25" y="2529901"/>
            <a:ext cx="274347" cy="274347"/>
          </a:xfrm>
          <a:prstGeom prst="rect">
            <a:avLst/>
          </a:prstGeom>
        </p:spPr>
      </p:pic>
      <p:pic>
        <p:nvPicPr>
          <p:cNvPr id="11" name="Imagem 10" descr="Fundo preto com letras brancas&#10;&#10;Descrição gerada automaticamente">
            <a:extLst>
              <a:ext uri="{FF2B5EF4-FFF2-40B4-BE49-F238E27FC236}">
                <a16:creationId xmlns:a16="http://schemas.microsoft.com/office/drawing/2014/main" id="{FF13EB1D-FD33-4ABA-A2A9-55109B6D0F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25" y="4472004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5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6CFF744-E9C3-47E2-8C4F-3D2E0BC6B69B}"/>
              </a:ext>
            </a:extLst>
          </p:cNvPr>
          <p:cNvSpPr/>
          <p:nvPr/>
        </p:nvSpPr>
        <p:spPr>
          <a:xfrm>
            <a:off x="0" y="779514"/>
            <a:ext cx="123948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</a:t>
            </a:r>
            <a:r>
              <a:rPr lang="pt-BR" sz="24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Projeto original da vida religiosa 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Os padres do deserto e as primeiras comunidades religiosas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queriam somente uma coisa: </a:t>
            </a:r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Viver a aliança do seu batismo de uma forma radical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pt-BR" sz="2400" b="0" i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5AAC066-0771-4FCE-BC54-C78C96CC180B}"/>
              </a:ext>
            </a:extLst>
          </p:cNvPr>
          <p:cNvSpPr/>
          <p:nvPr/>
        </p:nvSpPr>
        <p:spPr>
          <a:xfrm>
            <a:off x="76912" y="2153963"/>
            <a:ext cx="1224630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Qual a essência desta aliança batismal? </a:t>
            </a:r>
            <a:r>
              <a:rPr lang="pt-BR" sz="24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Amar a Deus e ao próximo de uma forma radical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 o resto não teria sentido se a sua vida em comunidade, seu apostolado, não fosse inspirado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motivado por essa vivência radical que os padres do deserto descreviam como "Primado do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Absoluto" onde há somente </a:t>
            </a:r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um absoluto que é Deus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Tudo o que o religioso é ou faz deve ser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motivado pelo desejo de amar em formas concretas de vida.</a:t>
            </a:r>
            <a:endParaRPr lang="pt-BR" sz="2400" b="0" i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Imagem 4" descr="Fundo preto com letras brancas&#10;&#10;Descrição gerada automaticamente">
            <a:extLst>
              <a:ext uri="{FF2B5EF4-FFF2-40B4-BE49-F238E27FC236}">
                <a16:creationId xmlns:a16="http://schemas.microsoft.com/office/drawing/2014/main" id="{C07A9D2A-73AF-4DC3-B514-374BD4CE3C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60" y="852103"/>
            <a:ext cx="274347" cy="274347"/>
          </a:xfrm>
          <a:prstGeom prst="rect">
            <a:avLst/>
          </a:prstGeom>
        </p:spPr>
      </p:pic>
      <p:pic>
        <p:nvPicPr>
          <p:cNvPr id="7" name="Imagem 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D080B5AD-31A2-487C-93FA-8C4C8736DE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60" y="2227897"/>
            <a:ext cx="274347" cy="27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94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27D7EBB-BD7A-458D-815B-D7B74D133B47}"/>
              </a:ext>
            </a:extLst>
          </p:cNvPr>
          <p:cNvSpPr/>
          <p:nvPr/>
        </p:nvSpPr>
        <p:spPr>
          <a:xfrm>
            <a:off x="199507" y="84369"/>
            <a:ext cx="61246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Bases da vida consagrada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C6D1FAB-EC56-465B-968F-BCBDA5B5A23F}"/>
              </a:ext>
            </a:extLst>
          </p:cNvPr>
          <p:cNvSpPr/>
          <p:nvPr/>
        </p:nvSpPr>
        <p:spPr>
          <a:xfrm>
            <a:off x="141998" y="1013060"/>
            <a:ext cx="119080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A essência da vida consagrada estava clara para os padres do deserto, a partir disso veio à </a:t>
            </a:r>
          </a:p>
          <a:p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tona a reflexão sobre </a:t>
            </a:r>
            <a:r>
              <a:rPr lang="pt-B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quatro bases indispensáveis </a:t>
            </a:r>
            <a:r>
              <a:rPr lang="pt-B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 viver este projeto de consagração.</a:t>
            </a:r>
            <a:endParaRPr lang="pt-BR" sz="2400" b="0" i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2028D56-24C4-46CA-96CA-56DACDD30A00}"/>
              </a:ext>
            </a:extLst>
          </p:cNvPr>
          <p:cNvSpPr/>
          <p:nvPr/>
        </p:nvSpPr>
        <p:spPr>
          <a:xfrm>
            <a:off x="141998" y="2213133"/>
            <a:ext cx="61185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1. Vivência do Primado do Absoluto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A72A558-8CF7-436C-8FD1-EF175513083C}"/>
              </a:ext>
            </a:extLst>
          </p:cNvPr>
          <p:cNvSpPr/>
          <p:nvPr/>
        </p:nvSpPr>
        <p:spPr>
          <a:xfrm>
            <a:off x="141998" y="3166985"/>
            <a:ext cx="51887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2. A missão profética na Igreja</a:t>
            </a:r>
            <a:endParaRPr lang="pt-BR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F13E4A3-1678-4A7A-BCE4-3E33FDE4FA81}"/>
              </a:ext>
            </a:extLst>
          </p:cNvPr>
          <p:cNvSpPr/>
          <p:nvPr/>
        </p:nvSpPr>
        <p:spPr>
          <a:xfrm>
            <a:off x="141998" y="4039882"/>
            <a:ext cx="44083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3. A vida em comunidade</a:t>
            </a:r>
            <a:endParaRPr lang="pt-BR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E72DD11-C6CA-4281-8590-A53211F52B34}"/>
              </a:ext>
            </a:extLst>
          </p:cNvPr>
          <p:cNvSpPr/>
          <p:nvPr/>
        </p:nvSpPr>
        <p:spPr>
          <a:xfrm>
            <a:off x="141998" y="5013944"/>
            <a:ext cx="64159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4. A profissão pública de consagração</a:t>
            </a:r>
            <a:endParaRPr lang="pt-BR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479236FF-C8A6-4AF2-8179-3FB842E33F00}"/>
              </a:ext>
            </a:extLst>
          </p:cNvPr>
          <p:cNvCxnSpPr>
            <a:stCxn id="5" idx="3"/>
          </p:cNvCxnSpPr>
          <p:nvPr/>
        </p:nvCxnSpPr>
        <p:spPr>
          <a:xfrm>
            <a:off x="6260532" y="2505521"/>
            <a:ext cx="1516141" cy="545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5100C9BA-5235-4674-A8EB-A247A15F5D45}"/>
              </a:ext>
            </a:extLst>
          </p:cNvPr>
          <p:cNvCxnSpPr>
            <a:stCxn id="6" idx="3"/>
          </p:cNvCxnSpPr>
          <p:nvPr/>
        </p:nvCxnSpPr>
        <p:spPr>
          <a:xfrm flipV="1">
            <a:off x="5330727" y="3459372"/>
            <a:ext cx="23690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8789F751-8FB3-4CF4-AAD7-CE602571D50A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550385" y="3946529"/>
            <a:ext cx="3075453" cy="385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1717FC55-58BA-492D-BC09-405E5DA42A30}"/>
              </a:ext>
            </a:extLst>
          </p:cNvPr>
          <p:cNvCxnSpPr>
            <a:stCxn id="8" idx="3"/>
          </p:cNvCxnSpPr>
          <p:nvPr/>
        </p:nvCxnSpPr>
        <p:spPr>
          <a:xfrm flipV="1">
            <a:off x="6557985" y="4413224"/>
            <a:ext cx="1218688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ângulo 16">
            <a:extLst>
              <a:ext uri="{FF2B5EF4-FFF2-40B4-BE49-F238E27FC236}">
                <a16:creationId xmlns:a16="http://schemas.microsoft.com/office/drawing/2014/main" id="{E6AB239C-F2BB-44B3-BDBC-7B3D73555B8C}"/>
              </a:ext>
            </a:extLst>
          </p:cNvPr>
          <p:cNvSpPr/>
          <p:nvPr/>
        </p:nvSpPr>
        <p:spPr>
          <a:xfrm>
            <a:off x="7625838" y="2951818"/>
            <a:ext cx="467435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Aliança do batismo </a:t>
            </a:r>
          </a:p>
          <a:p>
            <a:pPr algn="ctr"/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vivida na radicalidade</a:t>
            </a:r>
            <a:endParaRPr lang="pt-BR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296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FA74610-30B5-4CB9-BC7D-F7AE218A1FF4}"/>
              </a:ext>
            </a:extLst>
          </p:cNvPr>
          <p:cNvSpPr/>
          <p:nvPr/>
        </p:nvSpPr>
        <p:spPr>
          <a:xfrm>
            <a:off x="255754" y="169043"/>
            <a:ext cx="6129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</a:rPr>
              <a:t>Referências Bibliográficas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0F34E34-B1F0-457F-ABDD-284B064CA46A}"/>
              </a:ext>
            </a:extLst>
          </p:cNvPr>
          <p:cNvSpPr/>
          <p:nvPr/>
        </p:nvSpPr>
        <p:spPr>
          <a:xfrm>
            <a:off x="255754" y="1490008"/>
            <a:ext cx="11628568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VATICANO II, </a:t>
            </a:r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Decreto </a:t>
            </a:r>
            <a:r>
              <a:rPr lang="pt-BR" sz="24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Perfecta</a:t>
            </a:r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pt-BR" sz="2400" b="0" i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caritatis</a:t>
            </a:r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sobre a atualização dos religiosos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n. 1</a:t>
            </a:r>
          </a:p>
          <a:p>
            <a:pPr algn="ctr"/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CODINA, V., </a:t>
            </a:r>
            <a:r>
              <a:rPr lang="pt-BR" sz="2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Zevallos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N. </a:t>
            </a:r>
            <a:r>
              <a:rPr lang="pt-BR" sz="2400" b="0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Vida religiosa: história e teologia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p. 32 e 59.</a:t>
            </a:r>
          </a:p>
          <a:p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KEARNS, Lourenço. </a:t>
            </a:r>
            <a:r>
              <a:rPr lang="pt-BR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Teologia da Vida Consagrada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pt-BR" sz="2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Aparecida-SP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Editora Santuário, 1999.</a:t>
            </a:r>
          </a:p>
          <a:p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JOÃO PAULO II. Vita </a:t>
            </a:r>
            <a:r>
              <a:rPr lang="pt-BR" sz="2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Consecrata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pt-BR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Exortação Apostólica pós-sinodal sobre a vida consagrada </a:t>
            </a:r>
          </a:p>
          <a:p>
            <a:r>
              <a:rPr lang="pt-BR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 a sua missão na Igreja e no mundo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São Paulo: Loyola, 1996. p.5</a:t>
            </a:r>
          </a:p>
          <a:p>
            <a:endParaRPr lang="pt-B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CABRA, P.G. </a:t>
            </a:r>
            <a:r>
              <a:rPr lang="pt-BR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Breve curso sobre a Vida Consagrada. Tópicos de teologia e espiritualidade</a:t>
            </a:r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</a:p>
          <a:p>
            <a:r>
              <a:rPr lang="pt-B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São Paulo: Loyola, 2006.</a:t>
            </a:r>
          </a:p>
        </p:txBody>
      </p:sp>
    </p:spTree>
    <p:extLst>
      <p:ext uri="{BB962C8B-B14F-4D97-AF65-F5344CB8AC3E}">
        <p14:creationId xmlns:p14="http://schemas.microsoft.com/office/powerpoint/2010/main" val="10283634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Personalizada 3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0F05D1"/>
      </a:accent1>
      <a:accent2>
        <a:srgbClr val="5951FA"/>
      </a:accent2>
      <a:accent3>
        <a:srgbClr val="0B039C"/>
      </a:accent3>
      <a:accent4>
        <a:srgbClr val="0D304A"/>
      </a:accent4>
      <a:accent5>
        <a:srgbClr val="124163"/>
      </a:accent5>
      <a:accent6>
        <a:srgbClr val="27304E"/>
      </a:accent6>
      <a:hlink>
        <a:srgbClr val="7181B8"/>
      </a:hlink>
      <a:folHlink>
        <a:srgbClr val="0F05D1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1102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Letícia de Miranda</dc:creator>
  <cp:lastModifiedBy>Adailson Oliveira</cp:lastModifiedBy>
  <cp:revision>106</cp:revision>
  <dcterms:created xsi:type="dcterms:W3CDTF">2016-02-11T18:28:10Z</dcterms:created>
  <dcterms:modified xsi:type="dcterms:W3CDTF">2020-08-26T17:05:21Z</dcterms:modified>
</cp:coreProperties>
</file>