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72" y="-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9BD2-3FE7-4B0E-86ED-2C4356DA7585}" type="datetimeFigureOut">
              <a:rPr lang="pt-BR" smtClean="0"/>
              <a:t>24/08/2020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CA28-5839-4B38-BAF8-DFE7CB3594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07539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9BD2-3FE7-4B0E-86ED-2C4356DA7585}" type="datetimeFigureOut">
              <a:rPr lang="pt-BR" smtClean="0"/>
              <a:t>24/08/2020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CA28-5839-4B38-BAF8-DFE7CB3594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7702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9BD2-3FE7-4B0E-86ED-2C4356DA7585}" type="datetimeFigureOut">
              <a:rPr lang="pt-BR" smtClean="0"/>
              <a:t>24/08/2020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CA28-5839-4B38-BAF8-DFE7CB3594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9535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9BD2-3FE7-4B0E-86ED-2C4356DA7585}" type="datetimeFigureOut">
              <a:rPr lang="pt-BR" smtClean="0"/>
              <a:t>24/08/2020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CA28-5839-4B38-BAF8-DFE7CB3594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529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9BD2-3FE7-4B0E-86ED-2C4356DA7585}" type="datetimeFigureOut">
              <a:rPr lang="pt-BR" smtClean="0"/>
              <a:t>24/08/2020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CA28-5839-4B38-BAF8-DFE7CB3594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64810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9BD2-3FE7-4B0E-86ED-2C4356DA7585}" type="datetimeFigureOut">
              <a:rPr lang="pt-BR" smtClean="0"/>
              <a:t>24/08/2020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CA28-5839-4B38-BAF8-DFE7CB3594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44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9BD2-3FE7-4B0E-86ED-2C4356DA7585}" type="datetimeFigureOut">
              <a:rPr lang="pt-BR" smtClean="0"/>
              <a:t>24/08/2020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CA28-5839-4B38-BAF8-DFE7CB359423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46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9BD2-3FE7-4B0E-86ED-2C4356DA7585}" type="datetimeFigureOut">
              <a:rPr lang="pt-BR" smtClean="0"/>
              <a:t>24/08/2020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CA28-5839-4B38-BAF8-DFE7CB3594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0469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9BD2-3FE7-4B0E-86ED-2C4356DA7585}" type="datetimeFigureOut">
              <a:rPr lang="pt-BR" smtClean="0"/>
              <a:t>24/08/2020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CA28-5839-4B38-BAF8-DFE7CB3594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876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9BD2-3FE7-4B0E-86ED-2C4356DA7585}" type="datetimeFigureOut">
              <a:rPr lang="pt-BR" smtClean="0"/>
              <a:t>24/08/2020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CA28-5839-4B38-BAF8-DFE7CB3594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1443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3889BD2-3FE7-4B0E-86ED-2C4356DA7585}" type="datetimeFigureOut">
              <a:rPr lang="pt-BR" smtClean="0"/>
              <a:t>24/08/2020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CA28-5839-4B38-BAF8-DFE7CB3594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115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3889BD2-3FE7-4B0E-86ED-2C4356DA7585}" type="datetimeFigureOut">
              <a:rPr lang="pt-BR" smtClean="0"/>
              <a:t>24/08/2020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A9F6CA28-5839-4B38-BAF8-DFE7CB3594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7987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79632A-417F-4E1A-A936-0E994A6E8A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7154" y="376115"/>
            <a:ext cx="6311347" cy="740770"/>
          </a:xfrm>
        </p:spPr>
        <p:txBody>
          <a:bodyPr>
            <a:normAutofit fontScale="90000"/>
          </a:bodyPr>
          <a:lstStyle/>
          <a:p>
            <a:r>
              <a:rPr lang="pt-BR" dirty="0"/>
              <a:t>SALUDOS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CB371FD-EFC5-41FC-AD8B-B516463521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530776"/>
              </p:ext>
            </p:extLst>
          </p:nvPr>
        </p:nvGraphicFramePr>
        <p:xfrm>
          <a:off x="230844" y="1361879"/>
          <a:ext cx="7594410" cy="5284578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3621015">
                  <a:extLst>
                    <a:ext uri="{9D8B030D-6E8A-4147-A177-3AD203B41FA5}">
                      <a16:colId xmlns:a16="http://schemas.microsoft.com/office/drawing/2014/main" val="4155088338"/>
                    </a:ext>
                  </a:extLst>
                </a:gridCol>
                <a:gridCol w="3973395">
                  <a:extLst>
                    <a:ext uri="{9D8B030D-6E8A-4147-A177-3AD203B41FA5}">
                      <a16:colId xmlns:a16="http://schemas.microsoft.com/office/drawing/2014/main" val="908983181"/>
                    </a:ext>
                  </a:extLst>
                </a:gridCol>
              </a:tblGrid>
              <a:tr h="406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PORTUGUÊS</a:t>
                      </a:r>
                    </a:p>
                  </a:txBody>
                  <a:tcPr marL="80652" marR="80652" marT="0" marB="0" anchor="ctr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ESPANHOL</a:t>
                      </a:r>
                    </a:p>
                  </a:txBody>
                  <a:tcPr marL="80652" marR="80652" marT="0" marB="0" anchor="ctr">
                    <a:solidFill>
                      <a:schemeClr val="tx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036426"/>
                  </a:ext>
                </a:extLst>
              </a:tr>
              <a:tr h="406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Oi! / Olá!</a:t>
                      </a:r>
                      <a:endParaRPr lang="pt-BR" sz="1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652" marR="80652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¡</a:t>
                      </a:r>
                      <a:r>
                        <a:rPr lang="pt-BR" sz="1400" dirty="0" err="1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Hola</a:t>
                      </a:r>
                      <a:r>
                        <a:rPr lang="pt-BR" sz="14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!</a:t>
                      </a:r>
                      <a:endParaRPr lang="pt-BR" sz="1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652" marR="80652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819623"/>
                  </a:ext>
                </a:extLst>
              </a:tr>
              <a:tr h="406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Oi! (informal)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652" marR="806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¡</a:t>
                      </a:r>
                      <a:r>
                        <a:rPr lang="pt-BR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Buenas</a:t>
                      </a: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!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652" marR="80652" marT="0" marB="0" anchor="ctr"/>
                </a:tc>
                <a:extLst>
                  <a:ext uri="{0D108BD9-81ED-4DB2-BD59-A6C34878D82A}">
                    <a16:rowId xmlns:a16="http://schemas.microsoft.com/office/drawing/2014/main" val="2149589851"/>
                  </a:ext>
                </a:extLst>
              </a:tr>
              <a:tr h="406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Bom dia!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652" marR="806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¡Buenos </a:t>
                      </a:r>
                      <a:r>
                        <a:rPr lang="pt-BR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días</a:t>
                      </a: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! / ¡</a:t>
                      </a:r>
                      <a:r>
                        <a:rPr lang="pt-BR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Buen</a:t>
                      </a: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día</a:t>
                      </a: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!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652" marR="80652" marT="0" marB="0" anchor="ctr"/>
                </a:tc>
                <a:extLst>
                  <a:ext uri="{0D108BD9-81ED-4DB2-BD59-A6C34878D82A}">
                    <a16:rowId xmlns:a16="http://schemas.microsoft.com/office/drawing/2014/main" val="1832334097"/>
                  </a:ext>
                </a:extLst>
              </a:tr>
              <a:tr h="406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Boa tarde!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652" marR="806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¡Buenas tardes!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652" marR="80652" marT="0" marB="0" anchor="ctr"/>
                </a:tc>
                <a:extLst>
                  <a:ext uri="{0D108BD9-81ED-4DB2-BD59-A6C34878D82A}">
                    <a16:rowId xmlns:a16="http://schemas.microsoft.com/office/drawing/2014/main" val="1506358785"/>
                  </a:ext>
                </a:extLst>
              </a:tr>
              <a:tr h="406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Boa noite!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652" marR="806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¡</a:t>
                      </a:r>
                      <a:r>
                        <a:rPr lang="pt-BR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Buenas</a:t>
                      </a: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Noches</a:t>
                      </a: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!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652" marR="80652" marT="0" marB="0" anchor="ctr"/>
                </a:tc>
                <a:extLst>
                  <a:ext uri="{0D108BD9-81ED-4DB2-BD59-A6C34878D82A}">
                    <a16:rowId xmlns:a16="http://schemas.microsoft.com/office/drawing/2014/main" val="1494990947"/>
                  </a:ext>
                </a:extLst>
              </a:tr>
              <a:tr h="406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Oi, como vai?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652" marR="806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¡</a:t>
                      </a:r>
                      <a:r>
                        <a:rPr lang="pt-BR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Hola</a:t>
                      </a: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! ¿</a:t>
                      </a:r>
                      <a:r>
                        <a:rPr lang="pt-BR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Qué</a:t>
                      </a: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tal?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652" marR="80652" marT="0" marB="0" anchor="ctr"/>
                </a:tc>
                <a:extLst>
                  <a:ext uri="{0D108BD9-81ED-4DB2-BD59-A6C34878D82A}">
                    <a16:rowId xmlns:a16="http://schemas.microsoft.com/office/drawing/2014/main" val="963154098"/>
                  </a:ext>
                </a:extLst>
              </a:tr>
              <a:tr h="406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 vai?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652" marR="806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¿Qué pasa? / ¿Cómo va eso?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652" marR="80652" marT="0" marB="0" anchor="ctr"/>
                </a:tc>
                <a:extLst>
                  <a:ext uri="{0D108BD9-81ED-4DB2-BD59-A6C34878D82A}">
                    <a16:rowId xmlns:a16="http://schemas.microsoft.com/office/drawing/2014/main" val="2071331946"/>
                  </a:ext>
                </a:extLst>
              </a:tr>
              <a:tr h="406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 você está?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652" marR="806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¿Cómo está(s)?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652" marR="80652" marT="0" marB="0" anchor="ctr"/>
                </a:tc>
                <a:extLst>
                  <a:ext uri="{0D108BD9-81ED-4DB2-BD59-A6C34878D82A}">
                    <a16:rowId xmlns:a16="http://schemas.microsoft.com/office/drawing/2014/main" val="3622178917"/>
                  </a:ext>
                </a:extLst>
              </a:tr>
              <a:tr h="406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Estou bem, obrigado.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652" marR="806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Estoy bien, gracias.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652" marR="80652" marT="0" marB="0" anchor="ctr"/>
                </a:tc>
                <a:extLst>
                  <a:ext uri="{0D108BD9-81ED-4DB2-BD59-A6C34878D82A}">
                    <a16:rowId xmlns:a16="http://schemas.microsoft.com/office/drawing/2014/main" val="3347464716"/>
                  </a:ext>
                </a:extLst>
              </a:tr>
              <a:tr h="406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Estou bem, e você?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652" marR="806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Estoy bien, ¿y usted?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652" marR="80652" marT="0" marB="0" anchor="ctr"/>
                </a:tc>
                <a:extLst>
                  <a:ext uri="{0D108BD9-81ED-4DB2-BD59-A6C34878D82A}">
                    <a16:rowId xmlns:a16="http://schemas.microsoft.com/office/drawing/2014/main" val="1277331202"/>
                  </a:ext>
                </a:extLst>
              </a:tr>
              <a:tr h="406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que conta?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652" marR="806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¿Qué cuentas?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652" marR="80652" marT="0" marB="0" anchor="ctr"/>
                </a:tc>
                <a:extLst>
                  <a:ext uri="{0D108BD9-81ED-4DB2-BD59-A6C34878D82A}">
                    <a16:rowId xmlns:a16="http://schemas.microsoft.com/office/drawing/2014/main" val="2178759705"/>
                  </a:ext>
                </a:extLst>
              </a:tr>
              <a:tr h="406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 prazer em vê-lo!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652" marR="806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¡Que </a:t>
                      </a:r>
                      <a:r>
                        <a:rPr lang="pt-BR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gusto</a:t>
                      </a: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pt-BR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verlo</a:t>
                      </a: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!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652" marR="80652" marT="0" marB="0" anchor="ctr"/>
                </a:tc>
                <a:extLst>
                  <a:ext uri="{0D108BD9-81ED-4DB2-BD59-A6C34878D82A}">
                    <a16:rowId xmlns:a16="http://schemas.microsoft.com/office/drawing/2014/main" val="2917869297"/>
                  </a:ext>
                </a:extLst>
              </a:tr>
            </a:tbl>
          </a:graphicData>
        </a:graphic>
      </p:graphicFrame>
      <p:pic>
        <p:nvPicPr>
          <p:cNvPr id="5" name="Picture 2" descr="People Talking Illustration - Download Free Vectors, Clipart ...">
            <a:extLst>
              <a:ext uri="{FF2B5EF4-FFF2-40B4-BE49-F238E27FC236}">
                <a16:creationId xmlns:a16="http://schemas.microsoft.com/office/drawing/2014/main" id="{EAA5ADC9-8F8E-40CF-9CB4-002E9D2F71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102" y="2266510"/>
            <a:ext cx="4911622" cy="3854548"/>
          </a:xfrm>
          <a:prstGeom prst="rect">
            <a:avLst/>
          </a:prstGeom>
          <a:noFill/>
          <a:ln w="571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90FAAF63-5F7D-4415-875F-EEAF6987B515}"/>
              </a:ext>
            </a:extLst>
          </p:cNvPr>
          <p:cNvSpPr txBox="1"/>
          <p:nvPr/>
        </p:nvSpPr>
        <p:spPr>
          <a:xfrm>
            <a:off x="7938054" y="2570922"/>
            <a:ext cx="14179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¡Buenos </a:t>
            </a:r>
            <a:r>
              <a:rPr lang="pt-BR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días</a:t>
            </a:r>
            <a:r>
              <a:rPr lang="pt-B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pt-BR" sz="1400" dirty="0">
              <a:solidFill>
                <a:schemeClr val="bg1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4EE5254-D942-43E7-98DC-93A45C5E3379}"/>
              </a:ext>
            </a:extLst>
          </p:cNvPr>
          <p:cNvSpPr txBox="1"/>
          <p:nvPr/>
        </p:nvSpPr>
        <p:spPr>
          <a:xfrm>
            <a:off x="9641113" y="2570922"/>
            <a:ext cx="1550816" cy="306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</a:t>
            </a:r>
            <a:r>
              <a:rPr lang="pt-BR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Hola</a:t>
            </a:r>
            <a:r>
              <a:rPr lang="pt-B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¿</a:t>
            </a:r>
            <a:r>
              <a:rPr lang="pt-BR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pt-B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tal?</a:t>
            </a:r>
            <a:endParaRPr lang="pt-BR" sz="1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36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79632A-417F-4E1A-A936-0E994A6E8A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7154" y="389367"/>
            <a:ext cx="6311347" cy="740770"/>
          </a:xfrm>
        </p:spPr>
        <p:txBody>
          <a:bodyPr>
            <a:normAutofit fontScale="90000"/>
          </a:bodyPr>
          <a:lstStyle/>
          <a:p>
            <a:r>
              <a:rPr lang="pt-BR" dirty="0"/>
              <a:t>Despedidas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CB371FD-EFC5-41FC-AD8B-B516463521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120170"/>
              </p:ext>
            </p:extLst>
          </p:nvPr>
        </p:nvGraphicFramePr>
        <p:xfrm>
          <a:off x="2298795" y="1285764"/>
          <a:ext cx="7594410" cy="5284578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3621015">
                  <a:extLst>
                    <a:ext uri="{9D8B030D-6E8A-4147-A177-3AD203B41FA5}">
                      <a16:colId xmlns:a16="http://schemas.microsoft.com/office/drawing/2014/main" val="4155088338"/>
                    </a:ext>
                  </a:extLst>
                </a:gridCol>
                <a:gridCol w="3973395">
                  <a:extLst>
                    <a:ext uri="{9D8B030D-6E8A-4147-A177-3AD203B41FA5}">
                      <a16:colId xmlns:a16="http://schemas.microsoft.com/office/drawing/2014/main" val="908983181"/>
                    </a:ext>
                  </a:extLst>
                </a:gridCol>
              </a:tblGrid>
              <a:tr h="406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PORTUGUÊS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ESPANHOL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298008"/>
                  </a:ext>
                </a:extLst>
              </a:tr>
              <a:tr h="406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i="1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Adeus!</a:t>
                      </a:r>
                      <a:endParaRPr lang="pt-BR" sz="1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¡</a:t>
                      </a:r>
                      <a:r>
                        <a:rPr lang="pt-BR" sz="1400" dirty="0" err="1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Adiós</a:t>
                      </a:r>
                      <a:r>
                        <a:rPr lang="pt-BR" sz="14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!</a:t>
                      </a:r>
                      <a:endParaRPr lang="pt-BR" sz="1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819623"/>
                  </a:ext>
                </a:extLst>
              </a:tr>
              <a:tr h="406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i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Até amanhã!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¡Hasta mañana!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49589851"/>
                  </a:ext>
                </a:extLst>
              </a:tr>
              <a:tr h="406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i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Até a próxima!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¡Hasta la vista!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32334097"/>
                  </a:ext>
                </a:extLst>
              </a:tr>
              <a:tr h="406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i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Até logo!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¡Hasta luego!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06358785"/>
                  </a:ext>
                </a:extLst>
              </a:tr>
              <a:tr h="406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i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Foi um prazer!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¡Fue un placer!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94990947"/>
                  </a:ext>
                </a:extLst>
              </a:tr>
              <a:tr h="406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i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Lembranças!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¡Recuerdos!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63154098"/>
                  </a:ext>
                </a:extLst>
              </a:tr>
              <a:tr h="406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i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Lembranças para todos!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¡Saludos para todos!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71331946"/>
                  </a:ext>
                </a:extLst>
              </a:tr>
              <a:tr h="406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i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Passe bem!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¡Que lo pases bien!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2178917"/>
                  </a:ext>
                </a:extLst>
              </a:tr>
              <a:tr h="406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i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Tchau!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¡Chao! (Esp.) / ¡Chau! (Ur. e Arg.)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47464716"/>
                  </a:ext>
                </a:extLst>
              </a:tr>
              <a:tr h="406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i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Adeus!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¡Adiós!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77331202"/>
                  </a:ext>
                </a:extLst>
              </a:tr>
              <a:tr h="406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i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Até amanhã!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¡Hasta mañana!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78759705"/>
                  </a:ext>
                </a:extLst>
              </a:tr>
              <a:tr h="406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i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Até a próxima!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¡Hasta </a:t>
                      </a:r>
                      <a:r>
                        <a:rPr lang="pt-BR" sz="1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</a:t>
                      </a:r>
                      <a:r>
                        <a:rPr lang="pt-B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vista!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17869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241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79632A-417F-4E1A-A936-0E994A6E8A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98795" y="450574"/>
            <a:ext cx="7454805" cy="954156"/>
          </a:xfrm>
        </p:spPr>
        <p:txBody>
          <a:bodyPr>
            <a:noAutofit/>
          </a:bodyPr>
          <a:lstStyle/>
          <a:p>
            <a:r>
              <a:rPr lang="pt-BR" sz="2400" dirty="0"/>
              <a:t>Para responder a saudação também temos algumas maneiras: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CB371FD-EFC5-41FC-AD8B-B516463521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391109"/>
              </p:ext>
            </p:extLst>
          </p:nvPr>
        </p:nvGraphicFramePr>
        <p:xfrm>
          <a:off x="2298795" y="1643571"/>
          <a:ext cx="7594410" cy="4878072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3621015">
                  <a:extLst>
                    <a:ext uri="{9D8B030D-6E8A-4147-A177-3AD203B41FA5}">
                      <a16:colId xmlns:a16="http://schemas.microsoft.com/office/drawing/2014/main" val="4155088338"/>
                    </a:ext>
                  </a:extLst>
                </a:gridCol>
                <a:gridCol w="3973395">
                  <a:extLst>
                    <a:ext uri="{9D8B030D-6E8A-4147-A177-3AD203B41FA5}">
                      <a16:colId xmlns:a16="http://schemas.microsoft.com/office/drawing/2014/main" val="908983181"/>
                    </a:ext>
                  </a:extLst>
                </a:gridCol>
              </a:tblGrid>
              <a:tr h="4065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ESPANHOL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PORTUGUÊS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819623"/>
                  </a:ext>
                </a:extLst>
              </a:tr>
              <a:tr h="4065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¡</a:t>
                      </a:r>
                      <a:r>
                        <a:rPr lang="pt-BR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Estoy</a:t>
                      </a: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bien</a:t>
                      </a: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pt-BR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gracias</a:t>
                      </a: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!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Estou bem, obrigada!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49589851"/>
                  </a:ext>
                </a:extLst>
              </a:tr>
              <a:tr h="4065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¿</a:t>
                      </a:r>
                      <a:r>
                        <a:rPr lang="pt-BR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Estoy</a:t>
                      </a: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bien</a:t>
                      </a: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 </a:t>
                      </a:r>
                      <a:r>
                        <a:rPr lang="pt-BR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usted</a:t>
                      </a: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Estou bem e você?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32334097"/>
                  </a:ext>
                </a:extLst>
              </a:tr>
              <a:tr h="4065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¡</a:t>
                      </a:r>
                      <a:r>
                        <a:rPr lang="pt-BR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Muy</a:t>
                      </a: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bem!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Muito bem!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06358785"/>
                  </a:ext>
                </a:extLst>
              </a:tr>
              <a:tr h="4065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¡Estupendamente!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Muitíssimo bem!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94990947"/>
                  </a:ext>
                </a:extLst>
              </a:tr>
              <a:tr h="4065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¡</a:t>
                      </a:r>
                      <a:r>
                        <a:rPr lang="pt-BR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Bien</a:t>
                      </a: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!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Bem!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63154098"/>
                  </a:ext>
                </a:extLst>
              </a:tr>
              <a:tr h="4065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¡Regular!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Mais ou menos!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71331946"/>
                  </a:ext>
                </a:extLst>
              </a:tr>
              <a:tr h="4065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¡Mal!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Mal!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2178917"/>
                  </a:ext>
                </a:extLst>
              </a:tr>
              <a:tr h="4065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¡</a:t>
                      </a:r>
                      <a:r>
                        <a:rPr lang="pt-BR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Muy</a:t>
                      </a: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mal!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Muito mal!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47464716"/>
                  </a:ext>
                </a:extLst>
              </a:tr>
              <a:tr h="4065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¡Fatal!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Terrível!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77331202"/>
                  </a:ext>
                </a:extLst>
              </a:tr>
              <a:tr h="4065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¡Vamos tirando!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Vamos indo!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78759705"/>
                  </a:ext>
                </a:extLst>
              </a:tr>
              <a:tr h="4065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racias</a:t>
                      </a: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¿y tu família?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Obrigado, e sua família?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17869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605624"/>
      </p:ext>
    </p:extLst>
  </p:cSld>
  <p:clrMapOvr>
    <a:masterClrMapping/>
  </p:clrMapOvr>
</p:sld>
</file>

<file path=ppt/theme/theme1.xml><?xml version="1.0" encoding="utf-8"?>
<a:theme xmlns:a="http://schemas.openxmlformats.org/drawingml/2006/main" name="Pacote">
  <a:themeElements>
    <a:clrScheme name="Pacot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o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o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TM10001115[[fn=Pacote]]</Template>
  <TotalTime>105</TotalTime>
  <Words>330</Words>
  <Application>Microsoft Office PowerPoint</Application>
  <PresentationFormat>Widescreen</PresentationFormat>
  <Paragraphs>81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Gill Sans MT</vt:lpstr>
      <vt:lpstr>Times New Roman</vt:lpstr>
      <vt:lpstr>Pacote</vt:lpstr>
      <vt:lpstr>SALUDOS</vt:lpstr>
      <vt:lpstr>Despedidas</vt:lpstr>
      <vt:lpstr>Para responder a saudação também temos algumas maneiras: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SALUDOS</dc:title>
  <dc:creator>Selma da Mata</dc:creator>
  <cp:lastModifiedBy>Selma da Mata</cp:lastModifiedBy>
  <cp:revision>4</cp:revision>
  <dcterms:created xsi:type="dcterms:W3CDTF">2020-08-10T19:47:09Z</dcterms:created>
  <dcterms:modified xsi:type="dcterms:W3CDTF">2020-08-25T01:17:20Z</dcterms:modified>
</cp:coreProperties>
</file>