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Pastoral urbana </a:t>
            </a:r>
            <a:endParaRPr lang="pt-BR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aproximação teológico –pastoral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3° Aula: dia 20/02/2020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990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u="sng" dirty="0" smtClean="0"/>
              <a:t>A mídia:</a:t>
            </a:r>
          </a:p>
          <a:p>
            <a:r>
              <a:rPr lang="pt-BR" dirty="0" smtClean="0"/>
              <a:t>Centralizadas e controladas por poucos grupos de interesses, surgem  impérios midiáticos com sua estratégica capacidade </a:t>
            </a:r>
            <a:r>
              <a:rPr lang="pt-BR" smtClean="0"/>
              <a:t>de influenciar...</a:t>
            </a:r>
            <a:endParaRPr lang="pt-BR" dirty="0" smtClean="0"/>
          </a:p>
          <a:p>
            <a:pPr algn="ctr"/>
            <a:r>
              <a:rPr lang="pt-BR" b="1" dirty="0" smtClean="0"/>
              <a:t>EFEITOS  SOBRE A CONSTITUIÇÃO DA GRANDE CIDADE</a:t>
            </a:r>
            <a:r>
              <a:rPr lang="pt-BR" dirty="0" smtClean="0"/>
              <a:t>:</a:t>
            </a:r>
          </a:p>
          <a:p>
            <a:r>
              <a:rPr lang="pt-BR" dirty="0" smtClean="0"/>
              <a:t>- NA MODERNIDADE AS CIDADES APARECEM COMO ENORMES ESPAÇOS DE ILUSÃO: COM MAIORES OPORTUNIDADES,  O ACESSO AOS BENS DE CONSUMO E TECNOLÓGICOS, MOBILIDADE E LIBERDADE.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6487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PARA QUEM CHEGA DO CAMPO PARA A CIDADE: O DESENRAIZAMENTO, O ANONIMATO, A SOLIDÃO E DESINTEGRAÇÃO COMUNITÁRIA.</a:t>
            </a:r>
          </a:p>
          <a:p>
            <a:r>
              <a:rPr lang="pt-BR" dirty="0" smtClean="0"/>
              <a:t>QUANTO AS AGLOMERAÇÕES: VIOLÊNCIA E CRIMINALIDADE, TRÁFICO E CONSUMO DE DROGA, MISERIA E DEGRADAÇÃO DA QUILIDADE DE VIDA.</a:t>
            </a:r>
          </a:p>
          <a:p>
            <a:r>
              <a:rPr lang="pt-BR" dirty="0" smtClean="0"/>
              <a:t>A CONCENTRAÇÃO URBANA JUNTA E DESAGREGA POR CONTA DA SEGREGAÇÃO FISICA E SOCIAL</a:t>
            </a:r>
          </a:p>
          <a:p>
            <a:r>
              <a:rPr lang="pt-BR" dirty="0" smtClean="0"/>
              <a:t>A CIDADE FALHA NA POSSIBILIDADE DE INTERLIGAR OS CIDADÃOS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30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O PLURALISMO E PERDA DAS REFERÊNCIAS FUNDAMENTAIS</a:t>
            </a:r>
          </a:p>
          <a:p>
            <a:r>
              <a:rPr lang="pt-BR" dirty="0" smtClean="0"/>
              <a:t>NA CIDADE DE CULTURA PLURAL OS PEQUENOS  GRUPOS SE REUNEM POR INTERESSES COMUNS EM DETRIMENTO DO COLETIVO</a:t>
            </a:r>
          </a:p>
          <a:p>
            <a:r>
              <a:rPr lang="pt-BR" dirty="0" smtClean="0"/>
              <a:t>NAS GRANDES CIDADES FICA EVIDENTE O FOSSO ENTRE RICOS E POBRES, A RIQUEZA E A MISERIA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807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CIDADE E A SUA IDENTIDADE ESPECIFICA 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cap="none" dirty="0" smtClean="0">
                <a:solidFill>
                  <a:srgbClr val="FF0000"/>
                </a:solidFill>
              </a:rPr>
              <a:t>aula do dia 26/02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a)  A CIDADE REFORÇA A AUTONOMIA DA PESSOA AO CONTRÁRIO DO MUNDO RURAL;</a:t>
            </a:r>
          </a:p>
          <a:p>
            <a:pPr algn="just"/>
            <a:r>
              <a:rPr lang="pt-BR" dirty="0" smtClean="0"/>
              <a:t>B) A PRESENÇA DE  PEQUENAS ASSOCIAÇÕES COM VINCULOS SOCIALMENTE FORTES;             </a:t>
            </a:r>
          </a:p>
          <a:p>
            <a:pPr algn="just"/>
            <a:r>
              <a:rPr lang="pt-BR" dirty="0" smtClean="0"/>
              <a:t>c) Na visão de </a:t>
            </a:r>
            <a:r>
              <a:rPr lang="pt-BR" dirty="0"/>
              <a:t>Milton Santos, </a:t>
            </a:r>
            <a:r>
              <a:rPr lang="pt-BR" dirty="0" smtClean="0"/>
              <a:t>“a </a:t>
            </a:r>
            <a:r>
              <a:rPr lang="pt-BR" dirty="0"/>
              <a:t>cidade é o espaço dos fixos e </a:t>
            </a:r>
            <a:r>
              <a:rPr lang="pt-BR" dirty="0" smtClean="0"/>
              <a:t>fluxos, </a:t>
            </a:r>
            <a:r>
              <a:rPr lang="pt-BR" dirty="0"/>
              <a:t>do </a:t>
            </a:r>
            <a:r>
              <a:rPr lang="pt-BR" dirty="0" smtClean="0"/>
              <a:t>permanente e </a:t>
            </a:r>
            <a:r>
              <a:rPr lang="pt-BR" dirty="0"/>
              <a:t>do transitório, da oferta contínua de </a:t>
            </a:r>
            <a:r>
              <a:rPr lang="pt-BR" dirty="0" smtClean="0"/>
              <a:t>bens” ...</a:t>
            </a:r>
          </a:p>
          <a:p>
            <a:pPr algn="just"/>
            <a:r>
              <a:rPr lang="pt-BR" dirty="0" smtClean="0"/>
              <a:t>D)</a:t>
            </a:r>
            <a:r>
              <a:rPr lang="pt-BR" dirty="0"/>
              <a:t> A cidade vive da condensação entre tempo e espaço. Sempre é </a:t>
            </a:r>
            <a:r>
              <a:rPr lang="pt-BR" dirty="0" smtClean="0"/>
              <a:t>tempo de </a:t>
            </a:r>
            <a:r>
              <a:rPr lang="pt-BR" dirty="0"/>
              <a:t>tudo e para tudo, de compras a qualquer hora, até sem sair de casa</a:t>
            </a:r>
            <a:r>
              <a:rPr lang="pt-BR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8237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t-BR" dirty="0" smtClean="0"/>
              <a:t>E) O </a:t>
            </a:r>
            <a:r>
              <a:rPr lang="pt-BR" dirty="0"/>
              <a:t>morador da cidade é o homem da </a:t>
            </a:r>
            <a:r>
              <a:rPr lang="pt-BR" dirty="0" err="1"/>
              <a:t>multipertença</a:t>
            </a:r>
            <a:r>
              <a:rPr lang="pt-BR" dirty="0"/>
              <a:t>, um ser fragmentado. </a:t>
            </a:r>
            <a:r>
              <a:rPr lang="pt-BR" dirty="0" smtClean="0"/>
              <a:t>A divisão </a:t>
            </a:r>
            <a:r>
              <a:rPr lang="pt-BR" dirty="0"/>
              <a:t>das tarefas cotidianas, necessárias para responder às exigências </a:t>
            </a:r>
            <a:r>
              <a:rPr lang="pt-BR" dirty="0" smtClean="0"/>
              <a:t>da sociedade</a:t>
            </a:r>
            <a:r>
              <a:rPr lang="pt-BR" dirty="0"/>
              <a:t>, criou um ser fragmentado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F) </a:t>
            </a:r>
            <a:r>
              <a:rPr lang="pt-BR" dirty="0"/>
              <a:t>O mundo está em </a:t>
            </a:r>
            <a:r>
              <a:rPr lang="pt-BR" dirty="0" smtClean="0"/>
              <a:t>rede </a:t>
            </a:r>
            <a:r>
              <a:rPr lang="pt-BR" dirty="0"/>
              <a:t>A existência social depende de nossa </a:t>
            </a:r>
            <a:r>
              <a:rPr lang="pt-BR" dirty="0" smtClean="0"/>
              <a:t>conexão a </a:t>
            </a:r>
            <a:r>
              <a:rPr lang="pt-BR" dirty="0"/>
              <a:t>uma determinada rede. Hoje, os trabalhadores se classificam como “</a:t>
            </a:r>
            <a:r>
              <a:rPr lang="pt-BR" dirty="0" smtClean="0"/>
              <a:t>ativos na </a:t>
            </a:r>
            <a:r>
              <a:rPr lang="pt-BR" dirty="0"/>
              <a:t>rede”, “passivos na rede” ou “desconectados”.</a:t>
            </a:r>
          </a:p>
        </p:txBody>
      </p:sp>
    </p:spTree>
    <p:extLst>
      <p:ext uri="{BB962C8B-B14F-4D97-AF65-F5344CB8AC3E}">
        <p14:creationId xmlns:p14="http://schemas.microsoft.com/office/powerpoint/2010/main" val="246712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t-BR" dirty="0"/>
              <a:t>Dentre os elementos que fazem parte da composição da cidade, </a:t>
            </a:r>
            <a:r>
              <a:rPr lang="pt-BR" dirty="0" smtClean="0"/>
              <a:t>os fatores econômico </a:t>
            </a:r>
            <a:r>
              <a:rPr lang="pt-BR" dirty="0"/>
              <a:t>e cultural agregam à urbe novas dinâmicas e desafios</a:t>
            </a:r>
            <a:r>
              <a:rPr lang="pt-BR" dirty="0" smtClean="0"/>
              <a:t>, que </a:t>
            </a:r>
            <a:r>
              <a:rPr lang="pt-BR" dirty="0"/>
              <a:t>ampliam seu poder de </a:t>
            </a:r>
            <a:r>
              <a:rPr lang="pt-BR" dirty="0" smtClean="0"/>
              <a:t>atração...</a:t>
            </a:r>
          </a:p>
          <a:p>
            <a:r>
              <a:rPr lang="pt-BR" dirty="0"/>
              <a:t>A cidade tem a mística de criar sonhos. Há </a:t>
            </a:r>
            <a:r>
              <a:rPr lang="pt-BR" dirty="0" smtClean="0"/>
              <a:t>pobres que </a:t>
            </a:r>
            <a:r>
              <a:rPr lang="pt-BR" dirty="0"/>
              <a:t>se tornaram cantores, artistas, jogadores de futebol, ricos e </a:t>
            </a:r>
            <a:r>
              <a:rPr lang="pt-BR" dirty="0" smtClean="0"/>
              <a:t>famosos Na </a:t>
            </a:r>
            <a:r>
              <a:rPr lang="pt-BR" dirty="0"/>
              <a:t>cidade, é possível ganhar </a:t>
            </a:r>
            <a:r>
              <a:rPr lang="pt-BR" dirty="0" smtClean="0"/>
              <a:t>dinheiro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393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início de conversa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1. escassez de instrumentos e categorias de conhecimento por falta de uma boa produção científica nesta área</a:t>
            </a:r>
          </a:p>
          <a:p>
            <a:pPr algn="just"/>
            <a:r>
              <a:rPr lang="pt-BR" dirty="0" smtClean="0"/>
              <a:t>2. os agentes de pastoral sentem-se acuados por conta da rapidez desconcertante das mudanças porque o mundo passa : sentem, inclusive,  a defasagem da linguagem apropriada ao contexto urbano.</a:t>
            </a:r>
          </a:p>
          <a:p>
            <a:pPr algn="just"/>
            <a:r>
              <a:rPr lang="pt-BR" dirty="0" smtClean="0"/>
              <a:t>3. convém procurar primeiramente entender como a cidade se constrói e sua dinâmica estrutural e cultural.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178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t-BR" b="1" dirty="0"/>
              <a:t>Urbano </a:t>
            </a:r>
            <a:r>
              <a:rPr lang="pt-BR" dirty="0"/>
              <a:t>é um termo que pode ter como significados: </a:t>
            </a:r>
            <a:r>
              <a:rPr lang="pt-BR" b="1" dirty="0"/>
              <a:t>algo relativo</a:t>
            </a:r>
            <a:r>
              <a:rPr lang="pt-BR" dirty="0"/>
              <a:t> </a:t>
            </a:r>
            <a:r>
              <a:rPr lang="pt-BR" b="1" dirty="0"/>
              <a:t>ou pertencente à cidade;</a:t>
            </a:r>
            <a:r>
              <a:rPr lang="pt-BR" dirty="0"/>
              <a:t> aquilo que é próprio de cidade; indivíduo dotado de urbanidade (no sentido de cordialidade, educação, bons modos); pessoa que vive na cidade, acostumada ao estilo de vida próprio dos centros urbanos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 PASTORAL URBANA SE PROPOE A DESENVOLVER UM TIPO DE AÇÃO EVANGELIZADORA QUE LEVE EM CONTA : A) A PRESENÇA PÚBLICA DA IGREJA B) A ESPIRITUALDADE COMO EIXO TRANSVERSAL C) paróquia: REDE DE COMUNIADADES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648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A)PRESENÇA PÚBLICA DA IGREJA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NA CIDADE, ESPECIALMENTE, ESTÁ EM JOGO O FUTURO  HUMANO E SOCIAL DAS PESSOAS. TODAS AS INSTÂNCIAS DA SOCIEDADE DEVEM ATUAR EM FAVOR DE UMA CIDADE HABITÁVEL. </a:t>
            </a:r>
          </a:p>
          <a:p>
            <a:r>
              <a:rPr lang="pt-BR" dirty="0" smtClean="0"/>
              <a:t>O QUE TEMOS VISTO QUANTO AO CRESCIMENTO DESORDENADO DAS CIDADADES ( 52° da população mundial vive nas grandes cidades):</a:t>
            </a:r>
          </a:p>
          <a:p>
            <a:r>
              <a:rPr lang="pt-BR" dirty="0" smtClean="0"/>
              <a:t>A) INCHAÇO URBANO ( FAVELIZAÇÃO/</a:t>
            </a:r>
            <a:r>
              <a:rPr lang="pt-BR" dirty="0" err="1" smtClean="0"/>
              <a:t>periferização</a:t>
            </a:r>
            <a:r>
              <a:rPr lang="pt-BR" dirty="0" smtClean="0"/>
              <a:t>)</a:t>
            </a:r>
          </a:p>
          <a:p>
            <a:r>
              <a:rPr lang="pt-BR" dirty="0" smtClean="0"/>
              <a:t>B) a desigualdade territorial</a:t>
            </a:r>
          </a:p>
          <a:p>
            <a:r>
              <a:rPr lang="pt-BR" dirty="0" smtClean="0"/>
              <a:t>B) DESUMANIZAÇÃO</a:t>
            </a:r>
          </a:p>
          <a:p>
            <a:r>
              <a:rPr lang="pt-BR" dirty="0"/>
              <a:t>d</a:t>
            </a:r>
            <a:r>
              <a:rPr lang="pt-BR" dirty="0" smtClean="0"/>
              <a:t>) VIOLENCIA EM DIVERSOS NÍVEIS e setores da sociedade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228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NESSE SENTIDO, A PASTORAL NA IGREJA SE SENTE INTERPELADA EM SUA MISSÃO PROFETICA A CONSTRUIR UMA SOCIEDADE JUSTA EM PARCERIA COM OUTRAS ENTIDADES E GRUPOS HUMANOS. </a:t>
            </a:r>
          </a:p>
          <a:p>
            <a:pPr algn="just"/>
            <a:r>
              <a:rPr lang="pt-BR" dirty="0" smtClean="0"/>
              <a:t>A igreja é convidada a viver uma mudança de mentalidade pastoral, dialogar com o multiculturalismo, prestar atenção a religiosidade do povo e acudir aos pobres urbanos  ( Papa Francisco, ainda como </a:t>
            </a:r>
            <a:r>
              <a:rPr lang="pt-BR" dirty="0" err="1" smtClean="0"/>
              <a:t>bergoglio</a:t>
            </a:r>
            <a:r>
              <a:rPr lang="pt-BR" dirty="0" smtClean="0"/>
              <a:t> e cardeal no primeiro congresso regional  de pastoral  urbana em Buenos aires – 25 de agosto de 2011</a:t>
            </a:r>
          </a:p>
          <a:p>
            <a:pPr algn="just"/>
            <a:r>
              <a:rPr lang="pt-BR" dirty="0" smtClean="0"/>
              <a:t>O contexto que se vive não pede improvisação  mas uma reflexão pastoral que gere consequentemente respostas pastorais mais adequadas ao tempo de hoje.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553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CHAVES DE LEITURA DO URBANO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b="1" dirty="0" smtClean="0"/>
              <a:t>1. NO NIVEL DA INSTITUIÇAO E DO SISTEMA:</a:t>
            </a:r>
          </a:p>
          <a:p>
            <a:pPr algn="just"/>
            <a:r>
              <a:rPr lang="pt-BR" dirty="0" smtClean="0"/>
              <a:t>A modernidade desenvolveu altamente a razão instrumental tecnológica e sistêmica.</a:t>
            </a:r>
          </a:p>
          <a:p>
            <a:pPr algn="just"/>
            <a:r>
              <a:rPr lang="pt-BR" dirty="0" smtClean="0"/>
              <a:t>No mundo da economia surgem grandes impérios econômicos e ultimamente associam-se em megablocos ( grandes bancos, gigantescas empresas, parques industriais monstruosos nas periferias das cidades, imensos shopping centers)</a:t>
            </a:r>
          </a:p>
          <a:p>
            <a:pPr algn="just"/>
            <a:r>
              <a:rPr lang="pt-BR" dirty="0" smtClean="0"/>
              <a:t>O poder de oligopólios e a consequente concentração de riqueza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48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“ A companhia pertence às pessoas que nela investem – não aos seus empregados, fornecedores ou à localidade em que se situa” ( </a:t>
            </a:r>
            <a:r>
              <a:rPr lang="pt-BR" dirty="0" err="1" smtClean="0"/>
              <a:t>albert</a:t>
            </a:r>
            <a:r>
              <a:rPr lang="pt-BR" dirty="0" smtClean="0"/>
              <a:t> j. </a:t>
            </a:r>
            <a:r>
              <a:rPr lang="pt-BR" dirty="0" err="1" smtClean="0"/>
              <a:t>dunlap</a:t>
            </a:r>
            <a:r>
              <a:rPr lang="pt-BR" dirty="0" smtClean="0"/>
              <a:t>:  célebre racionalizador da empresa moderna)</a:t>
            </a:r>
          </a:p>
          <a:p>
            <a:pPr algn="just"/>
            <a:r>
              <a:rPr lang="pt-BR" u="sng" dirty="0"/>
              <a:t>-</a:t>
            </a:r>
            <a:r>
              <a:rPr lang="pt-BR" u="sng" dirty="0" smtClean="0"/>
              <a:t> No mundo sócio cultural: </a:t>
            </a:r>
          </a:p>
          <a:p>
            <a:pPr algn="just"/>
            <a:r>
              <a:rPr lang="pt-BR" dirty="0" smtClean="0"/>
              <a:t>No mundo da habitação ergue-se selva de pedras dos conjuntos habitacionais, multiplicam-se enorme edifícios de apartamentos, os prédios de escritórios, com concentração urbana compacta.</a:t>
            </a:r>
          </a:p>
          <a:p>
            <a:pPr algn="just"/>
            <a:r>
              <a:rPr lang="pt-BR" dirty="0" smtClean="0"/>
              <a:t>Com a acelerada urbanização do país surgem as megalópoles com periferias povoadas de favelas: uma verdadeira explosão urbana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3403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u="sng" dirty="0" smtClean="0"/>
              <a:t>No  mundo da educação:</a:t>
            </a:r>
          </a:p>
          <a:p>
            <a:r>
              <a:rPr lang="pt-BR" dirty="0" smtClean="0"/>
              <a:t>Os colégios e faculdades pequenas se transformaram em verdadeiras empresas educacionais...</a:t>
            </a:r>
          </a:p>
          <a:p>
            <a:pPr algn="just"/>
            <a:r>
              <a:rPr lang="pt-BR" u="sng" dirty="0" smtClean="0"/>
              <a:t>No mundo religioso</a:t>
            </a:r>
            <a:r>
              <a:rPr lang="pt-BR" dirty="0" smtClean="0"/>
              <a:t>: as próprias igrejas construíram unidades paroquias ou congregacionais enormes de modo que o fiel se perdia no anonimato das celebrações. Ainda no âmbito da religião, a expansão neopentecostal e o frenético transito religioso.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948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t-BR" dirty="0" smtClean="0"/>
              <a:t>Na américa latina há uma verdadeira explosão religiosa. Muitas igrejas, seitas e religiões novas fazem sucesso e conquistam milhares de membros ( </a:t>
            </a:r>
            <a:r>
              <a:rPr lang="pt-BR" dirty="0" err="1" smtClean="0"/>
              <a:t>comblin</a:t>
            </a:r>
            <a:r>
              <a:rPr lang="pt-BR" dirty="0" smtClean="0"/>
              <a:t>, 2002)</a:t>
            </a:r>
          </a:p>
          <a:p>
            <a:pPr algn="ctr"/>
            <a:endParaRPr lang="pt-BR" b="1" dirty="0" smtClean="0">
              <a:solidFill>
                <a:srgbClr val="FF0000"/>
              </a:solidFill>
            </a:endParaRP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Qual a razão que justifica essa efervescência, inclusive, no tocante ao transito religioso? 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6416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630</TotalTime>
  <Words>933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Gotícula</vt:lpstr>
      <vt:lpstr>Pastoral urbana </vt:lpstr>
      <vt:lpstr>Para início de conversa</vt:lpstr>
      <vt:lpstr>definição</vt:lpstr>
      <vt:lpstr>A)PRESENÇA PÚBLICA DA IGREJA</vt:lpstr>
      <vt:lpstr>Apresentação do PowerPoint</vt:lpstr>
      <vt:lpstr>CHAVES DE LEITURA DO URBANO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CIDADE E A SUA IDENTIDADE ESPECIFICA   aula do dia 26/02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 urbana</dc:title>
  <dc:creator>Adriano</dc:creator>
  <cp:lastModifiedBy>Adriano</cp:lastModifiedBy>
  <cp:revision>26</cp:revision>
  <dcterms:created xsi:type="dcterms:W3CDTF">2020-02-20T00:41:00Z</dcterms:created>
  <dcterms:modified xsi:type="dcterms:W3CDTF">2020-03-04T02:02:09Z</dcterms:modified>
</cp:coreProperties>
</file>